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webextensions/webextension1.xml" ContentType="application/vnd.ms-office.webextensio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webextensions/webextension2.xml" ContentType="application/vnd.ms-office.webextension+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webextensions/webextension3.xml" ContentType="application/vnd.ms-office.webextension+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webextensions/webextension4.xml" ContentType="application/vnd.ms-office.webextension+xml"/>
  <Override PartName="/ppt/notesSlides/notesSlide27.xml" ContentType="application/vnd.openxmlformats-officedocument.presentationml.notesSlide+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70" r:id="rId2"/>
    <p:sldId id="272" r:id="rId3"/>
    <p:sldId id="268" r:id="rId4"/>
    <p:sldId id="284" r:id="rId5"/>
    <p:sldId id="450" r:id="rId6"/>
    <p:sldId id="273" r:id="rId7"/>
    <p:sldId id="259" r:id="rId8"/>
    <p:sldId id="445" r:id="rId9"/>
    <p:sldId id="278" r:id="rId10"/>
    <p:sldId id="269" r:id="rId11"/>
    <p:sldId id="440" r:id="rId12"/>
    <p:sldId id="351" r:id="rId13"/>
    <p:sldId id="399" r:id="rId14"/>
    <p:sldId id="352" r:id="rId15"/>
    <p:sldId id="441" r:id="rId16"/>
    <p:sldId id="452" r:id="rId17"/>
    <p:sldId id="442" r:id="rId18"/>
    <p:sldId id="443" r:id="rId19"/>
    <p:sldId id="373" r:id="rId20"/>
    <p:sldId id="453" r:id="rId21"/>
    <p:sldId id="376" r:id="rId22"/>
    <p:sldId id="451" r:id="rId23"/>
    <p:sldId id="446" r:id="rId24"/>
    <p:sldId id="401" r:id="rId25"/>
    <p:sldId id="457" r:id="rId26"/>
    <p:sldId id="461" r:id="rId27"/>
    <p:sldId id="458" r:id="rId28"/>
    <p:sldId id="454" r:id="rId29"/>
    <p:sldId id="460" r:id="rId30"/>
    <p:sldId id="459" r:id="rId31"/>
    <p:sldId id="455" r:id="rId32"/>
    <p:sldId id="456" r:id="rId33"/>
    <p:sldId id="396" r:id="rId34"/>
    <p:sldId id="408" r:id="rId35"/>
    <p:sldId id="427" r:id="rId36"/>
    <p:sldId id="464" r:id="rId37"/>
    <p:sldId id="471" r:id="rId38"/>
    <p:sldId id="470" r:id="rId39"/>
    <p:sldId id="463" r:id="rId40"/>
    <p:sldId id="282" r:id="rId41"/>
    <p:sldId id="462" r:id="rId42"/>
    <p:sldId id="473" r:id="rId43"/>
    <p:sldId id="449" r:id="rId44"/>
    <p:sldId id="271" r:id="rId45"/>
    <p:sldId id="474" r:id="rId46"/>
    <p:sldId id="448" r:id="rId47"/>
    <p:sldId id="472" r:id="rId48"/>
    <p:sldId id="438" r:id="rId49"/>
    <p:sldId id="260" r:id="rId50"/>
  </p:sldIdLst>
  <p:sldSz cx="9144000" cy="5143500" type="screen16x9"/>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1DD"/>
    <a:srgbClr val="636463"/>
    <a:srgbClr val="474746"/>
    <a:srgbClr val="2D8EC2"/>
    <a:srgbClr val="441A66"/>
    <a:srgbClr val="CD09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69A071-9772-463D-A93E-2DF7F8AA166E}" v="3" dt="2025-05-01T20:10:25.6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31" autoAdjust="0"/>
    <p:restoredTop sz="91612" autoAdjust="0"/>
  </p:normalViewPr>
  <p:slideViewPr>
    <p:cSldViewPr snapToGrid="0" snapToObjects="1">
      <p:cViewPr varScale="1">
        <p:scale>
          <a:sx n="66" d="100"/>
          <a:sy n="66" d="100"/>
        </p:scale>
        <p:origin x="516" y="4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58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0B5039-7257-4771-B3FB-25D674B21522}"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88B07E5B-BA9C-4CA5-87A7-E51BE2990DEA}">
      <dgm:prSet/>
      <dgm:spPr/>
      <dgm:t>
        <a:bodyPr/>
        <a:lstStyle/>
        <a:p>
          <a:pPr>
            <a:defRPr b="1"/>
          </a:pPr>
          <a:r>
            <a:rPr lang="en-US"/>
            <a:t>1957</a:t>
          </a:r>
        </a:p>
      </dgm:t>
    </dgm:pt>
    <dgm:pt modelId="{0D9551BD-EA2A-48C8-B949-6E1B933F3777}" type="parTrans" cxnId="{BB16D961-7C37-498E-AF99-8C841655D45C}">
      <dgm:prSet/>
      <dgm:spPr/>
      <dgm:t>
        <a:bodyPr/>
        <a:lstStyle/>
        <a:p>
          <a:endParaRPr lang="en-US"/>
        </a:p>
      </dgm:t>
    </dgm:pt>
    <dgm:pt modelId="{8DEEA3FE-C9F9-43B1-91FD-D48D7876F969}" type="sibTrans" cxnId="{BB16D961-7C37-498E-AF99-8C841655D45C}">
      <dgm:prSet/>
      <dgm:spPr/>
      <dgm:t>
        <a:bodyPr/>
        <a:lstStyle/>
        <a:p>
          <a:endParaRPr lang="en-US"/>
        </a:p>
      </dgm:t>
    </dgm:pt>
    <dgm:pt modelId="{59EB4AB2-120C-4324-B498-8E81BFA2C6EC}">
      <dgm:prSet/>
      <dgm:spPr/>
      <dgm:t>
        <a:bodyPr/>
        <a:lstStyle/>
        <a:p>
          <a:r>
            <a:rPr lang="en-US" dirty="0">
              <a:latin typeface="Aptos" panose="020B0004020202020204" pitchFamily="34" charset="0"/>
            </a:rPr>
            <a:t>Formula for measuring pediatric ET-tube/tubes were plastic</a:t>
          </a:r>
        </a:p>
      </dgm:t>
    </dgm:pt>
    <dgm:pt modelId="{6AA26CC8-8020-4F29-A609-5E25D319D371}" type="parTrans" cxnId="{5E97759A-4DB7-4FBF-93EA-D293DB863610}">
      <dgm:prSet/>
      <dgm:spPr/>
      <dgm:t>
        <a:bodyPr/>
        <a:lstStyle/>
        <a:p>
          <a:endParaRPr lang="en-US"/>
        </a:p>
      </dgm:t>
    </dgm:pt>
    <dgm:pt modelId="{0EDAD98F-02E2-4FBC-9FA3-452CA85FC2D4}" type="sibTrans" cxnId="{5E97759A-4DB7-4FBF-93EA-D293DB863610}">
      <dgm:prSet/>
      <dgm:spPr/>
      <dgm:t>
        <a:bodyPr/>
        <a:lstStyle/>
        <a:p>
          <a:endParaRPr lang="en-US"/>
        </a:p>
      </dgm:t>
    </dgm:pt>
    <dgm:pt modelId="{76D7E02D-F7DC-48B5-A4BA-3F4BB397B538}">
      <dgm:prSet/>
      <dgm:spPr/>
      <dgm:t>
        <a:bodyPr/>
        <a:lstStyle/>
        <a:p>
          <a:pPr>
            <a:defRPr b="1"/>
          </a:pPr>
          <a:r>
            <a:rPr lang="en-US"/>
            <a:t>1980’s</a:t>
          </a:r>
        </a:p>
      </dgm:t>
    </dgm:pt>
    <dgm:pt modelId="{92065332-F871-4C43-908F-C7A35F713C31}" type="parTrans" cxnId="{BE29DB44-56F6-4555-9D24-C4B1C8674171}">
      <dgm:prSet/>
      <dgm:spPr/>
      <dgm:t>
        <a:bodyPr/>
        <a:lstStyle/>
        <a:p>
          <a:endParaRPr lang="en-US"/>
        </a:p>
      </dgm:t>
    </dgm:pt>
    <dgm:pt modelId="{2A5AC869-E09F-4056-B9DC-D8E05BEE3990}" type="sibTrans" cxnId="{BE29DB44-56F6-4555-9D24-C4B1C8674171}">
      <dgm:prSet/>
      <dgm:spPr/>
      <dgm:t>
        <a:bodyPr/>
        <a:lstStyle/>
        <a:p>
          <a:endParaRPr lang="en-US"/>
        </a:p>
      </dgm:t>
    </dgm:pt>
    <dgm:pt modelId="{A901CC63-F765-489A-B16C-D8733774ED3F}">
      <dgm:prSet/>
      <dgm:spPr/>
      <dgm:t>
        <a:bodyPr/>
        <a:lstStyle/>
        <a:p>
          <a:r>
            <a:rPr lang="en-US" dirty="0">
              <a:latin typeface="Aptos" panose="020B0004020202020204" pitchFamily="34" charset="0"/>
            </a:rPr>
            <a:t>Routine use of endotracheal intubation in pediatrics</a:t>
          </a:r>
        </a:p>
      </dgm:t>
    </dgm:pt>
    <dgm:pt modelId="{AFAA0D54-1814-47CE-A252-2C48CFAE5D25}" type="parTrans" cxnId="{7C3E3F80-C837-4922-A1E5-BB6E3BC1E1FD}">
      <dgm:prSet/>
      <dgm:spPr/>
      <dgm:t>
        <a:bodyPr/>
        <a:lstStyle/>
        <a:p>
          <a:endParaRPr lang="en-US"/>
        </a:p>
      </dgm:t>
    </dgm:pt>
    <dgm:pt modelId="{AD5DE289-ACD8-4DEE-B815-A92D2738E1E8}" type="sibTrans" cxnId="{7C3E3F80-C837-4922-A1E5-BB6E3BC1E1FD}">
      <dgm:prSet/>
      <dgm:spPr/>
      <dgm:t>
        <a:bodyPr/>
        <a:lstStyle/>
        <a:p>
          <a:endParaRPr lang="en-US"/>
        </a:p>
      </dgm:t>
    </dgm:pt>
    <dgm:pt modelId="{C5AC3AE4-DD57-452E-885B-F4C0F9C5BE0F}">
      <dgm:prSet/>
      <dgm:spPr/>
      <dgm:t>
        <a:bodyPr/>
        <a:lstStyle/>
        <a:p>
          <a:pPr>
            <a:defRPr b="1"/>
          </a:pPr>
          <a:r>
            <a:rPr lang="en-US"/>
            <a:t>2004</a:t>
          </a:r>
        </a:p>
      </dgm:t>
    </dgm:pt>
    <dgm:pt modelId="{AF1E4BAB-2808-43E9-8720-576BEC538BFF}" type="parTrans" cxnId="{155CA9DF-43B3-4D05-AC57-7BFBC6EB4B26}">
      <dgm:prSet/>
      <dgm:spPr/>
      <dgm:t>
        <a:bodyPr/>
        <a:lstStyle/>
        <a:p>
          <a:endParaRPr lang="en-US"/>
        </a:p>
      </dgm:t>
    </dgm:pt>
    <dgm:pt modelId="{22B8CCA6-EBB6-45F1-BAB3-C61067677C78}" type="sibTrans" cxnId="{155CA9DF-43B3-4D05-AC57-7BFBC6EB4B26}">
      <dgm:prSet/>
      <dgm:spPr/>
      <dgm:t>
        <a:bodyPr/>
        <a:lstStyle/>
        <a:p>
          <a:endParaRPr lang="en-US"/>
        </a:p>
      </dgm:t>
    </dgm:pt>
    <dgm:pt modelId="{2F534035-185F-4FB8-9E47-CD2A569F8097}">
      <dgm:prSet/>
      <dgm:spPr/>
      <dgm:t>
        <a:bodyPr/>
        <a:lstStyle/>
        <a:p>
          <a:r>
            <a:rPr lang="en-US" dirty="0">
              <a:latin typeface="Aptos" panose="020B0004020202020204" pitchFamily="34" charset="0"/>
            </a:rPr>
            <a:t>Polyvinyl (Kimberly Clark) ET tubes</a:t>
          </a:r>
        </a:p>
      </dgm:t>
    </dgm:pt>
    <dgm:pt modelId="{624C594B-D77B-46D5-903C-F789EEF3580A}" type="parTrans" cxnId="{94CA023C-25D4-4AC8-9E9B-DEFF356A7748}">
      <dgm:prSet/>
      <dgm:spPr/>
      <dgm:t>
        <a:bodyPr/>
        <a:lstStyle/>
        <a:p>
          <a:endParaRPr lang="en-US"/>
        </a:p>
      </dgm:t>
    </dgm:pt>
    <dgm:pt modelId="{145C009E-4BAC-441B-AAF0-ECA86E611097}" type="sibTrans" cxnId="{94CA023C-25D4-4AC8-9E9B-DEFF356A7748}">
      <dgm:prSet/>
      <dgm:spPr/>
      <dgm:t>
        <a:bodyPr/>
        <a:lstStyle/>
        <a:p>
          <a:endParaRPr lang="en-US"/>
        </a:p>
      </dgm:t>
    </dgm:pt>
    <dgm:pt modelId="{447560B5-7A61-4A41-BE58-368DA8BE1497}">
      <dgm:prSet/>
      <dgm:spPr/>
      <dgm:t>
        <a:bodyPr/>
        <a:lstStyle/>
        <a:p>
          <a:pPr>
            <a:defRPr b="1"/>
          </a:pPr>
          <a:r>
            <a:rPr lang="en-US"/>
            <a:t>2005</a:t>
          </a:r>
        </a:p>
      </dgm:t>
    </dgm:pt>
    <dgm:pt modelId="{5106073E-68FA-4AF4-A3E3-431562F0A5FE}" type="parTrans" cxnId="{786C973E-A437-47B3-ABCD-41BB2AFB3844}">
      <dgm:prSet/>
      <dgm:spPr/>
      <dgm:t>
        <a:bodyPr/>
        <a:lstStyle/>
        <a:p>
          <a:endParaRPr lang="en-US"/>
        </a:p>
      </dgm:t>
    </dgm:pt>
    <dgm:pt modelId="{665F58F9-98E1-4902-AE47-79C9D59B8766}" type="sibTrans" cxnId="{786C973E-A437-47B3-ABCD-41BB2AFB3844}">
      <dgm:prSet/>
      <dgm:spPr/>
      <dgm:t>
        <a:bodyPr/>
        <a:lstStyle/>
        <a:p>
          <a:endParaRPr lang="en-US"/>
        </a:p>
      </dgm:t>
    </dgm:pt>
    <dgm:pt modelId="{A3401C8C-8B04-4FBE-BCAA-308135F3C999}">
      <dgm:prSet/>
      <dgm:spPr/>
      <dgm:t>
        <a:bodyPr/>
        <a:lstStyle/>
        <a:p>
          <a:r>
            <a:rPr lang="en-US" dirty="0">
              <a:latin typeface="Aptos" panose="020B0004020202020204" pitchFamily="34" charset="0"/>
            </a:rPr>
            <a:t>Cuffed vs uncuffed ET tubes in children</a:t>
          </a:r>
        </a:p>
      </dgm:t>
    </dgm:pt>
    <dgm:pt modelId="{691D4955-9462-4F6D-A9CA-042466530AAA}" type="parTrans" cxnId="{B6A76DB9-2CFE-4F74-B761-E0FDA97A47B5}">
      <dgm:prSet/>
      <dgm:spPr/>
      <dgm:t>
        <a:bodyPr/>
        <a:lstStyle/>
        <a:p>
          <a:endParaRPr lang="en-US"/>
        </a:p>
      </dgm:t>
    </dgm:pt>
    <dgm:pt modelId="{018BFB31-5984-49DE-A696-F2FCC077BFD2}" type="sibTrans" cxnId="{B6A76DB9-2CFE-4F74-B761-E0FDA97A47B5}">
      <dgm:prSet/>
      <dgm:spPr/>
      <dgm:t>
        <a:bodyPr/>
        <a:lstStyle/>
        <a:p>
          <a:endParaRPr lang="en-US"/>
        </a:p>
      </dgm:t>
    </dgm:pt>
    <dgm:pt modelId="{1040CCB9-0A33-46CE-8580-04B1D6E6C9E3}" type="pres">
      <dgm:prSet presAssocID="{D20B5039-7257-4771-B3FB-25D674B21522}" presName="root" presStyleCnt="0">
        <dgm:presLayoutVars>
          <dgm:chMax/>
          <dgm:chPref/>
          <dgm:animLvl val="lvl"/>
        </dgm:presLayoutVars>
      </dgm:prSet>
      <dgm:spPr/>
    </dgm:pt>
    <dgm:pt modelId="{806B4335-EF97-40A1-A1BB-5AA21B4F785A}" type="pres">
      <dgm:prSet presAssocID="{D20B5039-7257-4771-B3FB-25D674B21522}" presName="divider" presStyleLbl="fgAcc1" presStyleIdx="0" presStyleCnt="1"/>
      <dgm:spPr/>
    </dgm:pt>
    <dgm:pt modelId="{A9CE2D1D-A5B0-4C05-AB1E-00B2D5AE51DA}" type="pres">
      <dgm:prSet presAssocID="{D20B5039-7257-4771-B3FB-25D674B21522}" presName="nodes" presStyleCnt="0">
        <dgm:presLayoutVars>
          <dgm:chMax/>
          <dgm:chPref/>
          <dgm:animLvl val="lvl"/>
        </dgm:presLayoutVars>
      </dgm:prSet>
      <dgm:spPr/>
    </dgm:pt>
    <dgm:pt modelId="{B4437D2F-F974-48D1-A863-D708DA7CD056}" type="pres">
      <dgm:prSet presAssocID="{88B07E5B-BA9C-4CA5-87A7-E51BE2990DEA}" presName="composite" presStyleCnt="0"/>
      <dgm:spPr/>
    </dgm:pt>
    <dgm:pt modelId="{2E3A0159-E3D5-4336-BD23-C7B0A06B993F}" type="pres">
      <dgm:prSet presAssocID="{88B07E5B-BA9C-4CA5-87A7-E51BE2990DEA}" presName="L1TextContainer" presStyleLbl="alignNode1" presStyleIdx="0" presStyleCnt="4">
        <dgm:presLayoutVars>
          <dgm:chMax val="1"/>
          <dgm:chPref val="1"/>
          <dgm:bulletEnabled val="1"/>
        </dgm:presLayoutVars>
      </dgm:prSet>
      <dgm:spPr/>
    </dgm:pt>
    <dgm:pt modelId="{3BCCBF69-859D-4F48-8BC6-0DEB7584C8F3}" type="pres">
      <dgm:prSet presAssocID="{88B07E5B-BA9C-4CA5-87A7-E51BE2990DEA}" presName="L2TextContainerWrapper" presStyleCnt="0">
        <dgm:presLayoutVars>
          <dgm:bulletEnabled val="1"/>
        </dgm:presLayoutVars>
      </dgm:prSet>
      <dgm:spPr/>
    </dgm:pt>
    <dgm:pt modelId="{07E6A3C4-F022-44BB-9161-BD8F5EDE4203}" type="pres">
      <dgm:prSet presAssocID="{88B07E5B-BA9C-4CA5-87A7-E51BE2990DEA}" presName="L2TextContainer" presStyleLbl="bgAccFollowNode1" presStyleIdx="0" presStyleCnt="4"/>
      <dgm:spPr/>
    </dgm:pt>
    <dgm:pt modelId="{B04F4AB5-B204-42F5-BBBE-053908777F7C}" type="pres">
      <dgm:prSet presAssocID="{88B07E5B-BA9C-4CA5-87A7-E51BE2990DEA}" presName="FlexibleEmptyPlaceHolder" presStyleCnt="0"/>
      <dgm:spPr/>
    </dgm:pt>
    <dgm:pt modelId="{6E8BBCAF-FB10-496D-828A-F9C509710C42}" type="pres">
      <dgm:prSet presAssocID="{88B07E5B-BA9C-4CA5-87A7-E51BE2990DEA}" presName="ConnectLine" presStyleLbl="sibTrans1D1" presStyleIdx="0" presStyleCnt="4"/>
      <dgm:spPr/>
    </dgm:pt>
    <dgm:pt modelId="{4E99D4CC-6B2D-4837-AFB2-E80FF7A8A51F}" type="pres">
      <dgm:prSet presAssocID="{88B07E5B-BA9C-4CA5-87A7-E51BE2990DEA}" presName="ConnectorPoint" presStyleLbl="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28A56C64-C2F1-4A64-A382-2FD3B3DF5299}" type="pres">
      <dgm:prSet presAssocID="{88B07E5B-BA9C-4CA5-87A7-E51BE2990DEA}" presName="EmptyPlaceHolder" presStyleCnt="0"/>
      <dgm:spPr/>
    </dgm:pt>
    <dgm:pt modelId="{70E0CB74-D32C-40C4-A3FC-91EB6E1540AB}" type="pres">
      <dgm:prSet presAssocID="{8DEEA3FE-C9F9-43B1-91FD-D48D7876F969}" presName="spaceBetweenRectangles" presStyleCnt="0"/>
      <dgm:spPr/>
    </dgm:pt>
    <dgm:pt modelId="{5A7DAAD0-FDA9-424A-ACAD-6B0FE43454D7}" type="pres">
      <dgm:prSet presAssocID="{76D7E02D-F7DC-48B5-A4BA-3F4BB397B538}" presName="composite" presStyleCnt="0"/>
      <dgm:spPr/>
    </dgm:pt>
    <dgm:pt modelId="{E476F08C-E2AE-4B7A-A6FE-40BD2F3679F9}" type="pres">
      <dgm:prSet presAssocID="{76D7E02D-F7DC-48B5-A4BA-3F4BB397B538}" presName="L1TextContainer" presStyleLbl="alignNode1" presStyleIdx="1" presStyleCnt="4">
        <dgm:presLayoutVars>
          <dgm:chMax val="1"/>
          <dgm:chPref val="1"/>
          <dgm:bulletEnabled val="1"/>
        </dgm:presLayoutVars>
      </dgm:prSet>
      <dgm:spPr/>
    </dgm:pt>
    <dgm:pt modelId="{4AA4DCE6-ED36-4B91-B778-AE0A6F673EF8}" type="pres">
      <dgm:prSet presAssocID="{76D7E02D-F7DC-48B5-A4BA-3F4BB397B538}" presName="L2TextContainerWrapper" presStyleCnt="0">
        <dgm:presLayoutVars>
          <dgm:bulletEnabled val="1"/>
        </dgm:presLayoutVars>
      </dgm:prSet>
      <dgm:spPr/>
    </dgm:pt>
    <dgm:pt modelId="{8AE6A3AA-521C-4AD8-9A7B-21918AB8982E}" type="pres">
      <dgm:prSet presAssocID="{76D7E02D-F7DC-48B5-A4BA-3F4BB397B538}" presName="L2TextContainer" presStyleLbl="bgAccFollowNode1" presStyleIdx="1" presStyleCnt="4"/>
      <dgm:spPr/>
    </dgm:pt>
    <dgm:pt modelId="{7103D123-4310-4BFE-989A-2492FE799BD7}" type="pres">
      <dgm:prSet presAssocID="{76D7E02D-F7DC-48B5-A4BA-3F4BB397B538}" presName="FlexibleEmptyPlaceHolder" presStyleCnt="0"/>
      <dgm:spPr/>
    </dgm:pt>
    <dgm:pt modelId="{4874324D-8E20-404B-ABDE-8F33E2F0A766}" type="pres">
      <dgm:prSet presAssocID="{76D7E02D-F7DC-48B5-A4BA-3F4BB397B538}" presName="ConnectLine" presStyleLbl="sibTrans1D1" presStyleIdx="1" presStyleCnt="4"/>
      <dgm:spPr/>
    </dgm:pt>
    <dgm:pt modelId="{8126FE5C-D110-4156-8B7D-88BBF976187D}" type="pres">
      <dgm:prSet presAssocID="{76D7E02D-F7DC-48B5-A4BA-3F4BB397B538}" presName="ConnectorPoint" presStyleLbl="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E3CFA5ED-1F04-44BB-9AC0-D1FDBB1F47A2}" type="pres">
      <dgm:prSet presAssocID="{76D7E02D-F7DC-48B5-A4BA-3F4BB397B538}" presName="EmptyPlaceHolder" presStyleCnt="0"/>
      <dgm:spPr/>
    </dgm:pt>
    <dgm:pt modelId="{1DB223E0-4981-485B-ACEE-2F1C64117B73}" type="pres">
      <dgm:prSet presAssocID="{2A5AC869-E09F-4056-B9DC-D8E05BEE3990}" presName="spaceBetweenRectangles" presStyleCnt="0"/>
      <dgm:spPr/>
    </dgm:pt>
    <dgm:pt modelId="{340D421C-6E73-4648-84D1-7813C2704DB0}" type="pres">
      <dgm:prSet presAssocID="{C5AC3AE4-DD57-452E-885B-F4C0F9C5BE0F}" presName="composite" presStyleCnt="0"/>
      <dgm:spPr/>
    </dgm:pt>
    <dgm:pt modelId="{2C3E25F1-8C3B-475D-B619-8FF2F55E9087}" type="pres">
      <dgm:prSet presAssocID="{C5AC3AE4-DD57-452E-885B-F4C0F9C5BE0F}" presName="L1TextContainer" presStyleLbl="alignNode1" presStyleIdx="2" presStyleCnt="4">
        <dgm:presLayoutVars>
          <dgm:chMax val="1"/>
          <dgm:chPref val="1"/>
          <dgm:bulletEnabled val="1"/>
        </dgm:presLayoutVars>
      </dgm:prSet>
      <dgm:spPr/>
    </dgm:pt>
    <dgm:pt modelId="{1CB15D9C-FD78-4F3A-A470-D49D762B0341}" type="pres">
      <dgm:prSet presAssocID="{C5AC3AE4-DD57-452E-885B-F4C0F9C5BE0F}" presName="L2TextContainerWrapper" presStyleCnt="0">
        <dgm:presLayoutVars>
          <dgm:bulletEnabled val="1"/>
        </dgm:presLayoutVars>
      </dgm:prSet>
      <dgm:spPr/>
    </dgm:pt>
    <dgm:pt modelId="{8BC6ABD3-B05F-43AA-9AFD-118645547190}" type="pres">
      <dgm:prSet presAssocID="{C5AC3AE4-DD57-452E-885B-F4C0F9C5BE0F}" presName="L2TextContainer" presStyleLbl="bgAccFollowNode1" presStyleIdx="2" presStyleCnt="4"/>
      <dgm:spPr/>
    </dgm:pt>
    <dgm:pt modelId="{06604712-B033-402C-8A6E-BC80AE4439A9}" type="pres">
      <dgm:prSet presAssocID="{C5AC3AE4-DD57-452E-885B-F4C0F9C5BE0F}" presName="FlexibleEmptyPlaceHolder" presStyleCnt="0"/>
      <dgm:spPr/>
    </dgm:pt>
    <dgm:pt modelId="{69281183-520D-4265-B394-EF7226ED0CB0}" type="pres">
      <dgm:prSet presAssocID="{C5AC3AE4-DD57-452E-885B-F4C0F9C5BE0F}" presName="ConnectLine" presStyleLbl="sibTrans1D1" presStyleIdx="2" presStyleCnt="4"/>
      <dgm:spPr/>
    </dgm:pt>
    <dgm:pt modelId="{CAA85048-AD17-4C93-97B5-1B2CDEEC9827}" type="pres">
      <dgm:prSet presAssocID="{C5AC3AE4-DD57-452E-885B-F4C0F9C5BE0F}" presName="ConnectorPoint" presStyleLbl="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A8063B74-9227-45B1-88AF-4780ADCD0992}" type="pres">
      <dgm:prSet presAssocID="{C5AC3AE4-DD57-452E-885B-F4C0F9C5BE0F}" presName="EmptyPlaceHolder" presStyleCnt="0"/>
      <dgm:spPr/>
    </dgm:pt>
    <dgm:pt modelId="{502CDA72-40B1-4AF3-9591-670FD9839E8F}" type="pres">
      <dgm:prSet presAssocID="{22B8CCA6-EBB6-45F1-BAB3-C61067677C78}" presName="spaceBetweenRectangles" presStyleCnt="0"/>
      <dgm:spPr/>
    </dgm:pt>
    <dgm:pt modelId="{BB8AEE33-E552-4939-A33E-79D1CE87215F}" type="pres">
      <dgm:prSet presAssocID="{447560B5-7A61-4A41-BE58-368DA8BE1497}" presName="composite" presStyleCnt="0"/>
      <dgm:spPr/>
    </dgm:pt>
    <dgm:pt modelId="{B8D00C13-500C-4DCB-A1B7-C4442FD10275}" type="pres">
      <dgm:prSet presAssocID="{447560B5-7A61-4A41-BE58-368DA8BE1497}" presName="L1TextContainer" presStyleLbl="alignNode1" presStyleIdx="3" presStyleCnt="4">
        <dgm:presLayoutVars>
          <dgm:chMax val="1"/>
          <dgm:chPref val="1"/>
          <dgm:bulletEnabled val="1"/>
        </dgm:presLayoutVars>
      </dgm:prSet>
      <dgm:spPr/>
    </dgm:pt>
    <dgm:pt modelId="{6FDDA6C0-6BCA-4685-83B0-861ED50ABB2D}" type="pres">
      <dgm:prSet presAssocID="{447560B5-7A61-4A41-BE58-368DA8BE1497}" presName="L2TextContainerWrapper" presStyleCnt="0">
        <dgm:presLayoutVars>
          <dgm:bulletEnabled val="1"/>
        </dgm:presLayoutVars>
      </dgm:prSet>
      <dgm:spPr/>
    </dgm:pt>
    <dgm:pt modelId="{ECA85AE9-7E91-48CB-96A0-CA54E0FCC9D9}" type="pres">
      <dgm:prSet presAssocID="{447560B5-7A61-4A41-BE58-368DA8BE1497}" presName="L2TextContainer" presStyleLbl="bgAccFollowNode1" presStyleIdx="3" presStyleCnt="4"/>
      <dgm:spPr/>
    </dgm:pt>
    <dgm:pt modelId="{CA5A8FBC-0EFC-40B1-A675-54F710E0FBE7}" type="pres">
      <dgm:prSet presAssocID="{447560B5-7A61-4A41-BE58-368DA8BE1497}" presName="FlexibleEmptyPlaceHolder" presStyleCnt="0"/>
      <dgm:spPr/>
    </dgm:pt>
    <dgm:pt modelId="{2DC0D559-BAB2-4B0C-AF6C-07B4B13C85FB}" type="pres">
      <dgm:prSet presAssocID="{447560B5-7A61-4A41-BE58-368DA8BE1497}" presName="ConnectLine" presStyleLbl="sibTrans1D1" presStyleIdx="3" presStyleCnt="4"/>
      <dgm:spPr/>
    </dgm:pt>
    <dgm:pt modelId="{32512EFD-4EB0-4D9A-87B3-A40939E533E1}" type="pres">
      <dgm:prSet presAssocID="{447560B5-7A61-4A41-BE58-368DA8BE1497}" presName="ConnectorPoint" presStyleLbl="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gm:spPr>
    </dgm:pt>
    <dgm:pt modelId="{5E37D9CD-820D-4CA6-91FB-2D904D0EC0DE}" type="pres">
      <dgm:prSet presAssocID="{447560B5-7A61-4A41-BE58-368DA8BE1497}" presName="EmptyPlaceHolder" presStyleCnt="0"/>
      <dgm:spPr/>
    </dgm:pt>
  </dgm:ptLst>
  <dgm:cxnLst>
    <dgm:cxn modelId="{5FD11400-7D4B-4EBF-AE5E-B19F0F31F284}" type="presOf" srcId="{C5AC3AE4-DD57-452E-885B-F4C0F9C5BE0F}" destId="{2C3E25F1-8C3B-475D-B619-8FF2F55E9087}" srcOrd="0" destOrd="0" presId="urn:microsoft.com/office/officeart/2017/3/layout/HorizontalLabelsTimeline"/>
    <dgm:cxn modelId="{9F56E427-AE54-47AE-A1B1-8E5887FFB8FD}" type="presOf" srcId="{A3401C8C-8B04-4FBE-BCAA-308135F3C999}" destId="{ECA85AE9-7E91-48CB-96A0-CA54E0FCC9D9}" srcOrd="0" destOrd="0" presId="urn:microsoft.com/office/officeart/2017/3/layout/HorizontalLabelsTimeline"/>
    <dgm:cxn modelId="{94CA023C-25D4-4AC8-9E9B-DEFF356A7748}" srcId="{C5AC3AE4-DD57-452E-885B-F4C0F9C5BE0F}" destId="{2F534035-185F-4FB8-9E47-CD2A569F8097}" srcOrd="0" destOrd="0" parTransId="{624C594B-D77B-46D5-903C-F789EEF3580A}" sibTransId="{145C009E-4BAC-441B-AAF0-ECA86E611097}"/>
    <dgm:cxn modelId="{786C973E-A437-47B3-ABCD-41BB2AFB3844}" srcId="{D20B5039-7257-4771-B3FB-25D674B21522}" destId="{447560B5-7A61-4A41-BE58-368DA8BE1497}" srcOrd="3" destOrd="0" parTransId="{5106073E-68FA-4AF4-A3E3-431562F0A5FE}" sibTransId="{665F58F9-98E1-4902-AE47-79C9D59B8766}"/>
    <dgm:cxn modelId="{BB16D961-7C37-498E-AF99-8C841655D45C}" srcId="{D20B5039-7257-4771-B3FB-25D674B21522}" destId="{88B07E5B-BA9C-4CA5-87A7-E51BE2990DEA}" srcOrd="0" destOrd="0" parTransId="{0D9551BD-EA2A-48C8-B949-6E1B933F3777}" sibTransId="{8DEEA3FE-C9F9-43B1-91FD-D48D7876F969}"/>
    <dgm:cxn modelId="{BE29DB44-56F6-4555-9D24-C4B1C8674171}" srcId="{D20B5039-7257-4771-B3FB-25D674B21522}" destId="{76D7E02D-F7DC-48B5-A4BA-3F4BB397B538}" srcOrd="1" destOrd="0" parTransId="{92065332-F871-4C43-908F-C7A35F713C31}" sibTransId="{2A5AC869-E09F-4056-B9DC-D8E05BEE3990}"/>
    <dgm:cxn modelId="{B7BC4B7E-D6AE-4D7D-9AD2-8FAAA1EAA766}" type="presOf" srcId="{A901CC63-F765-489A-B16C-D8733774ED3F}" destId="{8AE6A3AA-521C-4AD8-9A7B-21918AB8982E}" srcOrd="0" destOrd="0" presId="urn:microsoft.com/office/officeart/2017/3/layout/HorizontalLabelsTimeline"/>
    <dgm:cxn modelId="{7C3E3F80-C837-4922-A1E5-BB6E3BC1E1FD}" srcId="{76D7E02D-F7DC-48B5-A4BA-3F4BB397B538}" destId="{A901CC63-F765-489A-B16C-D8733774ED3F}" srcOrd="0" destOrd="0" parTransId="{AFAA0D54-1814-47CE-A252-2C48CFAE5D25}" sibTransId="{AD5DE289-ACD8-4DEE-B815-A92D2738E1E8}"/>
    <dgm:cxn modelId="{5E97759A-4DB7-4FBF-93EA-D293DB863610}" srcId="{88B07E5B-BA9C-4CA5-87A7-E51BE2990DEA}" destId="{59EB4AB2-120C-4324-B498-8E81BFA2C6EC}" srcOrd="0" destOrd="0" parTransId="{6AA26CC8-8020-4F29-A609-5E25D319D371}" sibTransId="{0EDAD98F-02E2-4FBC-9FA3-452CA85FC2D4}"/>
    <dgm:cxn modelId="{B6A76DB9-2CFE-4F74-B761-E0FDA97A47B5}" srcId="{447560B5-7A61-4A41-BE58-368DA8BE1497}" destId="{A3401C8C-8B04-4FBE-BCAA-308135F3C999}" srcOrd="0" destOrd="0" parTransId="{691D4955-9462-4F6D-A9CA-042466530AAA}" sibTransId="{018BFB31-5984-49DE-A696-F2FCC077BFD2}"/>
    <dgm:cxn modelId="{0C977DC2-9A17-43E1-8B67-64D8EFC0F60E}" type="presOf" srcId="{D20B5039-7257-4771-B3FB-25D674B21522}" destId="{1040CCB9-0A33-46CE-8580-04B1D6E6C9E3}" srcOrd="0" destOrd="0" presId="urn:microsoft.com/office/officeart/2017/3/layout/HorizontalLabelsTimeline"/>
    <dgm:cxn modelId="{D26251C9-A631-4B1A-9EE7-ACAECF417C1C}" type="presOf" srcId="{59EB4AB2-120C-4324-B498-8E81BFA2C6EC}" destId="{07E6A3C4-F022-44BB-9161-BD8F5EDE4203}" srcOrd="0" destOrd="0" presId="urn:microsoft.com/office/officeart/2017/3/layout/HorizontalLabelsTimeline"/>
    <dgm:cxn modelId="{155CA9DF-43B3-4D05-AC57-7BFBC6EB4B26}" srcId="{D20B5039-7257-4771-B3FB-25D674B21522}" destId="{C5AC3AE4-DD57-452E-885B-F4C0F9C5BE0F}" srcOrd="2" destOrd="0" parTransId="{AF1E4BAB-2808-43E9-8720-576BEC538BFF}" sibTransId="{22B8CCA6-EBB6-45F1-BAB3-C61067677C78}"/>
    <dgm:cxn modelId="{616FEAE3-B670-4F18-8AD0-F168F0E4108C}" type="presOf" srcId="{2F534035-185F-4FB8-9E47-CD2A569F8097}" destId="{8BC6ABD3-B05F-43AA-9AFD-118645547190}" srcOrd="0" destOrd="0" presId="urn:microsoft.com/office/officeart/2017/3/layout/HorizontalLabelsTimeline"/>
    <dgm:cxn modelId="{9BB1F5E3-3C98-4044-A7DF-2C1175E06B45}" type="presOf" srcId="{447560B5-7A61-4A41-BE58-368DA8BE1497}" destId="{B8D00C13-500C-4DCB-A1B7-C4442FD10275}" srcOrd="0" destOrd="0" presId="urn:microsoft.com/office/officeart/2017/3/layout/HorizontalLabelsTimeline"/>
    <dgm:cxn modelId="{A94B07EC-97A1-488C-AB77-17EBD3F5384E}" type="presOf" srcId="{76D7E02D-F7DC-48B5-A4BA-3F4BB397B538}" destId="{E476F08C-E2AE-4B7A-A6FE-40BD2F3679F9}" srcOrd="0" destOrd="0" presId="urn:microsoft.com/office/officeart/2017/3/layout/HorizontalLabelsTimeline"/>
    <dgm:cxn modelId="{2BAE27F8-75C5-4DDA-8E66-2254D247D276}" type="presOf" srcId="{88B07E5B-BA9C-4CA5-87A7-E51BE2990DEA}" destId="{2E3A0159-E3D5-4336-BD23-C7B0A06B993F}" srcOrd="0" destOrd="0" presId="urn:microsoft.com/office/officeart/2017/3/layout/HorizontalLabelsTimeline"/>
    <dgm:cxn modelId="{1CD6DAEE-C54C-4C64-97CA-C1547AA02E19}" type="presParOf" srcId="{1040CCB9-0A33-46CE-8580-04B1D6E6C9E3}" destId="{806B4335-EF97-40A1-A1BB-5AA21B4F785A}" srcOrd="0" destOrd="0" presId="urn:microsoft.com/office/officeart/2017/3/layout/HorizontalLabelsTimeline"/>
    <dgm:cxn modelId="{21BE062C-1F1F-40B6-AC62-7326CBD3B1CF}" type="presParOf" srcId="{1040CCB9-0A33-46CE-8580-04B1D6E6C9E3}" destId="{A9CE2D1D-A5B0-4C05-AB1E-00B2D5AE51DA}" srcOrd="1" destOrd="0" presId="urn:microsoft.com/office/officeart/2017/3/layout/HorizontalLabelsTimeline"/>
    <dgm:cxn modelId="{83CAC3F1-90EB-4039-9B7F-8544ECF9C35C}" type="presParOf" srcId="{A9CE2D1D-A5B0-4C05-AB1E-00B2D5AE51DA}" destId="{B4437D2F-F974-48D1-A863-D708DA7CD056}" srcOrd="0" destOrd="0" presId="urn:microsoft.com/office/officeart/2017/3/layout/HorizontalLabelsTimeline"/>
    <dgm:cxn modelId="{B326FB34-0FA1-4B70-96E5-25BC05BD60ED}" type="presParOf" srcId="{B4437D2F-F974-48D1-A863-D708DA7CD056}" destId="{2E3A0159-E3D5-4336-BD23-C7B0A06B993F}" srcOrd="0" destOrd="0" presId="urn:microsoft.com/office/officeart/2017/3/layout/HorizontalLabelsTimeline"/>
    <dgm:cxn modelId="{9A78FBD2-C460-4930-B819-C33AF9A5FEEF}" type="presParOf" srcId="{B4437D2F-F974-48D1-A863-D708DA7CD056}" destId="{3BCCBF69-859D-4F48-8BC6-0DEB7584C8F3}" srcOrd="1" destOrd="0" presId="urn:microsoft.com/office/officeart/2017/3/layout/HorizontalLabelsTimeline"/>
    <dgm:cxn modelId="{48F2A0F1-B406-43F3-AC4D-4C5E5B1613B4}" type="presParOf" srcId="{3BCCBF69-859D-4F48-8BC6-0DEB7584C8F3}" destId="{07E6A3C4-F022-44BB-9161-BD8F5EDE4203}" srcOrd="0" destOrd="0" presId="urn:microsoft.com/office/officeart/2017/3/layout/HorizontalLabelsTimeline"/>
    <dgm:cxn modelId="{77331F08-BF32-4DD0-A153-F29B6398DF31}" type="presParOf" srcId="{3BCCBF69-859D-4F48-8BC6-0DEB7584C8F3}" destId="{B04F4AB5-B204-42F5-BBBE-053908777F7C}" srcOrd="1" destOrd="0" presId="urn:microsoft.com/office/officeart/2017/3/layout/HorizontalLabelsTimeline"/>
    <dgm:cxn modelId="{4D6A179A-F813-474E-957C-011708C3FC13}" type="presParOf" srcId="{B4437D2F-F974-48D1-A863-D708DA7CD056}" destId="{6E8BBCAF-FB10-496D-828A-F9C509710C42}" srcOrd="2" destOrd="0" presId="urn:microsoft.com/office/officeart/2017/3/layout/HorizontalLabelsTimeline"/>
    <dgm:cxn modelId="{857C0D2B-3409-403B-BCC8-0BF08ACEE71C}" type="presParOf" srcId="{B4437D2F-F974-48D1-A863-D708DA7CD056}" destId="{4E99D4CC-6B2D-4837-AFB2-E80FF7A8A51F}" srcOrd="3" destOrd="0" presId="urn:microsoft.com/office/officeart/2017/3/layout/HorizontalLabelsTimeline"/>
    <dgm:cxn modelId="{6443EA65-53A7-498D-8176-3F3AD27D1E84}" type="presParOf" srcId="{B4437D2F-F974-48D1-A863-D708DA7CD056}" destId="{28A56C64-C2F1-4A64-A382-2FD3B3DF5299}" srcOrd="4" destOrd="0" presId="urn:microsoft.com/office/officeart/2017/3/layout/HorizontalLabelsTimeline"/>
    <dgm:cxn modelId="{DE3476B6-BEBF-4D77-8FDB-815ED4C694F0}" type="presParOf" srcId="{A9CE2D1D-A5B0-4C05-AB1E-00B2D5AE51DA}" destId="{70E0CB74-D32C-40C4-A3FC-91EB6E1540AB}" srcOrd="1" destOrd="0" presId="urn:microsoft.com/office/officeart/2017/3/layout/HorizontalLabelsTimeline"/>
    <dgm:cxn modelId="{04B7C3FA-444F-47EE-B0E4-2AEDF720BEF5}" type="presParOf" srcId="{A9CE2D1D-A5B0-4C05-AB1E-00B2D5AE51DA}" destId="{5A7DAAD0-FDA9-424A-ACAD-6B0FE43454D7}" srcOrd="2" destOrd="0" presId="urn:microsoft.com/office/officeart/2017/3/layout/HorizontalLabelsTimeline"/>
    <dgm:cxn modelId="{6033FB68-22D9-4C2F-AF98-BCDBDBE359B8}" type="presParOf" srcId="{5A7DAAD0-FDA9-424A-ACAD-6B0FE43454D7}" destId="{E476F08C-E2AE-4B7A-A6FE-40BD2F3679F9}" srcOrd="0" destOrd="0" presId="urn:microsoft.com/office/officeart/2017/3/layout/HorizontalLabelsTimeline"/>
    <dgm:cxn modelId="{FE93A4A3-DBE8-41F0-992F-5C849E34B6AB}" type="presParOf" srcId="{5A7DAAD0-FDA9-424A-ACAD-6B0FE43454D7}" destId="{4AA4DCE6-ED36-4B91-B778-AE0A6F673EF8}" srcOrd="1" destOrd="0" presId="urn:microsoft.com/office/officeart/2017/3/layout/HorizontalLabelsTimeline"/>
    <dgm:cxn modelId="{B439BC41-4052-4770-A2D9-FCFFCED11A38}" type="presParOf" srcId="{4AA4DCE6-ED36-4B91-B778-AE0A6F673EF8}" destId="{8AE6A3AA-521C-4AD8-9A7B-21918AB8982E}" srcOrd="0" destOrd="0" presId="urn:microsoft.com/office/officeart/2017/3/layout/HorizontalLabelsTimeline"/>
    <dgm:cxn modelId="{DC64913F-33E5-4825-8068-9BC040A3DB1F}" type="presParOf" srcId="{4AA4DCE6-ED36-4B91-B778-AE0A6F673EF8}" destId="{7103D123-4310-4BFE-989A-2492FE799BD7}" srcOrd="1" destOrd="0" presId="urn:microsoft.com/office/officeart/2017/3/layout/HorizontalLabelsTimeline"/>
    <dgm:cxn modelId="{6BCD055D-B4E5-4206-8D61-1EF59A9896B9}" type="presParOf" srcId="{5A7DAAD0-FDA9-424A-ACAD-6B0FE43454D7}" destId="{4874324D-8E20-404B-ABDE-8F33E2F0A766}" srcOrd="2" destOrd="0" presId="urn:microsoft.com/office/officeart/2017/3/layout/HorizontalLabelsTimeline"/>
    <dgm:cxn modelId="{50B0D30D-E9CB-4398-81CE-781C5F22823E}" type="presParOf" srcId="{5A7DAAD0-FDA9-424A-ACAD-6B0FE43454D7}" destId="{8126FE5C-D110-4156-8B7D-88BBF976187D}" srcOrd="3" destOrd="0" presId="urn:microsoft.com/office/officeart/2017/3/layout/HorizontalLabelsTimeline"/>
    <dgm:cxn modelId="{C1268B2F-D6E9-405B-BA8B-1185E2846595}" type="presParOf" srcId="{5A7DAAD0-FDA9-424A-ACAD-6B0FE43454D7}" destId="{E3CFA5ED-1F04-44BB-9AC0-D1FDBB1F47A2}" srcOrd="4" destOrd="0" presId="urn:microsoft.com/office/officeart/2017/3/layout/HorizontalLabelsTimeline"/>
    <dgm:cxn modelId="{125076A7-9589-46B7-BE13-3679FFA15D01}" type="presParOf" srcId="{A9CE2D1D-A5B0-4C05-AB1E-00B2D5AE51DA}" destId="{1DB223E0-4981-485B-ACEE-2F1C64117B73}" srcOrd="3" destOrd="0" presId="urn:microsoft.com/office/officeart/2017/3/layout/HorizontalLabelsTimeline"/>
    <dgm:cxn modelId="{11E2A564-9849-44F3-A034-1B3FF4969781}" type="presParOf" srcId="{A9CE2D1D-A5B0-4C05-AB1E-00B2D5AE51DA}" destId="{340D421C-6E73-4648-84D1-7813C2704DB0}" srcOrd="4" destOrd="0" presId="urn:microsoft.com/office/officeart/2017/3/layout/HorizontalLabelsTimeline"/>
    <dgm:cxn modelId="{246A1950-1715-4706-AD6E-3F715A08045C}" type="presParOf" srcId="{340D421C-6E73-4648-84D1-7813C2704DB0}" destId="{2C3E25F1-8C3B-475D-B619-8FF2F55E9087}" srcOrd="0" destOrd="0" presId="urn:microsoft.com/office/officeart/2017/3/layout/HorizontalLabelsTimeline"/>
    <dgm:cxn modelId="{499EAE57-DDC7-427F-BA06-B3B376666C74}" type="presParOf" srcId="{340D421C-6E73-4648-84D1-7813C2704DB0}" destId="{1CB15D9C-FD78-4F3A-A470-D49D762B0341}" srcOrd="1" destOrd="0" presId="urn:microsoft.com/office/officeart/2017/3/layout/HorizontalLabelsTimeline"/>
    <dgm:cxn modelId="{E29AA251-6DEC-46C2-858A-021DEAE1B3F5}" type="presParOf" srcId="{1CB15D9C-FD78-4F3A-A470-D49D762B0341}" destId="{8BC6ABD3-B05F-43AA-9AFD-118645547190}" srcOrd="0" destOrd="0" presId="urn:microsoft.com/office/officeart/2017/3/layout/HorizontalLabelsTimeline"/>
    <dgm:cxn modelId="{B278D295-6273-414D-B478-31304FB8BA84}" type="presParOf" srcId="{1CB15D9C-FD78-4F3A-A470-D49D762B0341}" destId="{06604712-B033-402C-8A6E-BC80AE4439A9}" srcOrd="1" destOrd="0" presId="urn:microsoft.com/office/officeart/2017/3/layout/HorizontalLabelsTimeline"/>
    <dgm:cxn modelId="{22BABD23-0A5F-46A7-9404-15F87CE93D20}" type="presParOf" srcId="{340D421C-6E73-4648-84D1-7813C2704DB0}" destId="{69281183-520D-4265-B394-EF7226ED0CB0}" srcOrd="2" destOrd="0" presId="urn:microsoft.com/office/officeart/2017/3/layout/HorizontalLabelsTimeline"/>
    <dgm:cxn modelId="{45ECC5B5-3086-4DC0-BE15-A00F3B283DB3}" type="presParOf" srcId="{340D421C-6E73-4648-84D1-7813C2704DB0}" destId="{CAA85048-AD17-4C93-97B5-1B2CDEEC9827}" srcOrd="3" destOrd="0" presId="urn:microsoft.com/office/officeart/2017/3/layout/HorizontalLabelsTimeline"/>
    <dgm:cxn modelId="{44509C2F-595A-4754-8C9E-90945CD785E9}" type="presParOf" srcId="{340D421C-6E73-4648-84D1-7813C2704DB0}" destId="{A8063B74-9227-45B1-88AF-4780ADCD0992}" srcOrd="4" destOrd="0" presId="urn:microsoft.com/office/officeart/2017/3/layout/HorizontalLabelsTimeline"/>
    <dgm:cxn modelId="{6715F5FE-C6C0-4DFD-B5DB-017118B2802A}" type="presParOf" srcId="{A9CE2D1D-A5B0-4C05-AB1E-00B2D5AE51DA}" destId="{502CDA72-40B1-4AF3-9591-670FD9839E8F}" srcOrd="5" destOrd="0" presId="urn:microsoft.com/office/officeart/2017/3/layout/HorizontalLabelsTimeline"/>
    <dgm:cxn modelId="{AA975F28-BDAB-49AA-BBAF-DC155293D250}" type="presParOf" srcId="{A9CE2D1D-A5B0-4C05-AB1E-00B2D5AE51DA}" destId="{BB8AEE33-E552-4939-A33E-79D1CE87215F}" srcOrd="6" destOrd="0" presId="urn:microsoft.com/office/officeart/2017/3/layout/HorizontalLabelsTimeline"/>
    <dgm:cxn modelId="{E90F8D69-E55D-4B71-AEBD-507576E18A7F}" type="presParOf" srcId="{BB8AEE33-E552-4939-A33E-79D1CE87215F}" destId="{B8D00C13-500C-4DCB-A1B7-C4442FD10275}" srcOrd="0" destOrd="0" presId="urn:microsoft.com/office/officeart/2017/3/layout/HorizontalLabelsTimeline"/>
    <dgm:cxn modelId="{D048BF88-2BF6-4AD8-8FF9-B0546A968481}" type="presParOf" srcId="{BB8AEE33-E552-4939-A33E-79D1CE87215F}" destId="{6FDDA6C0-6BCA-4685-83B0-861ED50ABB2D}" srcOrd="1" destOrd="0" presId="urn:microsoft.com/office/officeart/2017/3/layout/HorizontalLabelsTimeline"/>
    <dgm:cxn modelId="{5C20E1CE-2C79-400E-A7A7-1D555F4011E3}" type="presParOf" srcId="{6FDDA6C0-6BCA-4685-83B0-861ED50ABB2D}" destId="{ECA85AE9-7E91-48CB-96A0-CA54E0FCC9D9}" srcOrd="0" destOrd="0" presId="urn:microsoft.com/office/officeart/2017/3/layout/HorizontalLabelsTimeline"/>
    <dgm:cxn modelId="{D12007FD-4245-43CD-92E2-8AEA991872E4}" type="presParOf" srcId="{6FDDA6C0-6BCA-4685-83B0-861ED50ABB2D}" destId="{CA5A8FBC-0EFC-40B1-A675-54F710E0FBE7}" srcOrd="1" destOrd="0" presId="urn:microsoft.com/office/officeart/2017/3/layout/HorizontalLabelsTimeline"/>
    <dgm:cxn modelId="{FC8AB8C8-4B29-4688-A470-E15C94E59F66}" type="presParOf" srcId="{BB8AEE33-E552-4939-A33E-79D1CE87215F}" destId="{2DC0D559-BAB2-4B0C-AF6C-07B4B13C85FB}" srcOrd="2" destOrd="0" presId="urn:microsoft.com/office/officeart/2017/3/layout/HorizontalLabelsTimeline"/>
    <dgm:cxn modelId="{C5EE6DED-DE1D-4C8A-B16A-C36B48BE3CD0}" type="presParOf" srcId="{BB8AEE33-E552-4939-A33E-79D1CE87215F}" destId="{32512EFD-4EB0-4D9A-87B3-A40939E533E1}" srcOrd="3" destOrd="0" presId="urn:microsoft.com/office/officeart/2017/3/layout/HorizontalLabelsTimeline"/>
    <dgm:cxn modelId="{7F7975A3-B7D8-478A-B219-0931E9B8B0AD}" type="presParOf" srcId="{BB8AEE33-E552-4939-A33E-79D1CE87215F}" destId="{5E37D9CD-820D-4CA6-91FB-2D904D0EC0DE}"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B4335-EF97-40A1-A1BB-5AA21B4F785A}">
      <dsp:nvSpPr>
        <dsp:cNvPr id="0" name=""/>
        <dsp:cNvSpPr/>
      </dsp:nvSpPr>
      <dsp:spPr>
        <a:xfrm>
          <a:off x="0" y="1822862"/>
          <a:ext cx="4874821" cy="0"/>
        </a:xfrm>
        <a:prstGeom prst="lin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3A0159-E3D5-4336-BD23-C7B0A06B993F}">
      <dsp:nvSpPr>
        <dsp:cNvPr id="0" name=""/>
        <dsp:cNvSpPr/>
      </dsp:nvSpPr>
      <dsp:spPr>
        <a:xfrm>
          <a:off x="117562" y="1130174"/>
          <a:ext cx="1715518" cy="4374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a:t>1957</a:t>
          </a:r>
        </a:p>
      </dsp:txBody>
      <dsp:txXfrm>
        <a:off x="117562" y="1130174"/>
        <a:ext cx="1715518" cy="437487"/>
      </dsp:txXfrm>
    </dsp:sp>
    <dsp:sp modelId="{07E6A3C4-F022-44BB-9161-BD8F5EDE4203}">
      <dsp:nvSpPr>
        <dsp:cNvPr id="0" name=""/>
        <dsp:cNvSpPr/>
      </dsp:nvSpPr>
      <dsp:spPr>
        <a:xfrm>
          <a:off x="117562" y="138446"/>
          <a:ext cx="1715518" cy="9917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ptos" panose="020B0004020202020204" pitchFamily="34" charset="0"/>
            </a:rPr>
            <a:t>Formula for measuring pediatric ET-tube/tubes were plastic</a:t>
          </a:r>
        </a:p>
      </dsp:txBody>
      <dsp:txXfrm>
        <a:off x="117562" y="138446"/>
        <a:ext cx="1715518" cy="991728"/>
      </dsp:txXfrm>
    </dsp:sp>
    <dsp:sp modelId="{6E8BBCAF-FB10-496D-828A-F9C509710C42}">
      <dsp:nvSpPr>
        <dsp:cNvPr id="0" name=""/>
        <dsp:cNvSpPr/>
      </dsp:nvSpPr>
      <dsp:spPr>
        <a:xfrm>
          <a:off x="975321" y="1567661"/>
          <a:ext cx="0" cy="25520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76F08C-E2AE-4B7A-A6FE-40BD2F3679F9}">
      <dsp:nvSpPr>
        <dsp:cNvPr id="0" name=""/>
        <dsp:cNvSpPr/>
      </dsp:nvSpPr>
      <dsp:spPr>
        <a:xfrm>
          <a:off x="1092288" y="2078063"/>
          <a:ext cx="1715518" cy="4374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a:t>1980’s</a:t>
          </a:r>
        </a:p>
      </dsp:txBody>
      <dsp:txXfrm>
        <a:off x="1092288" y="2078063"/>
        <a:ext cx="1715518" cy="437487"/>
      </dsp:txXfrm>
    </dsp:sp>
    <dsp:sp modelId="{8AE6A3AA-521C-4AD8-9A7B-21918AB8982E}">
      <dsp:nvSpPr>
        <dsp:cNvPr id="0" name=""/>
        <dsp:cNvSpPr/>
      </dsp:nvSpPr>
      <dsp:spPr>
        <a:xfrm>
          <a:off x="1092288" y="2515550"/>
          <a:ext cx="1715518" cy="991728"/>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ptos" panose="020B0004020202020204" pitchFamily="34" charset="0"/>
            </a:rPr>
            <a:t>Routine use of endotracheal intubation in pediatrics</a:t>
          </a:r>
        </a:p>
      </dsp:txBody>
      <dsp:txXfrm>
        <a:off x="1092288" y="2515550"/>
        <a:ext cx="1715518" cy="991728"/>
      </dsp:txXfrm>
    </dsp:sp>
    <dsp:sp modelId="{4874324D-8E20-404B-ABDE-8F33E2F0A766}">
      <dsp:nvSpPr>
        <dsp:cNvPr id="0" name=""/>
        <dsp:cNvSpPr/>
      </dsp:nvSpPr>
      <dsp:spPr>
        <a:xfrm>
          <a:off x="1950047" y="1822862"/>
          <a:ext cx="0" cy="25520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99D4CC-6B2D-4837-AFB2-E80FF7A8A51F}">
      <dsp:nvSpPr>
        <dsp:cNvPr id="0" name=""/>
        <dsp:cNvSpPr/>
      </dsp:nvSpPr>
      <dsp:spPr>
        <a:xfrm rot="2700000">
          <a:off x="946964" y="1794505"/>
          <a:ext cx="56714" cy="5671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6FE5C-D110-4156-8B7D-88BBF976187D}">
      <dsp:nvSpPr>
        <dsp:cNvPr id="0" name=""/>
        <dsp:cNvSpPr/>
      </dsp:nvSpPr>
      <dsp:spPr>
        <a:xfrm rot="2700000">
          <a:off x="1921690" y="1794505"/>
          <a:ext cx="56714" cy="5671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3E25F1-8C3B-475D-B619-8FF2F55E9087}">
      <dsp:nvSpPr>
        <dsp:cNvPr id="0" name=""/>
        <dsp:cNvSpPr/>
      </dsp:nvSpPr>
      <dsp:spPr>
        <a:xfrm>
          <a:off x="2067014" y="1130174"/>
          <a:ext cx="1715518" cy="4374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a:t>2004</a:t>
          </a:r>
        </a:p>
      </dsp:txBody>
      <dsp:txXfrm>
        <a:off x="2067014" y="1130174"/>
        <a:ext cx="1715518" cy="437487"/>
      </dsp:txXfrm>
    </dsp:sp>
    <dsp:sp modelId="{8BC6ABD3-B05F-43AA-9AFD-118645547190}">
      <dsp:nvSpPr>
        <dsp:cNvPr id="0" name=""/>
        <dsp:cNvSpPr/>
      </dsp:nvSpPr>
      <dsp:spPr>
        <a:xfrm>
          <a:off x="2067014" y="510344"/>
          <a:ext cx="1715518" cy="61983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ptos" panose="020B0004020202020204" pitchFamily="34" charset="0"/>
            </a:rPr>
            <a:t>Polyvinyl (Kimberly Clark) ET tubes</a:t>
          </a:r>
        </a:p>
      </dsp:txBody>
      <dsp:txXfrm>
        <a:off x="2067014" y="510344"/>
        <a:ext cx="1715518" cy="619830"/>
      </dsp:txXfrm>
    </dsp:sp>
    <dsp:sp modelId="{69281183-520D-4265-B394-EF7226ED0CB0}">
      <dsp:nvSpPr>
        <dsp:cNvPr id="0" name=""/>
        <dsp:cNvSpPr/>
      </dsp:nvSpPr>
      <dsp:spPr>
        <a:xfrm>
          <a:off x="2924773" y="1567661"/>
          <a:ext cx="0" cy="25520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8D00C13-500C-4DCB-A1B7-C4442FD10275}">
      <dsp:nvSpPr>
        <dsp:cNvPr id="0" name=""/>
        <dsp:cNvSpPr/>
      </dsp:nvSpPr>
      <dsp:spPr>
        <a:xfrm>
          <a:off x="3041740" y="2078063"/>
          <a:ext cx="1715518" cy="43748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a:t>2005</a:t>
          </a:r>
        </a:p>
      </dsp:txBody>
      <dsp:txXfrm>
        <a:off x="3041740" y="2078063"/>
        <a:ext cx="1715518" cy="437487"/>
      </dsp:txXfrm>
    </dsp:sp>
    <dsp:sp modelId="{ECA85AE9-7E91-48CB-96A0-CA54E0FCC9D9}">
      <dsp:nvSpPr>
        <dsp:cNvPr id="0" name=""/>
        <dsp:cNvSpPr/>
      </dsp:nvSpPr>
      <dsp:spPr>
        <a:xfrm>
          <a:off x="3041740" y="2515550"/>
          <a:ext cx="1715518" cy="61983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latin typeface="Aptos" panose="020B0004020202020204" pitchFamily="34" charset="0"/>
            </a:rPr>
            <a:t>Cuffed vs uncuffed ET tubes in children</a:t>
          </a:r>
        </a:p>
      </dsp:txBody>
      <dsp:txXfrm>
        <a:off x="3041740" y="2515550"/>
        <a:ext cx="1715518" cy="619830"/>
      </dsp:txXfrm>
    </dsp:sp>
    <dsp:sp modelId="{2DC0D559-BAB2-4B0C-AF6C-07B4B13C85FB}">
      <dsp:nvSpPr>
        <dsp:cNvPr id="0" name=""/>
        <dsp:cNvSpPr/>
      </dsp:nvSpPr>
      <dsp:spPr>
        <a:xfrm>
          <a:off x="3899499" y="1822862"/>
          <a:ext cx="0" cy="255200"/>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A85048-AD17-4C93-97B5-1B2CDEEC9827}">
      <dsp:nvSpPr>
        <dsp:cNvPr id="0" name=""/>
        <dsp:cNvSpPr/>
      </dsp:nvSpPr>
      <dsp:spPr>
        <a:xfrm rot="2700000">
          <a:off x="2896416" y="1794505"/>
          <a:ext cx="56714" cy="5671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12EFD-4EB0-4D9A-87B3-A40939E533E1}">
      <dsp:nvSpPr>
        <dsp:cNvPr id="0" name=""/>
        <dsp:cNvSpPr/>
      </dsp:nvSpPr>
      <dsp:spPr>
        <a:xfrm rot="2700000">
          <a:off x="3871142" y="1794505"/>
          <a:ext cx="56714" cy="56714"/>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C47AD-8A27-41C1-B87C-CD74FDC78AC8}"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3FEC7-148B-4B1D-B11A-9F41708BC81A}" type="slidenum">
              <a:rPr lang="en-US" smtClean="0"/>
              <a:t>‹#›</a:t>
            </a:fld>
            <a:endParaRPr lang="en-US"/>
          </a:p>
        </p:txBody>
      </p:sp>
    </p:spTree>
    <p:extLst>
      <p:ext uri="{BB962C8B-B14F-4D97-AF65-F5344CB8AC3E}">
        <p14:creationId xmlns:p14="http://schemas.microsoft.com/office/powerpoint/2010/main" val="290638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oliosisreductioncenter.com/blog/scoliosis-brace?utm_source=website&amp;utm_medium=initial_page&amp;utm_content=%2Fblog%2Fscoliosis-histor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7</a:t>
            </a:fld>
            <a:endParaRPr lang="en-US"/>
          </a:p>
        </p:txBody>
      </p:sp>
    </p:spTree>
    <p:extLst>
      <p:ext uri="{BB962C8B-B14F-4D97-AF65-F5344CB8AC3E}">
        <p14:creationId xmlns:p14="http://schemas.microsoft.com/office/powerpoint/2010/main" val="3821473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 Thomas—worked as a lab assistant with Dr. Balock—was categorized and paid as a “janitor’, but, is now credited with having been the pioneer who revolutionized cardiac surgery—although due to his race, he was given no credit at the time in 1976, Johns Hopkins awarded him an honorary doctorate and appointed him to the medical school faulty—he died in 1985.</a:t>
            </a:r>
          </a:p>
        </p:txBody>
      </p:sp>
      <p:sp>
        <p:nvSpPr>
          <p:cNvPr id="4" name="Slide Number Placeholder 3"/>
          <p:cNvSpPr>
            <a:spLocks noGrp="1"/>
          </p:cNvSpPr>
          <p:nvPr>
            <p:ph type="sldNum" sz="quarter" idx="5"/>
          </p:nvPr>
        </p:nvSpPr>
        <p:spPr/>
        <p:txBody>
          <a:bodyPr/>
          <a:lstStyle/>
          <a:p>
            <a:fld id="{3563FEC7-148B-4B1D-B11A-9F41708BC81A}" type="slidenum">
              <a:rPr lang="en-US" smtClean="0"/>
              <a:t>24</a:t>
            </a:fld>
            <a:endParaRPr lang="en-US"/>
          </a:p>
        </p:txBody>
      </p:sp>
    </p:spTree>
    <p:extLst>
      <p:ext uri="{BB962C8B-B14F-4D97-AF65-F5344CB8AC3E}">
        <p14:creationId xmlns:p14="http://schemas.microsoft.com/office/powerpoint/2010/main" val="322988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4EDF-4209-634D-E0F7-BA896F7E6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3098C-1B39-3C71-CE9F-923D03CD8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B59B7-04A2-8F59-AFCB-AA030443247D}"/>
              </a:ext>
            </a:extLst>
          </p:cNvPr>
          <p:cNvSpPr>
            <a:spLocks noGrp="1"/>
          </p:cNvSpPr>
          <p:nvPr>
            <p:ph type="body" idx="1"/>
          </p:nvPr>
        </p:nvSpPr>
        <p:spPr/>
        <p:txBody>
          <a:bodyPr/>
          <a:lstStyle/>
          <a:p>
            <a:pPr algn="l">
              <a:buNone/>
            </a:pPr>
            <a:r>
              <a:rPr lang="en-US" b="0" i="0" dirty="0">
                <a:solidFill>
                  <a:srgbClr val="52525B"/>
                </a:solidFill>
                <a:effectLst/>
                <a:latin typeface="-apple-system"/>
              </a:rPr>
              <a:t>From tying patients to sticks, the next step was the design of an actual brace; the first-known </a:t>
            </a:r>
            <a:r>
              <a:rPr lang="en-US" b="0" i="0" u="none" strike="noStrike" dirty="0">
                <a:solidFill>
                  <a:srgbClr val="1EB6B8"/>
                </a:solidFill>
                <a:effectLst/>
                <a:latin typeface="-apple-system"/>
                <a:hlinkClick r:id="rId3"/>
              </a:rPr>
              <a:t>scoliosis brace</a:t>
            </a:r>
            <a:r>
              <a:rPr lang="en-US" b="0" i="0" dirty="0">
                <a:solidFill>
                  <a:srgbClr val="52525B"/>
                </a:solidFill>
                <a:effectLst/>
                <a:latin typeface="-apple-system"/>
              </a:rPr>
              <a:t> was metal and was created in France in 1575.</a:t>
            </a:r>
          </a:p>
          <a:p>
            <a:pPr algn="l"/>
            <a:r>
              <a:rPr lang="en-US" b="0" i="0" dirty="0">
                <a:solidFill>
                  <a:srgbClr val="52525B"/>
                </a:solidFill>
                <a:effectLst/>
                <a:latin typeface="-apple-system"/>
              </a:rPr>
              <a:t>Between 1950 and 2000, a variety of braces were designed and developed, the most commonly used being the Milwaukee and the Boston brace.</a:t>
            </a:r>
          </a:p>
          <a:p>
            <a:endParaRPr lang="en-US" dirty="0"/>
          </a:p>
        </p:txBody>
      </p:sp>
      <p:sp>
        <p:nvSpPr>
          <p:cNvPr id="4" name="Slide Number Placeholder 3">
            <a:extLst>
              <a:ext uri="{FF2B5EF4-FFF2-40B4-BE49-F238E27FC236}">
                <a16:creationId xmlns:a16="http://schemas.microsoft.com/office/drawing/2014/main" id="{300048A5-5167-857D-9E7E-643EE740DFD8}"/>
              </a:ext>
            </a:extLst>
          </p:cNvPr>
          <p:cNvSpPr>
            <a:spLocks noGrp="1"/>
          </p:cNvSpPr>
          <p:nvPr>
            <p:ph type="sldNum" sz="quarter" idx="5"/>
          </p:nvPr>
        </p:nvSpPr>
        <p:spPr/>
        <p:txBody>
          <a:bodyPr/>
          <a:lstStyle/>
          <a:p>
            <a:fld id="{3563FEC7-148B-4B1D-B11A-9F41708BC81A}" type="slidenum">
              <a:rPr lang="en-US" smtClean="0"/>
              <a:t>25</a:t>
            </a:fld>
            <a:endParaRPr lang="en-US"/>
          </a:p>
        </p:txBody>
      </p:sp>
    </p:spTree>
    <p:extLst>
      <p:ext uri="{BB962C8B-B14F-4D97-AF65-F5344CB8AC3E}">
        <p14:creationId xmlns:p14="http://schemas.microsoft.com/office/powerpoint/2010/main" val="904925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Was the first Medicaid Home and Community-based Waiver child. The waiver was granted in 1981 and has become a vehicle for many persons with disabilities to receive care at home or in their communities. Before Katie’s death in 2012, she and her mother testified numerous times before Congress in advocating for children and their families.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have already heard that her mom Julie was a founder of Family Voices (she passed away in 2022.)</a:t>
            </a:r>
          </a:p>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26</a:t>
            </a:fld>
            <a:endParaRPr lang="en-US"/>
          </a:p>
        </p:txBody>
      </p:sp>
    </p:spTree>
    <p:extLst>
      <p:ext uri="{BB962C8B-B14F-4D97-AF65-F5344CB8AC3E}">
        <p14:creationId xmlns:p14="http://schemas.microsoft.com/office/powerpoint/2010/main" val="1066879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27</a:t>
            </a:fld>
            <a:endParaRPr lang="en-US"/>
          </a:p>
        </p:txBody>
      </p:sp>
    </p:spTree>
    <p:extLst>
      <p:ext uri="{BB962C8B-B14F-4D97-AF65-F5344CB8AC3E}">
        <p14:creationId xmlns:p14="http://schemas.microsoft.com/office/powerpoint/2010/main" val="3467935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06569"/>
                </a:solidFill>
                <a:effectLst/>
                <a:latin typeface="Open Sans" panose="020B0606030504020204" pitchFamily="34" charset="0"/>
              </a:rPr>
              <a:t> Tracheotomy practices have been recorded as early as 3600 BC according to some Egyptian tablets.</a:t>
            </a:r>
          </a:p>
          <a:p>
            <a:r>
              <a:rPr lang="en-US" b="0" i="0" dirty="0">
                <a:solidFill>
                  <a:srgbClr val="606569"/>
                </a:solidFill>
                <a:effectLst/>
                <a:latin typeface="Open Sans" panose="020B0606030504020204" pitchFamily="34" charset="0"/>
              </a:rPr>
              <a:t> Due to availability of materials, most endotracheal tubes up until the 20th century were made from metal, which added to the potential for trauma during use</a:t>
            </a:r>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29</a:t>
            </a:fld>
            <a:endParaRPr lang="en-US"/>
          </a:p>
        </p:txBody>
      </p:sp>
    </p:spTree>
    <p:extLst>
      <p:ext uri="{BB962C8B-B14F-4D97-AF65-F5344CB8AC3E}">
        <p14:creationId xmlns:p14="http://schemas.microsoft.com/office/powerpoint/2010/main" val="54444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CooperHewitt"/>
              </a:rPr>
              <a:t>1210 and 1220. He describes a knight named Gawan’s comments and action upon encountering a fallen knight named Uriens, who has sustained a chest wound in a joust- noted blood was pressing on his heart, so took a tree branch and peeled off  the bark and had  lady in waiting sucked on the branch. </a:t>
            </a:r>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30</a:t>
            </a:fld>
            <a:endParaRPr lang="en-US"/>
          </a:p>
        </p:txBody>
      </p:sp>
    </p:spTree>
    <p:extLst>
      <p:ext uri="{BB962C8B-B14F-4D97-AF65-F5344CB8AC3E}">
        <p14:creationId xmlns:p14="http://schemas.microsoft.com/office/powerpoint/2010/main" val="383157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t>1950’s ~ concept of cardiopulmonary bypass</a:t>
            </a:r>
          </a:p>
          <a:p>
            <a:pPr lvl="1"/>
            <a:r>
              <a:rPr lang="en-US" sz="1200" dirty="0"/>
              <a:t>Advances in 1960/1970’s neonatal patient with hyaline membrane disease</a:t>
            </a:r>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31</a:t>
            </a:fld>
            <a:endParaRPr lang="en-US"/>
          </a:p>
        </p:txBody>
      </p:sp>
    </p:spTree>
    <p:extLst>
      <p:ext uri="{BB962C8B-B14F-4D97-AF65-F5344CB8AC3E}">
        <p14:creationId xmlns:p14="http://schemas.microsoft.com/office/powerpoint/2010/main" val="425003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8EE6D-66D8-3A4C-B528-EC8A0E2AE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706A4-2A75-07E1-6A62-BAB584AE0C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F924ED-EDAC-DFD4-0E80-3274890BE315}"/>
              </a:ext>
            </a:extLst>
          </p:cNvPr>
          <p:cNvSpPr>
            <a:spLocks noGrp="1"/>
          </p:cNvSpPr>
          <p:nvPr>
            <p:ph type="body" idx="1"/>
          </p:nvPr>
        </p:nvSpPr>
        <p:spPr/>
        <p:txBody>
          <a:bodyPr/>
          <a:lstStyle/>
          <a:p>
            <a:pPr lvl="1"/>
            <a:r>
              <a:rPr lang="en-US" dirty="0"/>
              <a:t>First called respirators</a:t>
            </a:r>
          </a:p>
          <a:p>
            <a:pPr lvl="1"/>
            <a:r>
              <a:rPr lang="en-US" dirty="0"/>
              <a:t>Some were designed to fit under the bed</a:t>
            </a:r>
          </a:p>
          <a:p>
            <a:pPr lvl="1"/>
            <a:r>
              <a:rPr lang="en-US" dirty="0"/>
              <a:t>The Mueller-Mork– had a night light so patient could be monitored during the night</a:t>
            </a:r>
          </a:p>
        </p:txBody>
      </p:sp>
      <p:sp>
        <p:nvSpPr>
          <p:cNvPr id="4" name="Slide Number Placeholder 3">
            <a:extLst>
              <a:ext uri="{FF2B5EF4-FFF2-40B4-BE49-F238E27FC236}">
                <a16:creationId xmlns:a16="http://schemas.microsoft.com/office/drawing/2014/main" id="{D1BD571B-D25F-D146-8C12-89F5262CC6A7}"/>
              </a:ext>
            </a:extLst>
          </p:cNvPr>
          <p:cNvSpPr>
            <a:spLocks noGrp="1"/>
          </p:cNvSpPr>
          <p:nvPr>
            <p:ph type="sldNum" sz="quarter" idx="5"/>
          </p:nvPr>
        </p:nvSpPr>
        <p:spPr/>
        <p:txBody>
          <a:bodyPr/>
          <a:lstStyle/>
          <a:p>
            <a:fld id="{3563FEC7-148B-4B1D-B11A-9F41708BC81A}" type="slidenum">
              <a:rPr lang="en-US" smtClean="0"/>
              <a:t>32</a:t>
            </a:fld>
            <a:endParaRPr lang="en-US"/>
          </a:p>
        </p:txBody>
      </p:sp>
    </p:spTree>
    <p:extLst>
      <p:ext uri="{BB962C8B-B14F-4D97-AF65-F5344CB8AC3E}">
        <p14:creationId xmlns:p14="http://schemas.microsoft.com/office/powerpoint/2010/main" val="3718634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Anna</a:t>
            </a:r>
            <a:r>
              <a:rPr lang="en-US" baseline="0" dirty="0"/>
              <a:t> Haswell was an early pediatric nurse pioneer</a:t>
            </a:r>
          </a:p>
          <a:p>
            <a:endParaRPr lang="en-US" baseline="0" dirty="0"/>
          </a:p>
          <a:p>
            <a:r>
              <a:rPr lang="en-US" baseline="0" dirty="0"/>
              <a:t>Indigent children were considered innocent victims of parents poor choices so they were always deserving of assistance and if you helped a child no one argued. </a:t>
            </a:r>
            <a:endParaRPr lang="en-US" dirty="0"/>
          </a:p>
        </p:txBody>
      </p:sp>
      <p:sp>
        <p:nvSpPr>
          <p:cNvPr id="4" name="Slide Number Placeholder 3"/>
          <p:cNvSpPr>
            <a:spLocks noGrp="1"/>
          </p:cNvSpPr>
          <p:nvPr>
            <p:ph type="sldNum" sz="quarter" idx="10"/>
          </p:nvPr>
        </p:nvSpPr>
        <p:spPr/>
        <p:txBody>
          <a:bodyPr/>
          <a:lstStyle/>
          <a:p>
            <a:fld id="{315A7A2D-335B-4E0C-84EE-BAEE3440A741}" type="slidenum">
              <a:rPr lang="en-US" smtClean="0"/>
              <a:t>33</a:t>
            </a:fld>
            <a:endParaRPr lang="en-US" dirty="0"/>
          </a:p>
        </p:txBody>
      </p:sp>
    </p:spTree>
    <p:extLst>
      <p:ext uri="{BB962C8B-B14F-4D97-AF65-F5344CB8AC3E}">
        <p14:creationId xmlns:p14="http://schemas.microsoft.com/office/powerpoint/2010/main" val="596334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39035-4308-8D64-E0AC-60FAE6577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BB731-F47B-8273-C60D-BA03A61DD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4C558-D176-E7BA-2B94-AC78640BEA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111C6D-058B-49AD-39EE-71ACE025A376}"/>
              </a:ext>
            </a:extLst>
          </p:cNvPr>
          <p:cNvSpPr>
            <a:spLocks noGrp="1"/>
          </p:cNvSpPr>
          <p:nvPr>
            <p:ph type="sldNum" sz="quarter" idx="10"/>
          </p:nvPr>
        </p:nvSpPr>
        <p:spPr/>
        <p:txBody>
          <a:bodyPr/>
          <a:lstStyle/>
          <a:p>
            <a:fld id="{BD7B1629-1ABA-4A0F-A775-1F14A727C5B8}" type="slidenum">
              <a:rPr lang="en-US" smtClean="0"/>
              <a:t>34</a:t>
            </a:fld>
            <a:endParaRPr lang="en-US" dirty="0"/>
          </a:p>
        </p:txBody>
      </p:sp>
    </p:spTree>
    <p:extLst>
      <p:ext uri="{BB962C8B-B14F-4D97-AF65-F5344CB8AC3E}">
        <p14:creationId xmlns:p14="http://schemas.microsoft.com/office/powerpoint/2010/main" val="261609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Daily assignments included </a:t>
            </a:r>
          </a:p>
          <a:p>
            <a:pPr lvl="1"/>
            <a:r>
              <a:rPr lang="en-US" dirty="0"/>
              <a:t>Bathing and feeding patients </a:t>
            </a:r>
          </a:p>
          <a:p>
            <a:pPr lvl="1"/>
            <a:r>
              <a:rPr lang="en-US" dirty="0"/>
              <a:t>Sterilizing IV bottles, tubing and needles</a:t>
            </a:r>
          </a:p>
          <a:p>
            <a:pPr lvl="1"/>
            <a:r>
              <a:rPr lang="en-US" dirty="0"/>
              <a:t>Sharpening injection needles</a:t>
            </a:r>
          </a:p>
          <a:p>
            <a:pPr lvl="1"/>
            <a:r>
              <a:rPr lang="en-US" dirty="0"/>
              <a:t>Preparing formulas – sterilizing bottles and formula</a:t>
            </a:r>
          </a:p>
          <a:p>
            <a:pPr lvl="1"/>
            <a:r>
              <a:rPr lang="en-US" dirty="0"/>
              <a:t>Setting up oxygen tents when needed</a:t>
            </a:r>
          </a:p>
          <a:p>
            <a:pPr lvl="1"/>
            <a:r>
              <a:rPr lang="en-US" dirty="0"/>
              <a:t>Replacing used oxygen tanks</a:t>
            </a:r>
          </a:p>
          <a:p>
            <a:pPr lvl="1"/>
            <a:r>
              <a:rPr lang="en-US" dirty="0"/>
              <a:t>Round with the doctors and then following doctors’ orders</a:t>
            </a:r>
          </a:p>
          <a:p>
            <a:pPr lvl="1"/>
            <a:r>
              <a:rPr lang="en-US" dirty="0"/>
              <a:t>Play with the children to keep them happy</a:t>
            </a:r>
          </a:p>
          <a:p>
            <a:pPr lvl="1"/>
            <a:r>
              <a:rPr lang="en-US" dirty="0"/>
              <a:t>Record child’s response to medications and treatments</a:t>
            </a:r>
          </a:p>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9</a:t>
            </a:fld>
            <a:endParaRPr lang="en-US"/>
          </a:p>
        </p:txBody>
      </p:sp>
    </p:spTree>
    <p:extLst>
      <p:ext uri="{BB962C8B-B14F-4D97-AF65-F5344CB8AC3E}">
        <p14:creationId xmlns:p14="http://schemas.microsoft.com/office/powerpoint/2010/main" val="1439130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1350"/>
              </a:spcBef>
              <a:spcAft>
                <a:spcPts val="1350"/>
              </a:spcAft>
              <a:buFont typeface="+mj-lt"/>
              <a:buNone/>
            </a:pPr>
            <a:r>
              <a:rPr lang="en-US" b="1" i="0" dirty="0">
                <a:solidFill>
                  <a:srgbClr val="4A4A4A"/>
                </a:solidFill>
                <a:effectLst/>
                <a:latin typeface="Montserrat" panose="00000500000000000000" pitchFamily="2" charset="0"/>
              </a:rPr>
              <a:t>Advocacy Priorities 2024 </a:t>
            </a:r>
          </a:p>
          <a:p>
            <a:pPr marL="228600" indent="-228600" algn="l">
              <a:spcBef>
                <a:spcPts val="1350"/>
              </a:spcBef>
              <a:spcAft>
                <a:spcPts val="1350"/>
              </a:spcAft>
              <a:buFont typeface="+mj-lt"/>
              <a:buAutoNum type="arabicPeriod"/>
            </a:pPr>
            <a:r>
              <a:rPr lang="en-US" b="1" i="0" dirty="0">
                <a:solidFill>
                  <a:srgbClr val="4A4A4A"/>
                </a:solidFill>
                <a:effectLst/>
                <a:latin typeface="Montserrat" panose="00000500000000000000" pitchFamily="2" charset="0"/>
              </a:rPr>
              <a:t>Nursing Staffing Shortages: </a:t>
            </a:r>
            <a:r>
              <a:rPr lang="en-US" b="0" i="0" dirty="0">
                <a:solidFill>
                  <a:srgbClr val="4A4A4A"/>
                </a:solidFill>
                <a:effectLst/>
                <a:latin typeface="Montserrat" panose="00000500000000000000" pitchFamily="2" charset="0"/>
              </a:rPr>
              <a:t>The nursing shortage is having an overwhelming impact on our pediatric nursing community.</a:t>
            </a:r>
          </a:p>
          <a:p>
            <a:pPr marL="228600" indent="-228600" algn="l">
              <a:spcBef>
                <a:spcPts val="1350"/>
              </a:spcBef>
              <a:spcAft>
                <a:spcPts val="1350"/>
              </a:spcAft>
              <a:buFont typeface="+mj-lt"/>
              <a:buAutoNum type="arabicPeriod"/>
            </a:pPr>
            <a:r>
              <a:rPr lang="en-US" b="1" i="0" dirty="0">
                <a:solidFill>
                  <a:srgbClr val="4A4A4A"/>
                </a:solidFill>
                <a:effectLst/>
                <a:latin typeface="Montserrat" panose="00000500000000000000" pitchFamily="2" charset="0"/>
              </a:rPr>
              <a:t>Pediatric Mental Health: </a:t>
            </a:r>
            <a:r>
              <a:rPr lang="en-US" b="0" i="0" dirty="0">
                <a:solidFill>
                  <a:srgbClr val="4A4A4A"/>
                </a:solidFill>
                <a:effectLst/>
                <a:latin typeface="Montserrat" panose="00000500000000000000" pitchFamily="2" charset="0"/>
              </a:rPr>
              <a:t>There is a shortage of adequate resources for children with mental health issues. Pediatric nurses need to be equipped with assessment, knowledge and skills to provide beneficial and effective care to every child.</a:t>
            </a:r>
          </a:p>
          <a:p>
            <a:pPr marL="228600" indent="-228600" algn="l">
              <a:spcBef>
                <a:spcPts val="1350"/>
              </a:spcBef>
              <a:spcAft>
                <a:spcPts val="1350"/>
              </a:spcAft>
              <a:buFont typeface="+mj-lt"/>
              <a:buAutoNum type="arabicPeriod"/>
            </a:pPr>
            <a:r>
              <a:rPr lang="en-US" b="1" i="0" dirty="0">
                <a:solidFill>
                  <a:srgbClr val="4A4A4A"/>
                </a:solidFill>
                <a:effectLst/>
                <a:latin typeface="Montserrat" panose="00000500000000000000" pitchFamily="2" charset="0"/>
              </a:rPr>
              <a:t>Pediatric Violence and Injury</a:t>
            </a:r>
            <a:endParaRPr lang="en-US" b="0" i="0" dirty="0">
              <a:solidFill>
                <a:srgbClr val="4A4A4A"/>
              </a:solidFill>
              <a:effectLst/>
              <a:latin typeface="Montserrat" panose="00000500000000000000" pitchFamily="2" charset="0"/>
            </a:endParaRPr>
          </a:p>
          <a:p>
            <a:pPr algn="l">
              <a:spcBef>
                <a:spcPts val="1350"/>
              </a:spcBef>
              <a:spcAft>
                <a:spcPts val="1350"/>
              </a:spcAft>
              <a:buFont typeface="+mj-lt"/>
              <a:buAutoNum type="arabicPeriod"/>
            </a:pPr>
            <a:r>
              <a:rPr lang="en-US" b="1" i="0" dirty="0">
                <a:solidFill>
                  <a:srgbClr val="4A4A4A"/>
                </a:solidFill>
                <a:effectLst/>
                <a:latin typeface="Montserrat" panose="00000500000000000000" pitchFamily="2" charset="0"/>
              </a:rPr>
              <a:t>Health Disparities: </a:t>
            </a:r>
            <a:r>
              <a:rPr lang="en-US" b="0" i="0" dirty="0">
                <a:solidFill>
                  <a:srgbClr val="4A4A4A"/>
                </a:solidFill>
                <a:effectLst/>
                <a:latin typeface="Montserrat" panose="00000500000000000000" pitchFamily="2" charset="0"/>
              </a:rPr>
              <a:t>It is the responsibility of every pediatric nurse to advocate and understand how health disparities influence the provision of person-centered care. </a:t>
            </a:r>
          </a:p>
          <a:p>
            <a:pPr algn="l">
              <a:spcBef>
                <a:spcPts val="1350"/>
              </a:spcBef>
              <a:spcAft>
                <a:spcPts val="1350"/>
              </a:spcAft>
              <a:buFont typeface="+mj-lt"/>
              <a:buAutoNum type="arabicPeriod"/>
            </a:pPr>
            <a:r>
              <a:rPr lang="en-US" b="1" i="0" dirty="0">
                <a:solidFill>
                  <a:srgbClr val="4A4A4A"/>
                </a:solidFill>
                <a:effectLst/>
                <a:latin typeface="Montserrat" panose="00000500000000000000" pitchFamily="2" charset="0"/>
              </a:rPr>
              <a:t>Social Determinants of Health: </a:t>
            </a:r>
            <a:r>
              <a:rPr lang="en-US" b="0" i="0" dirty="0">
                <a:solidFill>
                  <a:srgbClr val="4A4A4A"/>
                </a:solidFill>
                <a:effectLst/>
                <a:latin typeface="Montserrat" panose="00000500000000000000" pitchFamily="2" charset="0"/>
              </a:rPr>
              <a:t>SPN advocates and partners with key stakeholders to influence social determinants of health that impact children.</a:t>
            </a:r>
            <a:r>
              <a:rPr lang="en-US" b="0" i="1" dirty="0">
                <a:solidFill>
                  <a:srgbClr val="4A4A4A"/>
                </a:solidFill>
                <a:effectLst/>
                <a:latin typeface="Montserrat" panose="00000500000000000000" pitchFamily="2" charset="0"/>
              </a:rPr>
              <a:t> </a:t>
            </a:r>
            <a:br>
              <a:rPr lang="en-US" b="0" i="1" dirty="0">
                <a:solidFill>
                  <a:srgbClr val="4A4A4A"/>
                </a:solidFill>
                <a:effectLst/>
                <a:latin typeface="Montserrat" panose="00000500000000000000" pitchFamily="2" charset="0"/>
              </a:rPr>
            </a:br>
            <a:r>
              <a:rPr lang="en-US" b="0" i="1" dirty="0">
                <a:solidFill>
                  <a:srgbClr val="4A4A4A"/>
                </a:solidFill>
                <a:effectLst/>
                <a:latin typeface="Montserrat" panose="00000500000000000000" pitchFamily="2" charset="0"/>
              </a:rPr>
              <a:t>6. </a:t>
            </a:r>
            <a:r>
              <a:rPr lang="en-US" b="1" i="0" dirty="0">
                <a:solidFill>
                  <a:srgbClr val="4A4A4A"/>
                </a:solidFill>
                <a:effectLst/>
                <a:latin typeface="Montserrat" panose="00000500000000000000" pitchFamily="2" charset="0"/>
              </a:rPr>
              <a:t>Sexual and Gender Identity: </a:t>
            </a:r>
            <a:r>
              <a:rPr lang="en-US" b="0" i="0" dirty="0">
                <a:solidFill>
                  <a:srgbClr val="4A4A4A"/>
                </a:solidFill>
                <a:effectLst/>
                <a:latin typeface="Montserrat" panose="00000500000000000000" pitchFamily="2" charset="0"/>
              </a:rPr>
              <a:t>SPN advocates for the unique growth, development and emotional needs for the LGBTA+ pediatric community. Bills are being introduced challenging healthcare access for transgender youth in several states. </a:t>
            </a:r>
          </a:p>
          <a:p>
            <a:pPr algn="l">
              <a:spcBef>
                <a:spcPts val="1350"/>
              </a:spcBef>
              <a:spcAft>
                <a:spcPts val="1350"/>
              </a:spcAft>
              <a:buFont typeface="+mj-lt"/>
              <a:buNone/>
            </a:pPr>
            <a:r>
              <a:rPr lang="en-US" b="0" i="0" dirty="0">
                <a:solidFill>
                  <a:srgbClr val="4A4A4A"/>
                </a:solidFill>
                <a:effectLst/>
                <a:latin typeface="Montserrat" panose="00000500000000000000" pitchFamily="2" charset="0"/>
              </a:rPr>
              <a:t>7. P</a:t>
            </a:r>
            <a:r>
              <a:rPr lang="en-US" b="1" i="0" dirty="0">
                <a:solidFill>
                  <a:srgbClr val="4A4A4A"/>
                </a:solidFill>
                <a:effectLst/>
                <a:latin typeface="Montserrat" panose="00000500000000000000" pitchFamily="2" charset="0"/>
              </a:rPr>
              <a:t>ediatric Physical Wellness: </a:t>
            </a:r>
            <a:endParaRPr lang="en-US" b="0" i="0" dirty="0">
              <a:solidFill>
                <a:srgbClr val="4A4A4A"/>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36</a:t>
            </a:fld>
            <a:endParaRPr lang="en-US"/>
          </a:p>
        </p:txBody>
      </p:sp>
    </p:spTree>
    <p:extLst>
      <p:ext uri="{BB962C8B-B14F-4D97-AF65-F5344CB8AC3E}">
        <p14:creationId xmlns:p14="http://schemas.microsoft.com/office/powerpoint/2010/main" val="116096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E71EB-B9F6-98B5-1BA5-85B576798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76CDB-5F30-EB7F-60C0-80BC68D0F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91CBB-216E-5E21-9CC6-600D5548D260}"/>
              </a:ext>
            </a:extLst>
          </p:cNvPr>
          <p:cNvSpPr>
            <a:spLocks noGrp="1"/>
          </p:cNvSpPr>
          <p:nvPr>
            <p:ph type="body" idx="1"/>
          </p:nvPr>
        </p:nvSpPr>
        <p:spPr/>
        <p:txBody>
          <a:bodyPr/>
          <a:lstStyle/>
          <a:p>
            <a:pPr lvl="0"/>
            <a:endParaRPr lang="en-US" sz="1200" dirty="0"/>
          </a:p>
          <a:p>
            <a:endParaRPr lang="en-US" dirty="0"/>
          </a:p>
        </p:txBody>
      </p:sp>
      <p:sp>
        <p:nvSpPr>
          <p:cNvPr id="4" name="Slide Number Placeholder 3">
            <a:extLst>
              <a:ext uri="{FF2B5EF4-FFF2-40B4-BE49-F238E27FC236}">
                <a16:creationId xmlns:a16="http://schemas.microsoft.com/office/drawing/2014/main" id="{9A8335A1-B5CA-6B7F-9243-1C487A25BBCD}"/>
              </a:ext>
            </a:extLst>
          </p:cNvPr>
          <p:cNvSpPr>
            <a:spLocks noGrp="1"/>
          </p:cNvSpPr>
          <p:nvPr>
            <p:ph type="sldNum" sz="quarter" idx="10"/>
          </p:nvPr>
        </p:nvSpPr>
        <p:spPr/>
        <p:txBody>
          <a:bodyPr/>
          <a:lstStyle/>
          <a:p>
            <a:fld id="{BD7B1629-1ABA-4A0F-A775-1F14A727C5B8}" type="slidenum">
              <a:rPr lang="en-US" smtClean="0"/>
              <a:t>39</a:t>
            </a:fld>
            <a:endParaRPr lang="en-US" dirty="0"/>
          </a:p>
        </p:txBody>
      </p:sp>
    </p:spTree>
    <p:extLst>
      <p:ext uri="{BB962C8B-B14F-4D97-AF65-F5344CB8AC3E}">
        <p14:creationId xmlns:p14="http://schemas.microsoft.com/office/powerpoint/2010/main" val="294218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40</a:t>
            </a:fld>
            <a:endParaRPr lang="en-US"/>
          </a:p>
        </p:txBody>
      </p:sp>
    </p:spTree>
    <p:extLst>
      <p:ext uri="{BB962C8B-B14F-4D97-AF65-F5344CB8AC3E}">
        <p14:creationId xmlns:p14="http://schemas.microsoft.com/office/powerpoint/2010/main" val="30339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49FD-FF13-D3AC-E348-C9AB0C631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1B9DD-EE73-BC8B-5C58-39C51076D8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83456-51DC-7A3D-D408-6DCE9C02C9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34A0F1-A571-D7CF-3366-D8E4C58381AC}"/>
              </a:ext>
            </a:extLst>
          </p:cNvPr>
          <p:cNvSpPr>
            <a:spLocks noGrp="1"/>
          </p:cNvSpPr>
          <p:nvPr>
            <p:ph type="sldNum" sz="quarter" idx="5"/>
          </p:nvPr>
        </p:nvSpPr>
        <p:spPr/>
        <p:txBody>
          <a:bodyPr/>
          <a:lstStyle/>
          <a:p>
            <a:fld id="{3563FEC7-148B-4B1D-B11A-9F41708BC81A}" type="slidenum">
              <a:rPr lang="en-US" smtClean="0"/>
              <a:t>41</a:t>
            </a:fld>
            <a:endParaRPr lang="en-US"/>
          </a:p>
        </p:txBody>
      </p:sp>
    </p:spTree>
    <p:extLst>
      <p:ext uri="{BB962C8B-B14F-4D97-AF65-F5344CB8AC3E}">
        <p14:creationId xmlns:p14="http://schemas.microsoft.com/office/powerpoint/2010/main" val="155408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42</a:t>
            </a:fld>
            <a:endParaRPr lang="en-US"/>
          </a:p>
        </p:txBody>
      </p:sp>
    </p:spTree>
    <p:extLst>
      <p:ext uri="{BB962C8B-B14F-4D97-AF65-F5344CB8AC3E}">
        <p14:creationId xmlns:p14="http://schemas.microsoft.com/office/powerpoint/2010/main" val="342103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44</a:t>
            </a:fld>
            <a:endParaRPr lang="en-US"/>
          </a:p>
        </p:txBody>
      </p:sp>
    </p:spTree>
    <p:extLst>
      <p:ext uri="{BB962C8B-B14F-4D97-AF65-F5344CB8AC3E}">
        <p14:creationId xmlns:p14="http://schemas.microsoft.com/office/powerpoint/2010/main" val="3345208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FA4F-7DEC-0839-5ECB-99FD80E8C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97E827-3F8D-C3FE-C462-F0C1692E9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2BFDB-1E65-9F63-DBE2-F6A9CEA7F8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1035B6-C47C-E294-B35E-508949F9C313}"/>
              </a:ext>
            </a:extLst>
          </p:cNvPr>
          <p:cNvSpPr>
            <a:spLocks noGrp="1"/>
          </p:cNvSpPr>
          <p:nvPr>
            <p:ph type="sldNum" sz="quarter" idx="5"/>
          </p:nvPr>
        </p:nvSpPr>
        <p:spPr/>
        <p:txBody>
          <a:bodyPr/>
          <a:lstStyle/>
          <a:p>
            <a:fld id="{3563FEC7-148B-4B1D-B11A-9F41708BC81A}" type="slidenum">
              <a:rPr lang="en-US" smtClean="0"/>
              <a:t>45</a:t>
            </a:fld>
            <a:endParaRPr lang="en-US"/>
          </a:p>
        </p:txBody>
      </p:sp>
    </p:spTree>
    <p:extLst>
      <p:ext uri="{BB962C8B-B14F-4D97-AF65-F5344CB8AC3E}">
        <p14:creationId xmlns:p14="http://schemas.microsoft.com/office/powerpoint/2010/main" val="3506559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EF5373-BC1B-4849-A3CE-F9A21C8D9715}" type="slidenum">
              <a:rPr lang="en-US" smtClean="0"/>
              <a:t>48</a:t>
            </a:fld>
            <a:endParaRPr lang="en-US" dirty="0"/>
          </a:p>
        </p:txBody>
      </p:sp>
    </p:spTree>
    <p:extLst>
      <p:ext uri="{BB962C8B-B14F-4D97-AF65-F5344CB8AC3E}">
        <p14:creationId xmlns:p14="http://schemas.microsoft.com/office/powerpoint/2010/main" val="217772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Whatever you do, do not have children’s wards in a general hospital but mix them up with the adults for where adults are mixed with them, the woman in the next bed, if the patients are judiciously distributed, often becomes the child’s best protector and nurse and it does her as much good as it does the child (Nightingale, 1859, cited in Miles, 1985, p.48).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Transformed– have professional standards, formal education requirements and social respect for the field.</a:t>
            </a:r>
          </a:p>
          <a:p>
            <a:endParaRPr lang="en-US" dirty="0"/>
          </a:p>
        </p:txBody>
      </p:sp>
      <p:sp>
        <p:nvSpPr>
          <p:cNvPr id="4" name="Slide Number Placeholder 3"/>
          <p:cNvSpPr>
            <a:spLocks noGrp="1"/>
          </p:cNvSpPr>
          <p:nvPr>
            <p:ph type="sldNum" sz="quarter" idx="5"/>
          </p:nvPr>
        </p:nvSpPr>
        <p:spPr/>
        <p:txBody>
          <a:bodyPr/>
          <a:lstStyle/>
          <a:p>
            <a:fld id="{C9BDE078-1B87-1947-8EA1-80B2E2DD4578}" type="slidenum">
              <a:rPr lang="en-US" smtClean="0"/>
              <a:t>10</a:t>
            </a:fld>
            <a:endParaRPr lang="en-US" dirty="0"/>
          </a:p>
        </p:txBody>
      </p:sp>
    </p:spTree>
    <p:extLst>
      <p:ext uri="{BB962C8B-B14F-4D97-AF65-F5344CB8AC3E}">
        <p14:creationId xmlns:p14="http://schemas.microsoft.com/office/powerpoint/2010/main" val="22881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Since much of what we will be talking about clinically began during the 1950’s here are some pictures of practice during this time. </a:t>
            </a:r>
          </a:p>
        </p:txBody>
      </p:sp>
      <p:sp>
        <p:nvSpPr>
          <p:cNvPr id="4" name="Slide Number Placeholder 3"/>
          <p:cNvSpPr>
            <a:spLocks noGrp="1"/>
          </p:cNvSpPr>
          <p:nvPr>
            <p:ph type="sldNum" sz="quarter" idx="10"/>
          </p:nvPr>
        </p:nvSpPr>
        <p:spPr/>
        <p:txBody>
          <a:bodyPr/>
          <a:lstStyle/>
          <a:p>
            <a:fld id="{315A7A2D-335B-4E0C-84EE-BAEE3440A741}" type="slidenum">
              <a:rPr lang="en-US" smtClean="0"/>
              <a:t>13</a:t>
            </a:fld>
            <a:endParaRPr lang="en-US" dirty="0"/>
          </a:p>
        </p:txBody>
      </p:sp>
    </p:spTree>
    <p:extLst>
      <p:ext uri="{BB962C8B-B14F-4D97-AF65-F5344CB8AC3E}">
        <p14:creationId xmlns:p14="http://schemas.microsoft.com/office/powerpoint/2010/main" val="1890990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15</a:t>
            </a:fld>
            <a:endParaRPr lang="en-US"/>
          </a:p>
        </p:txBody>
      </p:sp>
    </p:spTree>
    <p:extLst>
      <p:ext uri="{BB962C8B-B14F-4D97-AF65-F5344CB8AC3E}">
        <p14:creationId xmlns:p14="http://schemas.microsoft.com/office/powerpoint/2010/main" val="263954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4F6C-92D8-B2AD-235F-0A9E2BFD6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C0E75-7831-0BB1-8713-02A027A5DD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FE55F-4C16-3D27-543E-2F9BBC2DA247}"/>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1B51ED8A-F465-29D2-7A6B-712081ABD125}"/>
              </a:ext>
            </a:extLst>
          </p:cNvPr>
          <p:cNvSpPr>
            <a:spLocks noGrp="1"/>
          </p:cNvSpPr>
          <p:nvPr>
            <p:ph type="sldNum" sz="quarter" idx="5"/>
          </p:nvPr>
        </p:nvSpPr>
        <p:spPr/>
        <p:txBody>
          <a:bodyPr/>
          <a:lstStyle/>
          <a:p>
            <a:fld id="{3563FEC7-148B-4B1D-B11A-9F41708BC81A}" type="slidenum">
              <a:rPr lang="en-US" smtClean="0"/>
              <a:t>17</a:t>
            </a:fld>
            <a:endParaRPr lang="en-US"/>
          </a:p>
        </p:txBody>
      </p:sp>
    </p:spTree>
    <p:extLst>
      <p:ext uri="{BB962C8B-B14F-4D97-AF65-F5344CB8AC3E}">
        <p14:creationId xmlns:p14="http://schemas.microsoft.com/office/powerpoint/2010/main" val="2344547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821C2-FBA2-F17D-4B36-2F0636193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5097F-F177-ABD2-68B5-F21939A32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35DE9-3733-5A3B-4E59-FB95EA34EE19}"/>
              </a:ext>
            </a:extLst>
          </p:cNvPr>
          <p:cNvSpPr>
            <a:spLocks noGrp="1"/>
          </p:cNvSpPr>
          <p:nvPr>
            <p:ph type="body" idx="1"/>
          </p:nvPr>
        </p:nvSpPr>
        <p:spPr/>
        <p:txBody>
          <a:bodyPr/>
          <a:lstStyle/>
          <a:p>
            <a:r>
              <a:rPr lang="en-US" dirty="0"/>
              <a:t>.Association for Care of Children’s Health formed in 1965– parents were able to join but due to funding and other organizations, disbanded in 1996.</a:t>
            </a:r>
          </a:p>
        </p:txBody>
      </p:sp>
      <p:sp>
        <p:nvSpPr>
          <p:cNvPr id="4" name="Slide Number Placeholder 3">
            <a:extLst>
              <a:ext uri="{FF2B5EF4-FFF2-40B4-BE49-F238E27FC236}">
                <a16:creationId xmlns:a16="http://schemas.microsoft.com/office/drawing/2014/main" id="{11114214-9F9D-883D-34D9-6D100CC08335}"/>
              </a:ext>
            </a:extLst>
          </p:cNvPr>
          <p:cNvSpPr>
            <a:spLocks noGrp="1"/>
          </p:cNvSpPr>
          <p:nvPr>
            <p:ph type="sldNum" sz="quarter" idx="5"/>
          </p:nvPr>
        </p:nvSpPr>
        <p:spPr/>
        <p:txBody>
          <a:bodyPr/>
          <a:lstStyle/>
          <a:p>
            <a:fld id="{3563FEC7-148B-4B1D-B11A-9F41708BC81A}" type="slidenum">
              <a:rPr lang="en-US" smtClean="0"/>
              <a:t>18</a:t>
            </a:fld>
            <a:endParaRPr lang="en-US"/>
          </a:p>
        </p:txBody>
      </p:sp>
    </p:spTree>
    <p:extLst>
      <p:ext uri="{BB962C8B-B14F-4D97-AF65-F5344CB8AC3E}">
        <p14:creationId xmlns:p14="http://schemas.microsoft.com/office/powerpoint/2010/main" val="177819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3FEC7-148B-4B1D-B11A-9F41708BC81A}" type="slidenum">
              <a:rPr lang="en-US" smtClean="0"/>
              <a:t>21</a:t>
            </a:fld>
            <a:endParaRPr lang="en-US"/>
          </a:p>
        </p:txBody>
      </p:sp>
    </p:spTree>
    <p:extLst>
      <p:ext uri="{BB962C8B-B14F-4D97-AF65-F5344CB8AC3E}">
        <p14:creationId xmlns:p14="http://schemas.microsoft.com/office/powerpoint/2010/main" val="4110613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a:t>
            </a:r>
          </a:p>
        </p:txBody>
      </p:sp>
      <p:sp>
        <p:nvSpPr>
          <p:cNvPr id="4" name="Slide Number Placeholder 3"/>
          <p:cNvSpPr>
            <a:spLocks noGrp="1"/>
          </p:cNvSpPr>
          <p:nvPr>
            <p:ph type="sldNum" sz="quarter" idx="5"/>
          </p:nvPr>
        </p:nvSpPr>
        <p:spPr/>
        <p:txBody>
          <a:bodyPr/>
          <a:lstStyle/>
          <a:p>
            <a:fld id="{3563FEC7-148B-4B1D-B11A-9F41708BC81A}" type="slidenum">
              <a:rPr lang="en-US" smtClean="0"/>
              <a:t>22</a:t>
            </a:fld>
            <a:endParaRPr lang="en-US"/>
          </a:p>
        </p:txBody>
      </p:sp>
    </p:spTree>
    <p:extLst>
      <p:ext uri="{BB962C8B-B14F-4D97-AF65-F5344CB8AC3E}">
        <p14:creationId xmlns:p14="http://schemas.microsoft.com/office/powerpoint/2010/main" val="2510306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3" name="Picture 2" descr="SPN_32434-16_Corp_PPT_Template_intro_16x9.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718932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peaker">
    <p:spTree>
      <p:nvGrpSpPr>
        <p:cNvPr id="1" name=""/>
        <p:cNvGrpSpPr/>
        <p:nvPr/>
      </p:nvGrpSpPr>
      <p:grpSpPr>
        <a:xfrm>
          <a:off x="0" y="0"/>
          <a:ext cx="0" cy="0"/>
          <a:chOff x="0" y="0"/>
          <a:chExt cx="0" cy="0"/>
        </a:xfrm>
      </p:grpSpPr>
      <p:pic>
        <p:nvPicPr>
          <p:cNvPr id="5" name="Picture 4" descr="SPN_32434-16_Corp_PPT_Template_speaker_16x9.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2" name="Title 1"/>
          <p:cNvSpPr>
            <a:spLocks noGrp="1"/>
          </p:cNvSpPr>
          <p:nvPr>
            <p:ph type="ctrTitle"/>
          </p:nvPr>
        </p:nvSpPr>
        <p:spPr>
          <a:xfrm>
            <a:off x="348639" y="1350850"/>
            <a:ext cx="8442052" cy="1169139"/>
          </a:xfrm>
          <a:prstGeom prst="rect">
            <a:avLst/>
          </a:prstGeom>
        </p:spPr>
        <p:txBody>
          <a:bodyPr anchor="b" anchorCtr="0">
            <a:normAutofit/>
          </a:bodyPr>
          <a:lstStyle>
            <a:lvl1pPr>
              <a:defRPr sz="3600" b="1" i="0" cap="all">
                <a:solidFill>
                  <a:srgbClr val="441A66"/>
                </a:solidFill>
                <a:latin typeface="Corbel"/>
                <a:cs typeface="Corbel"/>
              </a:defRPr>
            </a:lvl1pPr>
          </a:lstStyle>
          <a:p>
            <a:r>
              <a:rPr lang="en-US" dirty="0"/>
              <a:t>Click to edit Master title style</a:t>
            </a:r>
          </a:p>
        </p:txBody>
      </p:sp>
      <p:sp>
        <p:nvSpPr>
          <p:cNvPr id="3" name="Subtitle 2"/>
          <p:cNvSpPr>
            <a:spLocks noGrp="1"/>
          </p:cNvSpPr>
          <p:nvPr>
            <p:ph type="subTitle" idx="1"/>
          </p:nvPr>
        </p:nvSpPr>
        <p:spPr>
          <a:xfrm>
            <a:off x="348639" y="2615945"/>
            <a:ext cx="8442052" cy="1314450"/>
          </a:xfrm>
          <a:prstGeom prst="rect">
            <a:avLst/>
          </a:prstGeom>
        </p:spPr>
        <p:txBody>
          <a:bodyPr/>
          <a:lstStyle>
            <a:lvl1pPr marL="0" indent="0" algn="ctr">
              <a:buNone/>
              <a:defRPr>
                <a:solidFill>
                  <a:schemeClr val="tx1"/>
                </a:solidFill>
                <a:latin typeface="Corbe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1779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ster">
    <p:spTree>
      <p:nvGrpSpPr>
        <p:cNvPr id="1" name=""/>
        <p:cNvGrpSpPr/>
        <p:nvPr/>
      </p:nvGrpSpPr>
      <p:grpSpPr>
        <a:xfrm>
          <a:off x="0" y="0"/>
          <a:ext cx="0" cy="0"/>
          <a:chOff x="0" y="0"/>
          <a:chExt cx="0" cy="0"/>
        </a:xfrm>
      </p:grpSpPr>
      <p:sp>
        <p:nvSpPr>
          <p:cNvPr id="2" name="Title 1"/>
          <p:cNvSpPr>
            <a:spLocks noGrp="1"/>
          </p:cNvSpPr>
          <p:nvPr>
            <p:ph type="title"/>
          </p:nvPr>
        </p:nvSpPr>
        <p:spPr>
          <a:xfrm>
            <a:off x="261479" y="398407"/>
            <a:ext cx="8666178" cy="846616"/>
          </a:xfrm>
          <a:prstGeom prst="rect">
            <a:avLst/>
          </a:prstGeom>
        </p:spPr>
        <p:txBody>
          <a:bodyPr>
            <a:normAutofit/>
          </a:bodyPr>
          <a:lstStyle>
            <a:lvl1pPr>
              <a:defRPr sz="3200" b="1" i="0" cap="all">
                <a:solidFill>
                  <a:srgbClr val="441A66"/>
                </a:solidFill>
                <a:latin typeface="Corbel"/>
              </a:defRPr>
            </a:lvl1pPr>
          </a:lstStyle>
          <a:p>
            <a:r>
              <a:rPr lang="en-US" dirty="0"/>
              <a:t>Click to edit Master title style</a:t>
            </a:r>
          </a:p>
        </p:txBody>
      </p:sp>
      <p:sp>
        <p:nvSpPr>
          <p:cNvPr id="3" name="Content Placeholder 2"/>
          <p:cNvSpPr>
            <a:spLocks noGrp="1"/>
          </p:cNvSpPr>
          <p:nvPr>
            <p:ph idx="1"/>
          </p:nvPr>
        </p:nvSpPr>
        <p:spPr>
          <a:xfrm>
            <a:off x="261479" y="1307274"/>
            <a:ext cx="8666178" cy="3607266"/>
          </a:xfrm>
          <a:prstGeom prst="rect">
            <a:avLst/>
          </a:prstGeom>
        </p:spPr>
        <p:txBody>
          <a:bodyPr/>
          <a:lstStyle>
            <a:lvl1pPr marL="342900" indent="-342900">
              <a:buClr>
                <a:srgbClr val="441A66"/>
              </a:buClr>
              <a:buFont typeface="Arial"/>
              <a:buChar char="•"/>
              <a:defRPr sz="3000">
                <a:solidFill>
                  <a:schemeClr val="tx1"/>
                </a:solidFill>
                <a:latin typeface="Corbel"/>
              </a:defRPr>
            </a:lvl1pPr>
            <a:lvl2pPr marL="742950" indent="-285750">
              <a:buClr>
                <a:schemeClr val="bg1">
                  <a:lumMod val="85000"/>
                </a:schemeClr>
              </a:buClr>
              <a:buFont typeface="Wingdings" charset="2"/>
              <a:buChar char="§"/>
              <a:defRPr sz="2700">
                <a:solidFill>
                  <a:schemeClr val="tx1"/>
                </a:solidFill>
                <a:latin typeface="Corbel"/>
              </a:defRPr>
            </a:lvl2pPr>
            <a:lvl3pPr marL="1143000" indent="-228600">
              <a:buClr>
                <a:srgbClr val="441A66"/>
              </a:buClr>
              <a:buFont typeface="Arial"/>
              <a:buChar char="•"/>
              <a:defRPr>
                <a:solidFill>
                  <a:schemeClr val="tx1"/>
                </a:solidFill>
                <a:latin typeface="Corbel"/>
              </a:defRPr>
            </a:lvl3pPr>
            <a:lvl4pPr marL="1600200" indent="-228600">
              <a:buClr>
                <a:schemeClr val="bg1">
                  <a:lumMod val="85000"/>
                </a:schemeClr>
              </a:buClr>
              <a:buFont typeface="Wingdings" charset="2"/>
              <a:buChar char="§"/>
              <a:defRPr>
                <a:solidFill>
                  <a:schemeClr val="tx1"/>
                </a:solidFill>
                <a:latin typeface="Corbel"/>
              </a:defRPr>
            </a:lvl4pPr>
            <a:lvl5pPr marL="2057400" indent="-228600">
              <a:buClr>
                <a:srgbClr val="441A66"/>
              </a:buClr>
              <a:buFont typeface="Arial"/>
              <a:buChar char="•"/>
              <a:defRPr>
                <a:solidFill>
                  <a:schemeClr val="tx1"/>
                </a:solidFill>
                <a:latin typeface="Corbe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280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pic>
        <p:nvPicPr>
          <p:cNvPr id="2" name="Picture 1" descr="SPN_32434-16_Corp_PPT_Template_break_16x9.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66729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ransition Slide (if need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06C7A1-F20A-0848-8384-1E948BB62234}"/>
              </a:ext>
            </a:extLst>
          </p:cNvPr>
          <p:cNvPicPr>
            <a:picLocks noChangeAspect="1"/>
          </p:cNvPicPr>
          <p:nvPr userDrawn="1"/>
        </p:nvPicPr>
        <p:blipFill>
          <a:blip r:embed="rId2"/>
          <a:stretch>
            <a:fillRect/>
          </a:stretch>
        </p:blipFill>
        <p:spPr>
          <a:xfrm>
            <a:off x="4060" y="0"/>
            <a:ext cx="9135879" cy="5143500"/>
          </a:xfrm>
          <a:prstGeom prst="rect">
            <a:avLst/>
          </a:prstGeom>
        </p:spPr>
      </p:pic>
      <p:sp>
        <p:nvSpPr>
          <p:cNvPr id="8" name="Title 1">
            <a:extLst>
              <a:ext uri="{FF2B5EF4-FFF2-40B4-BE49-F238E27FC236}">
                <a16:creationId xmlns:a16="http://schemas.microsoft.com/office/drawing/2014/main" id="{8D9B46F7-FD8B-AB47-904F-957B96C50327}"/>
              </a:ext>
            </a:extLst>
          </p:cNvPr>
          <p:cNvSpPr>
            <a:spLocks noGrp="1"/>
          </p:cNvSpPr>
          <p:nvPr>
            <p:ph type="ctrTitle"/>
          </p:nvPr>
        </p:nvSpPr>
        <p:spPr>
          <a:xfrm>
            <a:off x="460828" y="2020490"/>
            <a:ext cx="8225971" cy="1102519"/>
          </a:xfrm>
          <a:prstGeom prst="rect">
            <a:avLst/>
          </a:prstGeom>
        </p:spPr>
        <p:txBody>
          <a:bodyPr anchor="ctr" anchorCtr="0"/>
          <a:lstStyle>
            <a:lvl1pPr algn="ctr" fontAlgn="ctr">
              <a:defRPr b="1" i="0" baseline="0">
                <a:solidFill>
                  <a:srgbClr val="F8BE21"/>
                </a:solidFill>
                <a:latin typeface="Arial"/>
              </a:defRPr>
            </a:lvl1pPr>
          </a:lstStyle>
          <a:p>
            <a:r>
              <a:rPr lang="en-US"/>
              <a:t>Click to edit Master title style</a:t>
            </a:r>
            <a:endParaRPr lang="en-US" dirty="0"/>
          </a:p>
        </p:txBody>
      </p:sp>
    </p:spTree>
    <p:extLst>
      <p:ext uri="{BB962C8B-B14F-4D97-AF65-F5344CB8AC3E}">
        <p14:creationId xmlns:p14="http://schemas.microsoft.com/office/powerpoint/2010/main" val="49616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ster Slide Two Column">
    <p:spTree>
      <p:nvGrpSpPr>
        <p:cNvPr id="1" name=""/>
        <p:cNvGrpSpPr/>
        <p:nvPr/>
      </p:nvGrpSpPr>
      <p:grpSpPr>
        <a:xfrm>
          <a:off x="0" y="0"/>
          <a:ext cx="0" cy="0"/>
          <a:chOff x="0" y="0"/>
          <a:chExt cx="0" cy="0"/>
        </a:xfrm>
      </p:grpSpPr>
      <p:sp>
        <p:nvSpPr>
          <p:cNvPr id="8" name="Title 1"/>
          <p:cNvSpPr>
            <a:spLocks noGrp="1"/>
          </p:cNvSpPr>
          <p:nvPr>
            <p:ph type="title"/>
          </p:nvPr>
        </p:nvSpPr>
        <p:spPr>
          <a:xfrm>
            <a:off x="457200" y="205979"/>
            <a:ext cx="8229600" cy="857250"/>
          </a:xfrm>
          <a:prstGeom prst="rect">
            <a:avLst/>
          </a:prstGeom>
        </p:spPr>
        <p:txBody>
          <a:bodyPr anchor="ctr" anchorCtr="0">
            <a:normAutofit/>
          </a:bodyPr>
          <a:lstStyle>
            <a:lvl1pPr>
              <a:defRPr sz="3000" b="1" i="0" baseline="0">
                <a:solidFill>
                  <a:srgbClr val="662D91"/>
                </a:solidFill>
                <a:latin typeface="Arial"/>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B2FE1E80-69BF-E941-B884-3FF21326AAE4}"/>
              </a:ext>
            </a:extLst>
          </p:cNvPr>
          <p:cNvSpPr>
            <a:spLocks noGrp="1"/>
          </p:cNvSpPr>
          <p:nvPr>
            <p:ph idx="1"/>
          </p:nvPr>
        </p:nvSpPr>
        <p:spPr>
          <a:xfrm>
            <a:off x="457200" y="1200151"/>
            <a:ext cx="4022934" cy="3292020"/>
          </a:xfrm>
          <a:prstGeom prst="rect">
            <a:avLst/>
          </a:prstGeom>
        </p:spPr>
        <p:txBody>
          <a:bodyPr/>
          <a:lstStyle>
            <a:lvl1pPr>
              <a:buClr>
                <a:srgbClr val="F8BE21"/>
              </a:buClr>
              <a:defRPr sz="2100" baseline="0">
                <a:solidFill>
                  <a:srgbClr val="000000"/>
                </a:solidFill>
                <a:latin typeface="Arial"/>
              </a:defRPr>
            </a:lvl1pPr>
            <a:lvl2pPr marL="557213" indent="-214313">
              <a:buClr>
                <a:srgbClr val="2AB9E8"/>
              </a:buClr>
              <a:buFont typeface="Wingdings" charset="2"/>
              <a:buChar char="§"/>
              <a:defRPr sz="1800" baseline="0">
                <a:solidFill>
                  <a:srgbClr val="000000"/>
                </a:solidFill>
                <a:latin typeface="Arial"/>
              </a:defRPr>
            </a:lvl2pPr>
            <a:lvl3pPr marL="857250" indent="-171450">
              <a:buClr>
                <a:srgbClr val="F8BE21"/>
              </a:buClr>
              <a:buFont typeface="Lucida Grande"/>
              <a:buChar char="»"/>
              <a:defRPr sz="1650" baseline="0">
                <a:solidFill>
                  <a:srgbClr val="000000"/>
                </a:solidFill>
                <a:latin typeface="Arial"/>
              </a:defRPr>
            </a:lvl3pPr>
            <a:lvl4pPr marL="1200150" indent="-171450">
              <a:buClr>
                <a:srgbClr val="2AB9E8"/>
              </a:buClr>
              <a:buFont typeface="Arial"/>
              <a:buChar char="•"/>
              <a:defRPr sz="1350" baseline="0">
                <a:solidFill>
                  <a:srgbClr val="000000"/>
                </a:solidFill>
                <a:latin typeface="Arial"/>
              </a:defRPr>
            </a:lvl4pPr>
            <a:lvl5pPr marL="1543050" indent="-171450">
              <a:buClr>
                <a:srgbClr val="F8BE21"/>
              </a:buClr>
              <a:buFont typeface="Wingdings" charset="2"/>
              <a:buChar char="§"/>
              <a:defRPr sz="1350" baseline="0">
                <a:solidFill>
                  <a:srgbClr val="000000"/>
                </a:solidFill>
                <a:latin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DB654772-8795-714A-90C0-8C96E6DA8D1C}"/>
              </a:ext>
            </a:extLst>
          </p:cNvPr>
          <p:cNvSpPr>
            <a:spLocks noGrp="1"/>
          </p:cNvSpPr>
          <p:nvPr>
            <p:ph idx="13"/>
          </p:nvPr>
        </p:nvSpPr>
        <p:spPr>
          <a:xfrm>
            <a:off x="4663866" y="1200151"/>
            <a:ext cx="4022934" cy="3292020"/>
          </a:xfrm>
          <a:prstGeom prst="rect">
            <a:avLst/>
          </a:prstGeom>
        </p:spPr>
        <p:txBody>
          <a:bodyPr/>
          <a:lstStyle>
            <a:lvl1pPr>
              <a:buClr>
                <a:srgbClr val="F8BE21"/>
              </a:buClr>
              <a:defRPr sz="2100" baseline="0">
                <a:solidFill>
                  <a:srgbClr val="000000"/>
                </a:solidFill>
                <a:latin typeface="Arial"/>
              </a:defRPr>
            </a:lvl1pPr>
            <a:lvl2pPr marL="557213" indent="-214313">
              <a:buClr>
                <a:srgbClr val="2AB9E8"/>
              </a:buClr>
              <a:buFont typeface="Wingdings" charset="2"/>
              <a:buChar char="§"/>
              <a:defRPr sz="1800" baseline="0">
                <a:solidFill>
                  <a:srgbClr val="000000"/>
                </a:solidFill>
                <a:latin typeface="Arial"/>
              </a:defRPr>
            </a:lvl2pPr>
            <a:lvl3pPr marL="857250" indent="-171450">
              <a:buClr>
                <a:srgbClr val="F8BE21"/>
              </a:buClr>
              <a:buFont typeface="Lucida Grande"/>
              <a:buChar char="»"/>
              <a:defRPr sz="1650" baseline="0">
                <a:solidFill>
                  <a:srgbClr val="000000"/>
                </a:solidFill>
                <a:latin typeface="Arial"/>
              </a:defRPr>
            </a:lvl3pPr>
            <a:lvl4pPr marL="1200150" indent="-171450">
              <a:buClr>
                <a:srgbClr val="2AB9E8"/>
              </a:buClr>
              <a:buFont typeface="Arial"/>
              <a:buChar char="•"/>
              <a:defRPr sz="1350" baseline="0">
                <a:solidFill>
                  <a:srgbClr val="000000"/>
                </a:solidFill>
                <a:latin typeface="Arial"/>
              </a:defRPr>
            </a:lvl4pPr>
            <a:lvl5pPr marL="1543050" indent="-171450">
              <a:buClr>
                <a:srgbClr val="F8BE21"/>
              </a:buClr>
              <a:buFont typeface="Wingdings" charset="2"/>
              <a:buChar char="§"/>
              <a:defRPr sz="1350" baseline="0">
                <a:solidFill>
                  <a:srgbClr val="000000"/>
                </a:solidFill>
                <a:latin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9427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PN_32434-16_Corp_PPT_Template_master_16x9.tif"/>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2505301093"/>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janegoodwin.net/2014/08/07/peter-pan-and-tinker-bell/" TargetMode="External"/><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https://youtu.be/s14Q-_Bxc_U?si=vtlRqTNa3q9Gk5WH"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ipfcc.org/"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hyperlink" Target="https://creativecommons.org/licenses/by/3.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foto.wuestenigel.com/the-medisana-finger-pulse-oximeter-measures-blood-oxygen-saturation-levels-and-heart-rate/" TargetMode="External"/><Relationship Id="rId5" Type="http://schemas.openxmlformats.org/officeDocument/2006/relationships/image" Target="../media/image41.jpeg"/><Relationship Id="rId4" Type="http://schemas.openxmlformats.org/officeDocument/2006/relationships/hyperlink" Target="https://r.search.yahoo.com/_ylt=Awrig7LbdvpnIjM5RgqjzbkF;_ylu=c2VjA2ZwLWF0dHJpYgRzbGsDcnVybA--/RV=2/RE=1744496475/RO=11/RU=https%3a%2f%2fwww.woodlibrarymuseum.org%2fmuseum%2fnellcor-pulse-oximeter%2f/RK=2/RS=Hdl25h.F0knzwjXKAgzmk1jN8sI-"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60.jp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libreshot.com/lotus-flow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1/relationships/webextension" Target="../webextensions/webextension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microsoft.com/office/2011/relationships/webextension" Target="../webextensions/webextension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1/relationships/webextension" Target="../webextensions/webextension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81E2-0AD5-402F-87F5-35109AE6DC28}"/>
              </a:ext>
            </a:extLst>
          </p:cNvPr>
          <p:cNvSpPr>
            <a:spLocks noGrp="1"/>
          </p:cNvSpPr>
          <p:nvPr>
            <p:ph type="ctrTitle"/>
          </p:nvPr>
        </p:nvSpPr>
        <p:spPr>
          <a:xfrm>
            <a:off x="190977" y="1305291"/>
            <a:ext cx="8442052" cy="1551865"/>
          </a:xfrm>
        </p:spPr>
        <p:txBody>
          <a:bodyPr>
            <a:noAutofit/>
          </a:bodyPr>
          <a:lstStyle/>
          <a:p>
            <a:r>
              <a:rPr lang="en-US" sz="2800" dirty="0">
                <a:latin typeface="Aptos" panose="020B0004020202020204" pitchFamily="34" charset="0"/>
              </a:rPr>
              <a:t>The Evolution of Pediatric Nursing's Past Illuminating Future Possibilities : </a:t>
            </a:r>
            <a:br>
              <a:rPr lang="en-US" sz="2800" dirty="0">
                <a:latin typeface="Aptos" panose="020B0004020202020204" pitchFamily="34" charset="0"/>
              </a:rPr>
            </a:br>
            <a:r>
              <a:rPr lang="en-US" sz="2800" dirty="0">
                <a:latin typeface="Aptos" panose="020B0004020202020204" pitchFamily="34" charset="0"/>
              </a:rPr>
              <a:t>Where are We Going?</a:t>
            </a:r>
          </a:p>
        </p:txBody>
      </p:sp>
      <p:sp>
        <p:nvSpPr>
          <p:cNvPr id="6" name="Subtitle 2">
            <a:extLst>
              <a:ext uri="{FF2B5EF4-FFF2-40B4-BE49-F238E27FC236}">
                <a16:creationId xmlns:a16="http://schemas.microsoft.com/office/drawing/2014/main" id="{09B8519D-1B42-F23E-C543-6A6E0CC16D2E}"/>
              </a:ext>
            </a:extLst>
          </p:cNvPr>
          <p:cNvSpPr>
            <a:spLocks noGrp="1"/>
          </p:cNvSpPr>
          <p:nvPr>
            <p:ph type="subTitle" idx="1"/>
          </p:nvPr>
        </p:nvSpPr>
        <p:spPr>
          <a:xfrm>
            <a:off x="415785" y="3102050"/>
            <a:ext cx="8440738" cy="1314450"/>
          </a:xfrm>
        </p:spPr>
        <p:txBody>
          <a:bodyPr/>
          <a:lstStyle/>
          <a:p>
            <a:pPr algn="l"/>
            <a:r>
              <a:rPr lang="en-US" sz="2800" dirty="0">
                <a:latin typeface="Aptos" panose="020B0004020202020204" pitchFamily="34" charset="0"/>
              </a:rPr>
              <a:t>Linda A. Lewandowski		Lynn D. Mohr </a:t>
            </a:r>
          </a:p>
          <a:p>
            <a:pPr algn="l"/>
            <a:r>
              <a:rPr lang="en-US" sz="2400" dirty="0">
                <a:latin typeface="Aptos" panose="020B0004020202020204" pitchFamily="34" charset="0"/>
              </a:rPr>
              <a:t>PhD, RN, FAAN                                 PhD APRN PCNS-BC CPN FCNS</a:t>
            </a:r>
          </a:p>
          <a:p>
            <a:endParaRPr lang="en-US" dirty="0"/>
          </a:p>
        </p:txBody>
      </p:sp>
      <p:pic>
        <p:nvPicPr>
          <p:cNvPr id="7" name="Picture 6" descr="A cartoon of a fairy&#10;&#10;AI-generated content may be incorrect.">
            <a:extLst>
              <a:ext uri="{FF2B5EF4-FFF2-40B4-BE49-F238E27FC236}">
                <a16:creationId xmlns:a16="http://schemas.microsoft.com/office/drawing/2014/main" id="{99F57F45-FAA9-7D85-3F4D-9F7205E9264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94035" y="-37000"/>
            <a:ext cx="1124865" cy="1249850"/>
          </a:xfrm>
          <a:prstGeom prst="rect">
            <a:avLst/>
          </a:prstGeom>
        </p:spPr>
      </p:pic>
      <p:sp>
        <p:nvSpPr>
          <p:cNvPr id="8" name="TextBox 7">
            <a:extLst>
              <a:ext uri="{FF2B5EF4-FFF2-40B4-BE49-F238E27FC236}">
                <a16:creationId xmlns:a16="http://schemas.microsoft.com/office/drawing/2014/main" id="{EB2C6B13-6F99-34A0-440C-A3ED7DDEF56A}"/>
              </a:ext>
            </a:extLst>
          </p:cNvPr>
          <p:cNvSpPr txBox="1"/>
          <p:nvPr/>
        </p:nvSpPr>
        <p:spPr>
          <a:xfrm>
            <a:off x="8181276" y="246307"/>
            <a:ext cx="675247" cy="400110"/>
          </a:xfrm>
          <a:prstGeom prst="rect">
            <a:avLst/>
          </a:prstGeom>
          <a:noFill/>
        </p:spPr>
        <p:txBody>
          <a:bodyPr wrap="square" rtlCol="0">
            <a:spAutoFit/>
          </a:bodyPr>
          <a:lstStyle/>
          <a:p>
            <a:r>
              <a:rPr lang="en-US" sz="500" dirty="0">
                <a:hlinkClick r:id="rId3" tooltip="https://www.janegoodwin.net/2014/08/07/peter-pan-and-tinker-bell/"/>
              </a:rPr>
              <a:t>This Photo</a:t>
            </a:r>
            <a:r>
              <a:rPr lang="en-US" sz="500" dirty="0"/>
              <a:t> by Unknown Author is licensed under </a:t>
            </a:r>
            <a:r>
              <a:rPr lang="en-US" sz="500" dirty="0">
                <a:hlinkClick r:id="rId4" tooltip="https://creativecommons.org/licenses/by/3.0/"/>
              </a:rPr>
              <a:t>CC BY</a:t>
            </a:r>
            <a:endParaRPr lang="en-US" sz="500" dirty="0"/>
          </a:p>
        </p:txBody>
      </p:sp>
    </p:spTree>
    <p:extLst>
      <p:ext uri="{BB962C8B-B14F-4D97-AF65-F5344CB8AC3E}">
        <p14:creationId xmlns:p14="http://schemas.microsoft.com/office/powerpoint/2010/main" val="397814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35FC-C375-B649-A4C1-2FF81D03BE97}"/>
              </a:ext>
            </a:extLst>
          </p:cNvPr>
          <p:cNvSpPr>
            <a:spLocks noGrp="1"/>
          </p:cNvSpPr>
          <p:nvPr>
            <p:ph type="title"/>
          </p:nvPr>
        </p:nvSpPr>
        <p:spPr>
          <a:xfrm flipV="1">
            <a:off x="457200" y="-182880"/>
            <a:ext cx="7528560" cy="7112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0D78849A-0D05-C24E-A4D6-55E2144DCF01}"/>
              </a:ext>
            </a:extLst>
          </p:cNvPr>
          <p:cNvSpPr>
            <a:spLocks noGrp="1"/>
          </p:cNvSpPr>
          <p:nvPr>
            <p:ph idx="1"/>
          </p:nvPr>
        </p:nvSpPr>
        <p:spPr>
          <a:xfrm>
            <a:off x="155359" y="396240"/>
            <a:ext cx="8229600" cy="4531360"/>
          </a:xfrm>
        </p:spPr>
        <p:txBody>
          <a:bodyPr/>
          <a:lstStyle/>
          <a:p>
            <a:endParaRPr lang="en-US" dirty="0"/>
          </a:p>
          <a:p>
            <a:pPr>
              <a:spcAft>
                <a:spcPts val="600"/>
              </a:spcAft>
            </a:pPr>
            <a:r>
              <a:rPr lang="en-US" sz="2200" dirty="0">
                <a:latin typeface="Aptos" panose="020B0004020202020204" pitchFamily="34" charset="0"/>
              </a:rPr>
              <a:t>1860 – Florence Nightingale established </a:t>
            </a:r>
          </a:p>
          <a:p>
            <a:pPr lvl="1"/>
            <a:r>
              <a:rPr lang="en-US" sz="2200" dirty="0">
                <a:latin typeface="Aptos" panose="020B0004020202020204" pitchFamily="34" charset="0"/>
              </a:rPr>
              <a:t>St. Thomas Hospital </a:t>
            </a:r>
          </a:p>
          <a:p>
            <a:pPr lvl="1"/>
            <a:r>
              <a:rPr lang="en-US" sz="2200" dirty="0">
                <a:latin typeface="Aptos" panose="020B0004020202020204" pitchFamily="34" charset="0"/>
              </a:rPr>
              <a:t>Nightingale Training School for Nurses. </a:t>
            </a:r>
          </a:p>
          <a:p>
            <a:pPr marL="457200" lvl="1" indent="0">
              <a:spcAft>
                <a:spcPts val="1200"/>
              </a:spcAft>
              <a:buNone/>
            </a:pPr>
            <a:r>
              <a:rPr lang="en-US" sz="2200" i="1" dirty="0">
                <a:latin typeface="Aptos" panose="020B0004020202020204" pitchFamily="34" charset="0"/>
              </a:rPr>
              <a:t>She thought that children should not be                                        separated but integrated in the same wards as adults (so female patients could assist with the care).</a:t>
            </a:r>
          </a:p>
          <a:p>
            <a:pPr>
              <a:spcBef>
                <a:spcPts val="0"/>
              </a:spcBef>
            </a:pPr>
            <a:r>
              <a:rPr lang="en-US" sz="2200" dirty="0">
                <a:latin typeface="Aptos" panose="020B0004020202020204" pitchFamily="34" charset="0"/>
              </a:rPr>
              <a:t>Nightingale stressed that nurses needed to have substantial scientific knowledge and appropriate technical skills. </a:t>
            </a:r>
          </a:p>
          <a:p>
            <a:pPr>
              <a:spcBef>
                <a:spcPts val="0"/>
              </a:spcBef>
            </a:pPr>
            <a:r>
              <a:rPr lang="en-US" sz="2200" dirty="0">
                <a:latin typeface="Aptos" panose="020B0004020202020204" pitchFamily="34" charset="0"/>
              </a:rPr>
              <a:t>Advocacy for nursing education helped Nursing become</a:t>
            </a:r>
          </a:p>
          <a:p>
            <a:pPr marL="0" indent="0">
              <a:spcBef>
                <a:spcPts val="0"/>
              </a:spcBef>
              <a:buNone/>
            </a:pPr>
            <a:r>
              <a:rPr lang="en-US" sz="2200" dirty="0">
                <a:latin typeface="Aptos" panose="020B0004020202020204" pitchFamily="34" charset="0"/>
              </a:rPr>
              <a:t>      an honorable profession for women.  </a:t>
            </a:r>
          </a:p>
          <a:p>
            <a:endParaRPr lang="en-US" dirty="0"/>
          </a:p>
        </p:txBody>
      </p:sp>
      <p:sp>
        <p:nvSpPr>
          <p:cNvPr id="5" name="TextBox 4">
            <a:extLst>
              <a:ext uri="{FF2B5EF4-FFF2-40B4-BE49-F238E27FC236}">
                <a16:creationId xmlns:a16="http://schemas.microsoft.com/office/drawing/2014/main" id="{E2089C27-3A3D-57DF-1325-922F5D25CFDA}"/>
              </a:ext>
            </a:extLst>
          </p:cNvPr>
          <p:cNvSpPr txBox="1"/>
          <p:nvPr/>
        </p:nvSpPr>
        <p:spPr>
          <a:xfrm>
            <a:off x="331927" y="263897"/>
            <a:ext cx="7528560" cy="584775"/>
          </a:xfrm>
          <a:prstGeom prst="rect">
            <a:avLst/>
          </a:prstGeom>
          <a:noFill/>
        </p:spPr>
        <p:txBody>
          <a:bodyPr wrap="square">
            <a:spAutoFit/>
          </a:bodyPr>
          <a:lstStyle/>
          <a:p>
            <a:pPr algn="ctr"/>
            <a:r>
              <a:rPr kumimoji="0" lang="en-US" sz="3200" b="1" i="0" u="none" strike="noStrike" kern="1200" cap="all" spc="0" normalizeH="0" baseline="0" noProof="0" dirty="0">
                <a:ln>
                  <a:noFill/>
                </a:ln>
                <a:solidFill>
                  <a:srgbClr val="441A66"/>
                </a:solidFill>
                <a:effectLst/>
                <a:uLnTx/>
                <a:uFillTx/>
                <a:latin typeface="Aptos" panose="020B0004020202020204" pitchFamily="34" charset="0"/>
                <a:ea typeface="+mj-ea"/>
                <a:cs typeface="+mj-cs"/>
              </a:rPr>
              <a:t>Mid-</a:t>
            </a:r>
            <a:r>
              <a:rPr lang="en-US" sz="3200" b="1" cap="all" dirty="0">
                <a:solidFill>
                  <a:srgbClr val="441A66"/>
                </a:solidFill>
                <a:latin typeface="Aptos" panose="020B0004020202020204" pitchFamily="34" charset="0"/>
                <a:ea typeface="+mj-ea"/>
                <a:cs typeface="+mj-cs"/>
              </a:rPr>
              <a:t>19TH</a:t>
            </a:r>
            <a:r>
              <a:rPr kumimoji="0" lang="en-US" sz="3200" b="1" i="0" u="none" strike="noStrike" kern="1200" cap="all" spc="0" normalizeH="0" baseline="0" noProof="0" dirty="0">
                <a:ln>
                  <a:noFill/>
                </a:ln>
                <a:solidFill>
                  <a:srgbClr val="441A66"/>
                </a:solidFill>
                <a:effectLst/>
                <a:uLnTx/>
                <a:uFillTx/>
                <a:latin typeface="Aptos" panose="020B0004020202020204" pitchFamily="34" charset="0"/>
                <a:ea typeface="+mj-ea"/>
                <a:cs typeface="+mj-cs"/>
              </a:rPr>
              <a:t> – Early 20TH  Century</a:t>
            </a:r>
            <a:endParaRPr lang="en-US" dirty="0">
              <a:latin typeface="Aptos" panose="020B0004020202020204" pitchFamily="34" charset="0"/>
            </a:endParaRPr>
          </a:p>
        </p:txBody>
      </p:sp>
      <p:pic>
        <p:nvPicPr>
          <p:cNvPr id="4" name="Picture 3">
            <a:extLst>
              <a:ext uri="{FF2B5EF4-FFF2-40B4-BE49-F238E27FC236}">
                <a16:creationId xmlns:a16="http://schemas.microsoft.com/office/drawing/2014/main" id="{704ABC78-83DE-9481-8372-E40221DA9652}"/>
              </a:ext>
            </a:extLst>
          </p:cNvPr>
          <p:cNvPicPr>
            <a:picLocks noChangeAspect="1"/>
          </p:cNvPicPr>
          <p:nvPr/>
        </p:nvPicPr>
        <p:blipFill>
          <a:blip r:embed="rId3"/>
          <a:stretch>
            <a:fillRect/>
          </a:stretch>
        </p:blipFill>
        <p:spPr>
          <a:xfrm>
            <a:off x="6462213" y="771897"/>
            <a:ext cx="2526428" cy="1956068"/>
          </a:xfrm>
          <a:prstGeom prst="rect">
            <a:avLst/>
          </a:prstGeom>
        </p:spPr>
      </p:pic>
    </p:spTree>
    <p:extLst>
      <p:ext uri="{BB962C8B-B14F-4D97-AF65-F5344CB8AC3E}">
        <p14:creationId xmlns:p14="http://schemas.microsoft.com/office/powerpoint/2010/main" val="10988112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FB8632-F651-9C4F-BC25-C2316ACBB9CD}"/>
              </a:ext>
            </a:extLst>
          </p:cNvPr>
          <p:cNvSpPr>
            <a:spLocks noGrp="1"/>
          </p:cNvSpPr>
          <p:nvPr>
            <p:ph idx="4294967295"/>
          </p:nvPr>
        </p:nvSpPr>
        <p:spPr>
          <a:xfrm>
            <a:off x="4482790" y="345688"/>
            <a:ext cx="4172678" cy="4546946"/>
          </a:xfrm>
          <a:prstGeom prst="rect">
            <a:avLst/>
          </a:prstGeom>
        </p:spPr>
        <p:txBody>
          <a:bodyPr/>
          <a:lstStyle/>
          <a:p>
            <a:r>
              <a:rPr lang="en-US" sz="2400" dirty="0">
                <a:latin typeface="Aptos" panose="020B0004020202020204" pitchFamily="34" charset="0"/>
              </a:rPr>
              <a:t>Nightingale advocated that pediatric staffing should be double that of adult staffing</a:t>
            </a:r>
          </a:p>
          <a:p>
            <a:r>
              <a:rPr lang="en-US" sz="2400" dirty="0">
                <a:latin typeface="Aptos" panose="020B0004020202020204" pitchFamily="34" charset="0"/>
              </a:rPr>
              <a:t>No child should be left alone and providing for developmental needs was as important as physical needs.</a:t>
            </a:r>
          </a:p>
          <a:p>
            <a:r>
              <a:rPr lang="en-US" sz="2400" dirty="0">
                <a:latin typeface="Aptos" panose="020B0004020202020204" pitchFamily="34" charset="0"/>
              </a:rPr>
              <a:t>But that view shifted as care became more technical and prescribed.</a:t>
            </a:r>
          </a:p>
        </p:txBody>
      </p:sp>
      <p:pic>
        <p:nvPicPr>
          <p:cNvPr id="6" name="Content Placeholder 5">
            <a:extLst>
              <a:ext uri="{FF2B5EF4-FFF2-40B4-BE49-F238E27FC236}">
                <a16:creationId xmlns:a16="http://schemas.microsoft.com/office/drawing/2014/main" id="{36214775-6A65-5640-9217-11EB6EA71A96}"/>
              </a:ext>
            </a:extLst>
          </p:cNvPr>
          <p:cNvPicPr>
            <a:picLocks noGrp="1" noChangeAspect="1"/>
          </p:cNvPicPr>
          <p:nvPr>
            <p:ph idx="1"/>
          </p:nvPr>
        </p:nvPicPr>
        <p:blipFill>
          <a:blip r:embed="rId2"/>
          <a:stretch>
            <a:fillRect/>
          </a:stretch>
        </p:blipFill>
        <p:spPr>
          <a:xfrm>
            <a:off x="204789" y="783771"/>
            <a:ext cx="4057520" cy="2907283"/>
          </a:xfrm>
          <a:prstGeom prst="rect">
            <a:avLst/>
          </a:prstGeom>
        </p:spPr>
      </p:pic>
    </p:spTree>
    <p:extLst>
      <p:ext uri="{BB962C8B-B14F-4D97-AF65-F5344CB8AC3E}">
        <p14:creationId xmlns:p14="http://schemas.microsoft.com/office/powerpoint/2010/main" val="145199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70604-CA2F-4610-A0A9-9C0660F28BE3}"/>
              </a:ext>
            </a:extLst>
          </p:cNvPr>
          <p:cNvSpPr>
            <a:spLocks noGrp="1"/>
          </p:cNvSpPr>
          <p:nvPr>
            <p:ph type="title"/>
          </p:nvPr>
        </p:nvSpPr>
        <p:spPr/>
        <p:txBody>
          <a:bodyPr>
            <a:normAutofit/>
          </a:bodyPr>
          <a:lstStyle/>
          <a:p>
            <a:pPr eaLnBrk="1" hangingPunct="1">
              <a:defRPr/>
            </a:pPr>
            <a:r>
              <a:rPr lang="en-US" sz="2800" dirty="0">
                <a:solidFill>
                  <a:srgbClr val="262E68"/>
                </a:solidFill>
                <a:latin typeface="Aptos" panose="020B0004020202020204" pitchFamily="34" charset="0"/>
              </a:rPr>
              <a:t>Role Of the Family in Pediatric Care</a:t>
            </a:r>
          </a:p>
        </p:txBody>
      </p:sp>
      <p:sp>
        <p:nvSpPr>
          <p:cNvPr id="3" name="Content Placeholder 2">
            <a:extLst>
              <a:ext uri="{FF2B5EF4-FFF2-40B4-BE49-F238E27FC236}">
                <a16:creationId xmlns:a16="http://schemas.microsoft.com/office/drawing/2014/main" id="{2D3AB661-8E4F-4D79-800D-DA785F84676A}"/>
              </a:ext>
            </a:extLst>
          </p:cNvPr>
          <p:cNvSpPr>
            <a:spLocks noGrp="1"/>
          </p:cNvSpPr>
          <p:nvPr>
            <p:ph idx="1"/>
          </p:nvPr>
        </p:nvSpPr>
        <p:spPr>
          <a:xfrm>
            <a:off x="261479" y="1038687"/>
            <a:ext cx="8580679" cy="3907438"/>
          </a:xfrm>
        </p:spPr>
        <p:txBody>
          <a:bodyPr/>
          <a:lstStyle/>
          <a:p>
            <a:pPr eaLnBrk="1" hangingPunct="1">
              <a:defRPr/>
            </a:pPr>
            <a:r>
              <a:rPr lang="en-US" sz="2100" dirty="0">
                <a:latin typeface="Aptos" panose="020B0004020202020204" pitchFamily="34" charset="0"/>
              </a:rPr>
              <a:t>In early to mid 1900’s when children were admitted to hospitals, no parental visiting was allowed or perhaps half hour per week.</a:t>
            </a:r>
          </a:p>
          <a:p>
            <a:pPr eaLnBrk="1" hangingPunct="1">
              <a:defRPr/>
            </a:pPr>
            <a:r>
              <a:rPr lang="en-US" sz="2100" dirty="0">
                <a:solidFill>
                  <a:srgbClr val="262E68"/>
                </a:solidFill>
                <a:latin typeface="Aptos" panose="020B0004020202020204" pitchFamily="34" charset="0"/>
              </a:rPr>
              <a:t>Even for long hospitalizations of even 2 years or more (e.g. chronic TB), children did not see their parents the whole admission. </a:t>
            </a:r>
          </a:p>
          <a:p>
            <a:pPr marL="0" indent="0">
              <a:buNone/>
              <a:defRPr/>
            </a:pPr>
            <a:endParaRPr lang="en-US" sz="2100" dirty="0">
              <a:solidFill>
                <a:srgbClr val="FFFFCC"/>
              </a:solidFill>
            </a:endParaRPr>
          </a:p>
        </p:txBody>
      </p:sp>
      <p:pic>
        <p:nvPicPr>
          <p:cNvPr id="9220" name="Picture 2" descr="Hospitals - History - When Hospitals Kept Children From Parents ...">
            <a:extLst>
              <a:ext uri="{FF2B5EF4-FFF2-40B4-BE49-F238E27FC236}">
                <a16:creationId xmlns:a16="http://schemas.microsoft.com/office/drawing/2014/main" id="{1CA49816-4C41-4EBD-BBC6-656DAAA66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09" y="2747459"/>
            <a:ext cx="3811270" cy="2198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2" descr="Our History | Children's Hospital Colorado">
            <a:extLst>
              <a:ext uri="{FF2B5EF4-FFF2-40B4-BE49-F238E27FC236}">
                <a16:creationId xmlns:a16="http://schemas.microsoft.com/office/drawing/2014/main" id="{418F725E-43E6-4C46-A29F-961845437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672" y="2747459"/>
            <a:ext cx="3410956" cy="2126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13418"/>
          </a:xfrm>
        </p:spPr>
        <p:txBody>
          <a:bodyPr/>
          <a:lstStyle/>
          <a:p>
            <a:pPr algn="l"/>
            <a:r>
              <a:rPr lang="en-US" dirty="0">
                <a:latin typeface="Aptos" panose="020B0004020202020204" pitchFamily="34" charset="0"/>
              </a:rPr>
              <a:t>1959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68686" y="324864"/>
            <a:ext cx="2032165" cy="275177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930014"/>
            <a:ext cx="2607437" cy="3530750"/>
          </a:xfrm>
          <a:prstGeom prst="rect">
            <a:avLst/>
          </a:prstGeom>
        </p:spPr>
      </p:pic>
      <p:sp>
        <p:nvSpPr>
          <p:cNvPr id="7" name="Rectangle 6"/>
          <p:cNvSpPr/>
          <p:nvPr/>
        </p:nvSpPr>
        <p:spPr>
          <a:xfrm>
            <a:off x="3491346" y="3168102"/>
            <a:ext cx="5288669" cy="1815882"/>
          </a:xfrm>
          <a:prstGeom prst="rect">
            <a:avLst/>
          </a:prstGeom>
        </p:spPr>
        <p:txBody>
          <a:bodyPr wrap="square">
            <a:spAutoFit/>
          </a:bodyPr>
          <a:lstStyle/>
          <a:p>
            <a:r>
              <a:rPr lang="en-US" b="1" dirty="0">
                <a:latin typeface="Aptos" panose="020B0004020202020204" pitchFamily="34" charset="0"/>
              </a:rPr>
              <a:t>Parents were seen as interfering with care and were not allowed except for an hour on Sundays</a:t>
            </a:r>
            <a:r>
              <a:rPr lang="en-US" b="1" dirty="0"/>
              <a:t>.</a:t>
            </a:r>
            <a:endParaRPr lang="en-US" dirty="0"/>
          </a:p>
          <a:p>
            <a:endParaRPr lang="en-US" sz="1200" dirty="0"/>
          </a:p>
          <a:p>
            <a:r>
              <a:rPr lang="en-US" sz="1200" dirty="0"/>
              <a:t>“Courtesy of the Rush University Medical Center Archives”</a:t>
            </a:r>
          </a:p>
          <a:p>
            <a:r>
              <a:rPr lang="en-US" sz="1200" b="1" dirty="0"/>
              <a:t>-</a:t>
            </a:r>
            <a:r>
              <a:rPr lang="en-US" sz="1000" b="1" dirty="0"/>
              <a:t>This material is being shared with you for research, education, or personal use. </a:t>
            </a:r>
            <a:r>
              <a:rPr lang="en-US" sz="1000" b="1" u="sng" dirty="0"/>
              <a:t>For publication permissions</a:t>
            </a:r>
            <a:r>
              <a:rPr lang="en-US" sz="1000" b="1" dirty="0"/>
              <a:t> or sharing beyond the scope of this project, contact the Rush Archives for further information.</a:t>
            </a:r>
          </a:p>
          <a:p>
            <a:endParaRPr lang="en-US" sz="1000" b="1" dirty="0"/>
          </a:p>
          <a:p>
            <a:endParaRPr lang="en-US" sz="10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346" y="300981"/>
            <a:ext cx="2036618" cy="2757800"/>
          </a:xfrm>
          <a:prstGeom prst="rect">
            <a:avLst/>
          </a:prstGeom>
        </p:spPr>
      </p:pic>
    </p:spTree>
    <p:extLst>
      <p:ext uri="{BB962C8B-B14F-4D97-AF65-F5344CB8AC3E}">
        <p14:creationId xmlns:p14="http://schemas.microsoft.com/office/powerpoint/2010/main" val="811288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D9AD-0D93-4F83-8054-651D46ACFCDB}"/>
              </a:ext>
            </a:extLst>
          </p:cNvPr>
          <p:cNvSpPr>
            <a:spLocks noGrp="1"/>
          </p:cNvSpPr>
          <p:nvPr>
            <p:ph type="title"/>
          </p:nvPr>
        </p:nvSpPr>
        <p:spPr>
          <a:xfrm>
            <a:off x="457200" y="205979"/>
            <a:ext cx="8229600" cy="857250"/>
          </a:xfrm>
        </p:spPr>
        <p:txBody>
          <a:bodyPr anchor="ctr">
            <a:normAutofit/>
          </a:bodyPr>
          <a:lstStyle/>
          <a:p>
            <a:pPr eaLnBrk="1" hangingPunct="1">
              <a:defRPr/>
            </a:pPr>
            <a:r>
              <a:rPr lang="en-US" sz="2800" dirty="0">
                <a:latin typeface="Aptos" panose="020B0004020202020204" pitchFamily="34" charset="0"/>
              </a:rPr>
              <a:t>EARLY STUDIES of SEPARATION</a:t>
            </a:r>
          </a:p>
        </p:txBody>
      </p:sp>
      <p:sp>
        <p:nvSpPr>
          <p:cNvPr id="3" name="Content Placeholder 2">
            <a:extLst>
              <a:ext uri="{FF2B5EF4-FFF2-40B4-BE49-F238E27FC236}">
                <a16:creationId xmlns:a16="http://schemas.microsoft.com/office/drawing/2014/main" id="{7EEECE3F-6537-41C2-B822-7AA4B99EB2FF}"/>
              </a:ext>
            </a:extLst>
          </p:cNvPr>
          <p:cNvSpPr>
            <a:spLocks noGrp="1"/>
          </p:cNvSpPr>
          <p:nvPr>
            <p:ph idx="1"/>
          </p:nvPr>
        </p:nvSpPr>
        <p:spPr>
          <a:xfrm>
            <a:off x="62144" y="870777"/>
            <a:ext cx="6525985" cy="4021584"/>
          </a:xfrm>
        </p:spPr>
        <p:txBody>
          <a:bodyPr>
            <a:normAutofit/>
          </a:bodyPr>
          <a:lstStyle/>
          <a:p>
            <a:pPr eaLnBrk="1" hangingPunct="1">
              <a:lnSpc>
                <a:spcPct val="90000"/>
              </a:lnSpc>
              <a:defRPr/>
            </a:pPr>
            <a:r>
              <a:rPr lang="en-US" sz="2000" dirty="0">
                <a:latin typeface="Aptos" panose="020B0004020202020204" pitchFamily="34" charset="0"/>
              </a:rPr>
              <a:t>The separation, suffering, and grief of World War II ushered in a movement of increasing concern for the psychological health of adults and children.</a:t>
            </a:r>
          </a:p>
          <a:p>
            <a:pPr eaLnBrk="1" hangingPunct="1">
              <a:lnSpc>
                <a:spcPct val="90000"/>
              </a:lnSpc>
              <a:defRPr/>
            </a:pPr>
            <a:r>
              <a:rPr lang="en-US" sz="2000" b="1" dirty="0">
                <a:latin typeface="Aptos" panose="020B0004020202020204" pitchFamily="34" charset="0"/>
              </a:rPr>
              <a:t>1945</a:t>
            </a:r>
            <a:r>
              <a:rPr lang="en-US" sz="2000" dirty="0">
                <a:latin typeface="Aptos" panose="020B0004020202020204" pitchFamily="34" charset="0"/>
              </a:rPr>
              <a:t>: Renee Spitz coined “hospitalism” to describe the decline in health of a child due to long confinement in a hospital</a:t>
            </a:r>
          </a:p>
          <a:p>
            <a:pPr>
              <a:lnSpc>
                <a:spcPct val="90000"/>
              </a:lnSpc>
              <a:spcBef>
                <a:spcPts val="0"/>
              </a:spcBef>
              <a:defRPr/>
            </a:pPr>
            <a:r>
              <a:rPr lang="en-US" sz="2000" b="1" dirty="0">
                <a:latin typeface="Aptos" panose="020B0004020202020204" pitchFamily="34" charset="0"/>
              </a:rPr>
              <a:t>1952:</a:t>
            </a:r>
            <a:r>
              <a:rPr lang="en-US" sz="2000" dirty="0">
                <a:latin typeface="Aptos" panose="020B0004020202020204" pitchFamily="34" charset="0"/>
              </a:rPr>
              <a:t> James Robertson made a moving and very</a:t>
            </a:r>
          </a:p>
          <a:p>
            <a:pPr marL="0" indent="0">
              <a:lnSpc>
                <a:spcPct val="90000"/>
              </a:lnSpc>
              <a:spcBef>
                <a:spcPts val="0"/>
              </a:spcBef>
              <a:buNone/>
              <a:defRPr/>
            </a:pPr>
            <a:r>
              <a:rPr lang="en-US" sz="2000" dirty="0">
                <a:latin typeface="Aptos" panose="020B0004020202020204" pitchFamily="34" charset="0"/>
              </a:rPr>
              <a:t>       influential film “ A Two-Year-Old Goes to the Hospital” 	of a child separated from her parents  for 8 days.</a:t>
            </a:r>
          </a:p>
          <a:p>
            <a:pPr>
              <a:lnSpc>
                <a:spcPct val="90000"/>
              </a:lnSpc>
              <a:spcBef>
                <a:spcPts val="0"/>
              </a:spcBef>
              <a:defRPr/>
            </a:pPr>
            <a:r>
              <a:rPr lang="en-US" sz="2000" dirty="0">
                <a:latin typeface="Aptos" panose="020B0004020202020204" pitchFamily="34" charset="0"/>
              </a:rPr>
              <a:t>This film drew attention to the plight of young patients at a time when visiting by parents was severely restricted.</a:t>
            </a:r>
          </a:p>
          <a:p>
            <a:pPr marL="0" indent="0" eaLnBrk="1" hangingPunct="1">
              <a:lnSpc>
                <a:spcPct val="90000"/>
              </a:lnSpc>
              <a:buNone/>
              <a:defRPr/>
            </a:pPr>
            <a:r>
              <a:rPr lang="en-US" sz="1700" dirty="0">
                <a:latin typeface="Aptos" panose="020B0004020202020204" pitchFamily="34" charset="0"/>
              </a:rPr>
              <a:t>              </a:t>
            </a:r>
            <a:r>
              <a:rPr lang="en-US" sz="1700" dirty="0">
                <a:latin typeface="Aptos" panose="020B0004020202020204" pitchFamily="34" charset="0"/>
                <a:hlinkClick r:id="rId2"/>
              </a:rPr>
              <a:t>https://youtu.be/s14Q-_Bxc_U?si=vtlRqTNa3q9Gk5WH</a:t>
            </a:r>
            <a:endParaRPr lang="en-US" sz="1700" dirty="0">
              <a:latin typeface="Aptos" panose="020B0004020202020204" pitchFamily="34" charset="0"/>
            </a:endParaRPr>
          </a:p>
          <a:p>
            <a:pPr marL="0" indent="0" eaLnBrk="1" hangingPunct="1">
              <a:lnSpc>
                <a:spcPct val="90000"/>
              </a:lnSpc>
              <a:buNone/>
              <a:defRPr/>
            </a:pPr>
            <a:endParaRPr lang="en-US" sz="1300" dirty="0"/>
          </a:p>
        </p:txBody>
      </p:sp>
      <p:pic>
        <p:nvPicPr>
          <p:cNvPr id="5122" name="Picture 2">
            <a:extLst>
              <a:ext uri="{FF2B5EF4-FFF2-40B4-BE49-F238E27FC236}">
                <a16:creationId xmlns:a16="http://schemas.microsoft.com/office/drawing/2014/main" id="{3361A9A1-2B7C-AE3F-C865-FE4DDF41E9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8129" y="894758"/>
            <a:ext cx="2493727" cy="2101456"/>
          </a:xfrm>
          <a:prstGeom prst="rect">
            <a:avLst/>
          </a:prstGeom>
          <a:solidFill>
            <a:srgbClr val="FFFFFF"/>
          </a:solid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991A9-BAEF-E052-2A74-678D205C1F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8DE8-CE9C-2492-B2FA-D6A8520FA9F6}"/>
              </a:ext>
            </a:extLst>
          </p:cNvPr>
          <p:cNvSpPr>
            <a:spLocks noGrp="1"/>
          </p:cNvSpPr>
          <p:nvPr>
            <p:ph type="title"/>
          </p:nvPr>
        </p:nvSpPr>
        <p:spPr>
          <a:xfrm>
            <a:off x="238911" y="315434"/>
            <a:ext cx="8666178" cy="846616"/>
          </a:xfrm>
        </p:spPr>
        <p:txBody>
          <a:bodyPr>
            <a:normAutofit fontScale="90000"/>
          </a:bodyPr>
          <a:lstStyle/>
          <a:p>
            <a:pPr eaLnBrk="1" hangingPunct="1">
              <a:defRPr/>
            </a:pPr>
            <a:r>
              <a:rPr lang="en-US" sz="2700" dirty="0">
                <a:solidFill>
                  <a:srgbClr val="262E68"/>
                </a:solidFill>
              </a:rPr>
              <a:t>Events in the Evolution of PFCC: </a:t>
            </a:r>
            <a:br>
              <a:rPr lang="en-US" sz="2700" dirty="0">
                <a:solidFill>
                  <a:srgbClr val="262E68"/>
                </a:solidFill>
              </a:rPr>
            </a:br>
            <a:r>
              <a:rPr lang="en-US" sz="2700" dirty="0">
                <a:solidFill>
                  <a:srgbClr val="262E68"/>
                </a:solidFill>
              </a:rPr>
              <a:t>Research, Application, Advocacy</a:t>
            </a:r>
          </a:p>
        </p:txBody>
      </p:sp>
      <p:sp>
        <p:nvSpPr>
          <p:cNvPr id="3" name="Content Placeholder 2">
            <a:extLst>
              <a:ext uri="{FF2B5EF4-FFF2-40B4-BE49-F238E27FC236}">
                <a16:creationId xmlns:a16="http://schemas.microsoft.com/office/drawing/2014/main" id="{49DA9721-0D54-8EDB-B66C-D2B61A8C1C15}"/>
              </a:ext>
            </a:extLst>
          </p:cNvPr>
          <p:cNvSpPr>
            <a:spLocks noGrp="1"/>
          </p:cNvSpPr>
          <p:nvPr>
            <p:ph idx="1"/>
          </p:nvPr>
        </p:nvSpPr>
        <p:spPr>
          <a:xfrm>
            <a:off x="238911" y="985652"/>
            <a:ext cx="8666177" cy="3879295"/>
          </a:xfrm>
        </p:spPr>
        <p:txBody>
          <a:bodyPr/>
          <a:lstStyle/>
          <a:p>
            <a:pPr eaLnBrk="1" hangingPunct="1">
              <a:defRPr/>
            </a:pPr>
            <a:r>
              <a:rPr lang="en-US" sz="2000" dirty="0">
                <a:latin typeface="Aptos" panose="020B0004020202020204" pitchFamily="34" charset="0"/>
              </a:rPr>
              <a:t>1954: Nurse Florence Blake- investigator-among first to describe benefits of collaboration between parents and nurse in care of hospitalized children</a:t>
            </a:r>
          </a:p>
          <a:p>
            <a:pPr eaLnBrk="1" hangingPunct="1">
              <a:defRPr/>
            </a:pPr>
            <a:r>
              <a:rPr lang="en-US" sz="2000" dirty="0">
                <a:latin typeface="Aptos" panose="020B0004020202020204" pitchFamily="34" charset="0"/>
              </a:rPr>
              <a:t>Her pediatric textbook, </a:t>
            </a:r>
            <a:r>
              <a:rPr lang="en-US" sz="2000" i="1" dirty="0">
                <a:latin typeface="Aptos" panose="020B0004020202020204" pitchFamily="34" charset="0"/>
              </a:rPr>
              <a:t>The Child, His Parent, and the Nurse</a:t>
            </a:r>
            <a:r>
              <a:rPr lang="en-US" sz="2000" dirty="0">
                <a:latin typeface="Aptos" panose="020B0004020202020204" pitchFamily="34" charset="0"/>
              </a:rPr>
              <a:t>, was used in many nursing schools----but did not immediately influence practice in terms of inclusion of parents</a:t>
            </a:r>
            <a:r>
              <a:rPr lang="en-US" sz="1800" dirty="0">
                <a:latin typeface="Aptos" panose="020B0004020202020204" pitchFamily="34" charset="0"/>
              </a:rPr>
              <a:t>.</a:t>
            </a:r>
          </a:p>
          <a:p>
            <a:pPr eaLnBrk="1" hangingPunct="1">
              <a:defRPr/>
            </a:pPr>
            <a:endParaRPr lang="en-US" sz="1800" dirty="0"/>
          </a:p>
          <a:p>
            <a:pPr eaLnBrk="1" hangingPunct="1">
              <a:defRPr/>
            </a:pPr>
            <a:endParaRPr lang="en-US" sz="1800" dirty="0"/>
          </a:p>
          <a:p>
            <a:pPr eaLnBrk="1" hangingPunct="1">
              <a:defRPr/>
            </a:pPr>
            <a:endParaRPr lang="en-US" sz="1800" dirty="0"/>
          </a:p>
          <a:p>
            <a:pPr eaLnBrk="1" hangingPunct="1">
              <a:defRPr/>
            </a:pPr>
            <a:r>
              <a:rPr lang="en-US" sz="2000" dirty="0">
                <a:latin typeface="Aptos" panose="020B0004020202020204" pitchFamily="34" charset="0"/>
              </a:rPr>
              <a:t>The Citizens Committee on Children of New York City (1955) advocated for more “child-friendly ”hospitals, including allowing parents more access to their children</a:t>
            </a:r>
            <a:r>
              <a:rPr lang="en-US" sz="1800" dirty="0">
                <a:latin typeface="Aptos" panose="020B0004020202020204" pitchFamily="34" charset="0"/>
              </a:rPr>
              <a:t>” </a:t>
            </a:r>
          </a:p>
          <a:p>
            <a:pPr marL="0" indent="0" eaLnBrk="1" hangingPunct="1">
              <a:buNone/>
              <a:defRPr/>
            </a:pPr>
            <a:br>
              <a:rPr lang="en-US" sz="1800" dirty="0"/>
            </a:br>
            <a:endParaRPr lang="en-US" sz="1800" dirty="0"/>
          </a:p>
          <a:p>
            <a:pPr eaLnBrk="1" hangingPunct="1">
              <a:defRPr/>
            </a:pPr>
            <a:endParaRPr lang="en-US" sz="2100" dirty="0"/>
          </a:p>
        </p:txBody>
      </p:sp>
      <p:pic>
        <p:nvPicPr>
          <p:cNvPr id="1026" name="Picture 2" descr="The Child, His Parents and the Nurse">
            <a:extLst>
              <a:ext uri="{FF2B5EF4-FFF2-40B4-BE49-F238E27FC236}">
                <a16:creationId xmlns:a16="http://schemas.microsoft.com/office/drawing/2014/main" id="{85A53917-2095-2891-3749-FB8C71A65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349" y="2658359"/>
            <a:ext cx="1652101" cy="121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men's Activism NYC">
            <a:extLst>
              <a:ext uri="{FF2B5EF4-FFF2-40B4-BE49-F238E27FC236}">
                <a16:creationId xmlns:a16="http://schemas.microsoft.com/office/drawing/2014/main" id="{0227D90E-A764-7CA9-8400-7548802E7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112" y="2695937"/>
            <a:ext cx="1219576" cy="1219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869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6CCB-98B6-0C9C-028B-6F05CC2953F0}"/>
              </a:ext>
            </a:extLst>
          </p:cNvPr>
          <p:cNvSpPr>
            <a:spLocks noGrp="1"/>
          </p:cNvSpPr>
          <p:nvPr>
            <p:ph type="title"/>
          </p:nvPr>
        </p:nvSpPr>
        <p:spPr>
          <a:xfrm>
            <a:off x="457200" y="205979"/>
            <a:ext cx="8229600" cy="857250"/>
          </a:xfrm>
        </p:spPr>
        <p:txBody>
          <a:bodyPr anchor="ctr">
            <a:normAutofit/>
          </a:bodyPr>
          <a:lstStyle/>
          <a:p>
            <a:r>
              <a:rPr lang="en-US"/>
              <a:t>RESEARCH, REPORTS: A NEW MOVEMENT</a:t>
            </a:r>
          </a:p>
        </p:txBody>
      </p:sp>
      <p:sp>
        <p:nvSpPr>
          <p:cNvPr id="3" name="Content Placeholder 2">
            <a:extLst>
              <a:ext uri="{FF2B5EF4-FFF2-40B4-BE49-F238E27FC236}">
                <a16:creationId xmlns:a16="http://schemas.microsoft.com/office/drawing/2014/main" id="{9021348B-22D2-9775-EFDE-B189ACF58EB2}"/>
              </a:ext>
            </a:extLst>
          </p:cNvPr>
          <p:cNvSpPr>
            <a:spLocks noGrp="1"/>
          </p:cNvSpPr>
          <p:nvPr>
            <p:ph idx="1"/>
          </p:nvPr>
        </p:nvSpPr>
        <p:spPr>
          <a:xfrm>
            <a:off x="457200" y="1200150"/>
            <a:ext cx="4114800" cy="3606627"/>
          </a:xfrm>
        </p:spPr>
        <p:txBody>
          <a:bodyPr>
            <a:normAutofit/>
          </a:bodyPr>
          <a:lstStyle/>
          <a:p>
            <a:pPr eaLnBrk="1" hangingPunct="1">
              <a:lnSpc>
                <a:spcPct val="90000"/>
              </a:lnSpc>
              <a:defRPr/>
            </a:pPr>
            <a:r>
              <a:rPr lang="en-US" sz="2000" dirty="0">
                <a:latin typeface="Aptos" panose="020B0004020202020204" pitchFamily="34" charset="0"/>
              </a:rPr>
              <a:t>Bowlby (1958; 1961) -Studies of attachment </a:t>
            </a:r>
          </a:p>
          <a:p>
            <a:pPr eaLnBrk="1" hangingPunct="1">
              <a:lnSpc>
                <a:spcPct val="90000"/>
              </a:lnSpc>
              <a:defRPr/>
            </a:pPr>
            <a:r>
              <a:rPr lang="en-US" sz="2000" dirty="0">
                <a:latin typeface="Aptos" panose="020B0004020202020204" pitchFamily="34" charset="0"/>
              </a:rPr>
              <a:t>In 1959, the British government published a report of an inquiry into conditions in children's hospitals, commonly known as the “Platt Report” (Ministry of Health, 1959). </a:t>
            </a:r>
          </a:p>
          <a:p>
            <a:pPr>
              <a:lnSpc>
                <a:spcPct val="90000"/>
              </a:lnSpc>
              <a:defRPr/>
            </a:pPr>
            <a:r>
              <a:rPr lang="en-US" sz="2000" dirty="0">
                <a:latin typeface="Aptos" panose="020B0004020202020204" pitchFamily="34" charset="0"/>
              </a:rPr>
              <a:t>In the 1960’s the “Rooming In” movement gained momentum. </a:t>
            </a:r>
          </a:p>
          <a:p>
            <a:pPr>
              <a:lnSpc>
                <a:spcPct val="90000"/>
              </a:lnSpc>
              <a:defRPr/>
            </a:pPr>
            <a:r>
              <a:rPr lang="en-US" sz="2000" dirty="0">
                <a:latin typeface="Aptos" panose="020B0004020202020204" pitchFamily="34" charset="0"/>
              </a:rPr>
              <a:t>More supportive research reports in next several decades </a:t>
            </a:r>
          </a:p>
          <a:p>
            <a:pPr eaLnBrk="1" hangingPunct="1">
              <a:lnSpc>
                <a:spcPct val="90000"/>
              </a:lnSpc>
              <a:defRPr/>
            </a:pPr>
            <a:endParaRPr lang="en-US" sz="1800" dirty="0"/>
          </a:p>
          <a:p>
            <a:pPr eaLnBrk="1" hangingPunct="1">
              <a:lnSpc>
                <a:spcPct val="90000"/>
              </a:lnSpc>
              <a:defRPr/>
            </a:pPr>
            <a:endParaRPr lang="en-US" sz="1800" dirty="0"/>
          </a:p>
        </p:txBody>
      </p:sp>
      <p:pic>
        <p:nvPicPr>
          <p:cNvPr id="4" name="Picture 3">
            <a:extLst>
              <a:ext uri="{FF2B5EF4-FFF2-40B4-BE49-F238E27FC236}">
                <a16:creationId xmlns:a16="http://schemas.microsoft.com/office/drawing/2014/main" id="{D2D24312-1B8D-B186-5F4D-DAE1C6FD8B62}"/>
              </a:ext>
            </a:extLst>
          </p:cNvPr>
          <p:cNvPicPr>
            <a:picLocks noChangeAspect="1"/>
          </p:cNvPicPr>
          <p:nvPr/>
        </p:nvPicPr>
        <p:blipFill>
          <a:blip r:embed="rId2"/>
          <a:srcRect t="15214" b="24435"/>
          <a:stretch/>
        </p:blipFill>
        <p:spPr>
          <a:xfrm>
            <a:off x="4663866" y="1200151"/>
            <a:ext cx="4022934" cy="3292020"/>
          </a:xfrm>
          <a:prstGeom prst="rect">
            <a:avLst/>
          </a:prstGeom>
          <a:noFill/>
        </p:spPr>
      </p:pic>
    </p:spTree>
    <p:extLst>
      <p:ext uri="{BB962C8B-B14F-4D97-AF65-F5344CB8AC3E}">
        <p14:creationId xmlns:p14="http://schemas.microsoft.com/office/powerpoint/2010/main" val="2078262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A8EAC-259F-D1F0-8265-EB37BEA8E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EC9C58-F210-6093-C46A-B8C402050DE8}"/>
              </a:ext>
            </a:extLst>
          </p:cNvPr>
          <p:cNvSpPr>
            <a:spLocks noGrp="1"/>
          </p:cNvSpPr>
          <p:nvPr>
            <p:ph type="title"/>
          </p:nvPr>
        </p:nvSpPr>
        <p:spPr>
          <a:xfrm>
            <a:off x="457200" y="205979"/>
            <a:ext cx="8229600" cy="579834"/>
          </a:xfrm>
        </p:spPr>
        <p:txBody>
          <a:bodyPr anchor="ctr">
            <a:normAutofit/>
          </a:bodyPr>
          <a:lstStyle/>
          <a:p>
            <a:pPr eaLnBrk="1" hangingPunct="1">
              <a:lnSpc>
                <a:spcPct val="90000"/>
              </a:lnSpc>
              <a:defRPr/>
            </a:pPr>
            <a:r>
              <a:rPr lang="en-US" sz="2600"/>
              <a:t> FAMILY ADVOCACY GROUPS </a:t>
            </a:r>
            <a:endParaRPr lang="en-US" sz="2600" dirty="0"/>
          </a:p>
        </p:txBody>
      </p:sp>
      <p:sp>
        <p:nvSpPr>
          <p:cNvPr id="3" name="Content Placeholder 2">
            <a:extLst>
              <a:ext uri="{FF2B5EF4-FFF2-40B4-BE49-F238E27FC236}">
                <a16:creationId xmlns:a16="http://schemas.microsoft.com/office/drawing/2014/main" id="{2740298E-FE5D-F65B-3DD0-82F6EA9993AF}"/>
              </a:ext>
            </a:extLst>
          </p:cNvPr>
          <p:cNvSpPr>
            <a:spLocks noGrp="1"/>
          </p:cNvSpPr>
          <p:nvPr>
            <p:ph idx="1"/>
          </p:nvPr>
        </p:nvSpPr>
        <p:spPr>
          <a:xfrm>
            <a:off x="308918" y="785813"/>
            <a:ext cx="8835081" cy="4357687"/>
          </a:xfrm>
        </p:spPr>
        <p:txBody>
          <a:bodyPr>
            <a:noAutofit/>
          </a:bodyPr>
          <a:lstStyle/>
          <a:p>
            <a:pPr>
              <a:lnSpc>
                <a:spcPct val="90000"/>
              </a:lnSpc>
            </a:pPr>
            <a:r>
              <a:rPr lang="en-US" sz="2000" dirty="0">
                <a:latin typeface="Aptos" panose="020B0004020202020204" pitchFamily="34" charset="0"/>
              </a:rPr>
              <a:t>Family Advocacy Groups– such as Family Voices </a:t>
            </a:r>
          </a:p>
          <a:p>
            <a:pPr>
              <a:lnSpc>
                <a:spcPct val="90000"/>
              </a:lnSpc>
            </a:pPr>
            <a:r>
              <a:rPr lang="en-US" sz="2000" dirty="0">
                <a:latin typeface="Aptos" panose="020B0004020202020204" pitchFamily="34" charset="0"/>
              </a:rPr>
              <a:t>–highly influential </a:t>
            </a:r>
          </a:p>
          <a:p>
            <a:pPr eaLnBrk="1" hangingPunct="1">
              <a:lnSpc>
                <a:spcPct val="90000"/>
              </a:lnSpc>
              <a:defRPr/>
            </a:pPr>
            <a:r>
              <a:rPr lang="en-US" sz="2000" dirty="0">
                <a:latin typeface="Aptos" panose="020B0004020202020204" pitchFamily="34" charset="0"/>
              </a:rPr>
              <a:t>Family advocates were essential to the passage </a:t>
            </a:r>
          </a:p>
          <a:p>
            <a:pPr marL="0" indent="0" eaLnBrk="1" hangingPunct="1">
              <a:lnSpc>
                <a:spcPct val="90000"/>
              </a:lnSpc>
              <a:buNone/>
              <a:defRPr/>
            </a:pPr>
            <a:r>
              <a:rPr lang="en-US" sz="2000" dirty="0">
                <a:latin typeface="Aptos" panose="020B0004020202020204" pitchFamily="34" charset="0"/>
              </a:rPr>
              <a:t>	of the first special education law (P.L. 94–142) in </a:t>
            </a:r>
          </a:p>
          <a:p>
            <a:pPr marL="0" indent="0" eaLnBrk="1" hangingPunct="1">
              <a:lnSpc>
                <a:spcPct val="90000"/>
              </a:lnSpc>
              <a:buNone/>
              <a:defRPr/>
            </a:pPr>
            <a:r>
              <a:rPr lang="en-US" sz="2000" dirty="0">
                <a:latin typeface="Aptos" panose="020B0004020202020204" pitchFamily="34" charset="0"/>
              </a:rPr>
              <a:t>	1975, the Early Intervention “Part C” several years later, </a:t>
            </a:r>
          </a:p>
          <a:p>
            <a:pPr marL="0" indent="0" eaLnBrk="1" hangingPunct="1">
              <a:lnSpc>
                <a:spcPct val="90000"/>
              </a:lnSpc>
              <a:buNone/>
              <a:defRPr/>
            </a:pPr>
            <a:r>
              <a:rPr lang="en-US" sz="2000" dirty="0">
                <a:latin typeface="Aptos" panose="020B0004020202020204" pitchFamily="34" charset="0"/>
              </a:rPr>
              <a:t>	and the first Katie Beckett Home and Community-Based Medicaid Waiver</a:t>
            </a:r>
          </a:p>
          <a:p>
            <a:pPr marL="0" indent="0" eaLnBrk="1" hangingPunct="1">
              <a:lnSpc>
                <a:spcPct val="90000"/>
              </a:lnSpc>
              <a:buNone/>
              <a:defRPr/>
            </a:pPr>
            <a:r>
              <a:rPr lang="en-US" sz="2000" dirty="0">
                <a:latin typeface="Aptos" panose="020B0004020202020204" pitchFamily="34" charset="0"/>
              </a:rPr>
              <a:t>	 in 1982 that enabled many children and adults with disabilities and</a:t>
            </a:r>
          </a:p>
          <a:p>
            <a:pPr marL="0" indent="0" eaLnBrk="1" hangingPunct="1">
              <a:lnSpc>
                <a:spcPct val="90000"/>
              </a:lnSpc>
              <a:buNone/>
              <a:defRPr/>
            </a:pPr>
            <a:r>
              <a:rPr lang="en-US" sz="2000" dirty="0">
                <a:latin typeface="Aptos" panose="020B0004020202020204" pitchFamily="34" charset="0"/>
              </a:rPr>
              <a:t>	 chronic conditions to be cared for at home.</a:t>
            </a:r>
          </a:p>
          <a:p>
            <a:pPr eaLnBrk="1" hangingPunct="1">
              <a:lnSpc>
                <a:spcPct val="90000"/>
              </a:lnSpc>
              <a:defRPr/>
            </a:pPr>
            <a:r>
              <a:rPr lang="en-US" sz="2000" dirty="0">
                <a:latin typeface="Aptos" panose="020B0004020202020204" pitchFamily="34" charset="0"/>
              </a:rPr>
              <a:t>Family advocacy for children with special needs subsequently extended into the health care policy arena and spread... </a:t>
            </a:r>
          </a:p>
          <a:p>
            <a:pPr eaLnBrk="1" hangingPunct="1">
              <a:lnSpc>
                <a:spcPct val="90000"/>
              </a:lnSpc>
              <a:defRPr/>
            </a:pPr>
            <a:r>
              <a:rPr lang="en-US" sz="2000" dirty="0">
                <a:latin typeface="Aptos" panose="020B0004020202020204" pitchFamily="34" charset="0"/>
              </a:rPr>
              <a:t>With the backing of family advocates, the Maternal-Child Health Bureau and the U.S. Surgeon General sponsored several national conferences on children with special health care needs in the mid-1980s</a:t>
            </a:r>
            <a:r>
              <a:rPr lang="en-US" sz="2000" dirty="0"/>
              <a:t>.</a:t>
            </a:r>
          </a:p>
        </p:txBody>
      </p:sp>
      <p:pic>
        <p:nvPicPr>
          <p:cNvPr id="3074" name="Picture 2">
            <a:extLst>
              <a:ext uri="{FF2B5EF4-FFF2-40B4-BE49-F238E27FC236}">
                <a16:creationId xmlns:a16="http://schemas.microsoft.com/office/drawing/2014/main" id="{E8D1D3A0-8EAB-21D8-893D-9C0DF5700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11" r="24020" b="-3"/>
          <a:stretch/>
        </p:blipFill>
        <p:spPr bwMode="auto">
          <a:xfrm>
            <a:off x="7055708" y="685103"/>
            <a:ext cx="1779374" cy="1456091"/>
          </a:xfrm>
          <a:prstGeom prst="rect">
            <a:avLst/>
          </a:prstGeom>
          <a:noFill/>
        </p:spPr>
      </p:pic>
    </p:spTree>
    <p:extLst>
      <p:ext uri="{BB962C8B-B14F-4D97-AF65-F5344CB8AC3E}">
        <p14:creationId xmlns:p14="http://schemas.microsoft.com/office/powerpoint/2010/main" val="3468905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E9E13-9E47-2A52-8B7E-6BC0F9161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61A14F-6E6B-200B-B8A9-4FAE827BC44E}"/>
              </a:ext>
            </a:extLst>
          </p:cNvPr>
          <p:cNvSpPr>
            <a:spLocks noGrp="1"/>
          </p:cNvSpPr>
          <p:nvPr>
            <p:ph type="title"/>
          </p:nvPr>
        </p:nvSpPr>
        <p:spPr>
          <a:xfrm>
            <a:off x="261479" y="398407"/>
            <a:ext cx="8666178" cy="584590"/>
          </a:xfrm>
        </p:spPr>
        <p:txBody>
          <a:bodyPr>
            <a:normAutofit/>
          </a:bodyPr>
          <a:lstStyle/>
          <a:p>
            <a:pPr eaLnBrk="1" hangingPunct="1">
              <a:defRPr/>
            </a:pPr>
            <a:r>
              <a:rPr lang="en-US" sz="2700" dirty="0">
                <a:solidFill>
                  <a:srgbClr val="262E68"/>
                </a:solidFill>
                <a:latin typeface="Aptos" panose="020B0004020202020204" pitchFamily="34" charset="0"/>
              </a:rPr>
              <a:t>Evolution of PFCC</a:t>
            </a:r>
          </a:p>
        </p:txBody>
      </p:sp>
      <p:sp>
        <p:nvSpPr>
          <p:cNvPr id="3" name="Content Placeholder 2">
            <a:extLst>
              <a:ext uri="{FF2B5EF4-FFF2-40B4-BE49-F238E27FC236}">
                <a16:creationId xmlns:a16="http://schemas.microsoft.com/office/drawing/2014/main" id="{3B38F7A3-BC45-A925-9465-9B98426B1EDF}"/>
              </a:ext>
            </a:extLst>
          </p:cNvPr>
          <p:cNvSpPr>
            <a:spLocks noGrp="1"/>
          </p:cNvSpPr>
          <p:nvPr>
            <p:ph idx="1"/>
          </p:nvPr>
        </p:nvSpPr>
        <p:spPr>
          <a:xfrm>
            <a:off x="1" y="843380"/>
            <a:ext cx="7146522" cy="4124036"/>
          </a:xfrm>
        </p:spPr>
        <p:txBody>
          <a:bodyPr/>
          <a:lstStyle/>
          <a:p>
            <a:pPr>
              <a:spcBef>
                <a:spcPts val="0"/>
              </a:spcBef>
              <a:defRPr/>
            </a:pPr>
            <a:r>
              <a:rPr lang="en-US" sz="2000" dirty="0">
                <a:solidFill>
                  <a:srgbClr val="262E68"/>
                </a:solidFill>
                <a:latin typeface="Aptos" panose="020B0004020202020204" pitchFamily="34" charset="0"/>
              </a:rPr>
              <a:t>Beverly Johnson-- most to influence the  widespread adoption of PFCC </a:t>
            </a:r>
          </a:p>
          <a:p>
            <a:pPr lvl="1">
              <a:spcBef>
                <a:spcPts val="0"/>
              </a:spcBef>
              <a:defRPr/>
            </a:pPr>
            <a:r>
              <a:rPr lang="en-US" sz="1800" dirty="0">
                <a:latin typeface="Aptos" panose="020B0004020202020204" pitchFamily="34" charset="0"/>
              </a:rPr>
              <a:t>Johnson was instrumental in forming the Association for the Care of Children’s Health in 1965 –an association for professionals AND for parents and family members--and subsequently, the Institute for Family-Centered Care in 1992.</a:t>
            </a:r>
          </a:p>
          <a:p>
            <a:pPr lvl="1">
              <a:defRPr/>
            </a:pPr>
            <a:r>
              <a:rPr lang="en-US" sz="1800" dirty="0">
                <a:latin typeface="Aptos" panose="020B0004020202020204" pitchFamily="34" charset="0"/>
              </a:rPr>
              <a:t>This organization has evolved to the </a:t>
            </a:r>
            <a:r>
              <a:rPr lang="en-US" sz="1800" dirty="0">
                <a:solidFill>
                  <a:srgbClr val="0070C0"/>
                </a:solidFill>
                <a:latin typeface="Aptos" panose="020B0004020202020204" pitchFamily="34" charset="0"/>
              </a:rPr>
              <a:t>Institute for Patient and Family-Centered Care</a:t>
            </a:r>
            <a:r>
              <a:rPr lang="en-US" sz="1800" dirty="0">
                <a:latin typeface="Aptos" panose="020B0004020202020204" pitchFamily="34" charset="0"/>
              </a:rPr>
              <a:t> (</a:t>
            </a:r>
            <a:r>
              <a:rPr lang="en-US" sz="1800" dirty="0">
                <a:latin typeface="Aptos" panose="020B0004020202020204" pitchFamily="34" charset="0"/>
                <a:hlinkClick r:id="rId3"/>
              </a:rPr>
              <a:t>https://ipfcc.org/</a:t>
            </a:r>
            <a:r>
              <a:rPr lang="en-US" sz="1800" dirty="0">
                <a:latin typeface="Aptos" panose="020B0004020202020204" pitchFamily="34" charset="0"/>
              </a:rPr>
              <a:t>)  and still has a pivotal role in shaping many of the major health initiatives in the United States as well as the implementation of PFCC is many hospitals and health care institutions.  </a:t>
            </a:r>
            <a:br>
              <a:rPr lang="en-US" sz="1800" dirty="0">
                <a:effectLst/>
                <a:latin typeface="Aptos" panose="020B0004020202020204" pitchFamily="34" charset="0"/>
              </a:rPr>
            </a:br>
            <a:endParaRPr lang="en-US" sz="1800" dirty="0">
              <a:effectLst/>
              <a:latin typeface="Aptos" panose="020B0004020202020204" pitchFamily="34" charset="0"/>
            </a:endParaRPr>
          </a:p>
          <a:p>
            <a:pPr>
              <a:defRPr/>
            </a:pPr>
            <a:r>
              <a:rPr lang="en-US" sz="2000" dirty="0">
                <a:latin typeface="Aptos" panose="020B0004020202020204" pitchFamily="34" charset="0"/>
              </a:rPr>
              <a:t>2001- Institute of Medicine identified PFCC crucial for health care quality.</a:t>
            </a:r>
          </a:p>
          <a:p>
            <a:endParaRPr lang="en-US" sz="2000" dirty="0"/>
          </a:p>
          <a:p>
            <a:pPr marL="0" indent="0" eaLnBrk="1" hangingPunct="1">
              <a:buNone/>
              <a:defRPr/>
            </a:pPr>
            <a:br>
              <a:rPr lang="en-US" sz="1800" dirty="0"/>
            </a:br>
            <a:endParaRPr lang="en-US" sz="1800" dirty="0"/>
          </a:p>
          <a:p>
            <a:pPr eaLnBrk="1" hangingPunct="1">
              <a:defRPr/>
            </a:pPr>
            <a:endParaRPr lang="en-US" sz="2100" dirty="0"/>
          </a:p>
        </p:txBody>
      </p:sp>
      <p:pic>
        <p:nvPicPr>
          <p:cNvPr id="4098" name="Picture 2" descr="Strategies for Engaging Patients and Families">
            <a:extLst>
              <a:ext uri="{FF2B5EF4-FFF2-40B4-BE49-F238E27FC236}">
                <a16:creationId xmlns:a16="http://schemas.microsoft.com/office/drawing/2014/main" id="{C6E099C0-96F5-D02D-5A09-57A9AD5967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6523" y="599816"/>
            <a:ext cx="1781133" cy="23055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verley Johnson">
            <a:extLst>
              <a:ext uri="{FF2B5EF4-FFF2-40B4-BE49-F238E27FC236}">
                <a16:creationId xmlns:a16="http://schemas.microsoft.com/office/drawing/2014/main" id="{A7846102-4071-8975-D2DC-04708DDAC1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7817" y="3016730"/>
            <a:ext cx="884103" cy="1179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49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20F44-3752-49E6-8D33-7EBF8C564BF7}"/>
              </a:ext>
            </a:extLst>
          </p:cNvPr>
          <p:cNvSpPr>
            <a:spLocks noGrp="1"/>
          </p:cNvSpPr>
          <p:nvPr>
            <p:ph type="title"/>
          </p:nvPr>
        </p:nvSpPr>
        <p:spPr>
          <a:xfrm>
            <a:off x="261479" y="398407"/>
            <a:ext cx="8666178" cy="650685"/>
          </a:xfrm>
        </p:spPr>
        <p:txBody>
          <a:bodyPr/>
          <a:lstStyle/>
          <a:p>
            <a:pPr eaLnBrk="1" hangingPunct="1">
              <a:defRPr/>
            </a:pPr>
            <a:r>
              <a:rPr lang="en-US" altLang="en-US" sz="2700" dirty="0">
                <a:solidFill>
                  <a:srgbClr val="262E68"/>
                </a:solidFill>
                <a:latin typeface="Aptos" panose="020B0004020202020204" pitchFamily="34" charset="0"/>
              </a:rPr>
              <a:t>SPN has been a Leader in Family-Centered Care</a:t>
            </a:r>
            <a:endParaRPr lang="en-US" sz="2700" dirty="0">
              <a:solidFill>
                <a:srgbClr val="262E68"/>
              </a:solidFill>
              <a:latin typeface="Aptos" panose="020B0004020202020204" pitchFamily="34" charset="0"/>
            </a:endParaRPr>
          </a:p>
        </p:txBody>
      </p:sp>
      <p:sp>
        <p:nvSpPr>
          <p:cNvPr id="3" name="Content Placeholder 2">
            <a:extLst>
              <a:ext uri="{FF2B5EF4-FFF2-40B4-BE49-F238E27FC236}">
                <a16:creationId xmlns:a16="http://schemas.microsoft.com/office/drawing/2014/main" id="{A5A526ED-22BD-4A93-9E0A-D26EF185D67A}"/>
              </a:ext>
            </a:extLst>
          </p:cNvPr>
          <p:cNvSpPr>
            <a:spLocks noGrp="1"/>
          </p:cNvSpPr>
          <p:nvPr>
            <p:ph idx="1"/>
          </p:nvPr>
        </p:nvSpPr>
        <p:spPr>
          <a:xfrm>
            <a:off x="261479" y="1049092"/>
            <a:ext cx="8261084" cy="3993425"/>
          </a:xfrm>
        </p:spPr>
        <p:txBody>
          <a:bodyPr/>
          <a:lstStyle/>
          <a:p>
            <a:pPr eaLnBrk="1" hangingPunct="1">
              <a:defRPr/>
            </a:pPr>
            <a:r>
              <a:rPr lang="en-US" sz="2400" dirty="0">
                <a:latin typeface="Aptos" panose="020B0004020202020204" pitchFamily="34" charset="0"/>
              </a:rPr>
              <a:t>SPN established a Task Force to amass an </a:t>
            </a:r>
          </a:p>
          <a:p>
            <a:pPr marL="0" indent="0" eaLnBrk="1" hangingPunct="1">
              <a:buNone/>
              <a:defRPr/>
            </a:pPr>
            <a:r>
              <a:rPr lang="en-US" sz="2400" dirty="0">
                <a:latin typeface="Aptos" panose="020B0004020202020204" pitchFamily="34" charset="0"/>
              </a:rPr>
              <a:t>evidence base for FCC</a:t>
            </a:r>
          </a:p>
          <a:p>
            <a:pPr eaLnBrk="1" hangingPunct="1">
              <a:defRPr/>
            </a:pPr>
            <a:r>
              <a:rPr lang="en-US" sz="2400" dirty="0">
                <a:latin typeface="Aptos" panose="020B0004020202020204" pitchFamily="34" charset="0"/>
              </a:rPr>
              <a:t> In 2003, SPN and ANA co-published a clinical </a:t>
            </a:r>
          </a:p>
          <a:p>
            <a:pPr marL="0" indent="0" eaLnBrk="1" hangingPunct="1">
              <a:buNone/>
              <a:defRPr/>
            </a:pPr>
            <a:r>
              <a:rPr lang="en-US" sz="2400" dirty="0">
                <a:latin typeface="Aptos" panose="020B0004020202020204" pitchFamily="34" charset="0"/>
              </a:rPr>
              <a:t>practice guideline in the form of a book:  </a:t>
            </a:r>
          </a:p>
          <a:p>
            <a:pPr marL="0" indent="0">
              <a:buNone/>
              <a:defRPr/>
            </a:pPr>
            <a:r>
              <a:rPr lang="en-US" sz="2400" b="1" dirty="0">
                <a:latin typeface="Aptos" panose="020B0004020202020204" pitchFamily="34" charset="0"/>
              </a:rPr>
              <a:t>“</a:t>
            </a:r>
            <a:r>
              <a:rPr lang="en-US" sz="2400" b="1" i="1" dirty="0">
                <a:latin typeface="Aptos" panose="020B0004020202020204" pitchFamily="34" charset="0"/>
              </a:rPr>
              <a:t>Family-Centered Care: Putting It Into Action</a:t>
            </a:r>
            <a:endParaRPr lang="en-US" sz="2400" i="1" dirty="0">
              <a:latin typeface="Aptos" panose="020B0004020202020204" pitchFamily="34" charset="0"/>
            </a:endParaRPr>
          </a:p>
          <a:p>
            <a:pPr marL="0" indent="0">
              <a:buNone/>
              <a:defRPr/>
            </a:pPr>
            <a:r>
              <a:rPr lang="en-US" sz="2400" b="1" i="1" dirty="0">
                <a:latin typeface="Aptos" panose="020B0004020202020204" pitchFamily="34" charset="0"/>
              </a:rPr>
              <a:t>The SPN/ANA Guide to Family-Centered Care”</a:t>
            </a:r>
            <a:endParaRPr lang="en-US" sz="2400" i="1" dirty="0">
              <a:latin typeface="Aptos" panose="020B0004020202020204" pitchFamily="34" charset="0"/>
            </a:endParaRPr>
          </a:p>
          <a:p>
            <a:pPr marL="0" indent="0">
              <a:buNone/>
              <a:defRPr/>
            </a:pPr>
            <a:r>
              <a:rPr lang="en-US" sz="2000" dirty="0">
                <a:latin typeface="Aptos" panose="020B0004020202020204" pitchFamily="34" charset="0"/>
              </a:rPr>
              <a:t>Authors: Linda A. Lewandowski and Mary D. Tesler</a:t>
            </a:r>
          </a:p>
          <a:p>
            <a:pPr eaLnBrk="1" hangingPunct="1">
              <a:defRPr/>
            </a:pPr>
            <a:r>
              <a:rPr lang="en-US" altLang="en-US" sz="2400" dirty="0">
                <a:latin typeface="Aptos" panose="020B0004020202020204" pitchFamily="34" charset="0"/>
              </a:rPr>
              <a:t>This guide provided an evidence base for 29 practice recommendations.</a:t>
            </a:r>
            <a:endParaRPr lang="en-US" sz="2400" dirty="0">
              <a:latin typeface="Aptos" panose="020B0004020202020204" pitchFamily="34" charset="0"/>
            </a:endParaRPr>
          </a:p>
          <a:p>
            <a:pPr eaLnBrk="1" hangingPunct="1">
              <a:defRPr/>
            </a:pPr>
            <a:endParaRPr lang="en-US" sz="2400" dirty="0"/>
          </a:p>
          <a:p>
            <a:pPr marL="0" indent="0">
              <a:buNone/>
              <a:defRPr/>
            </a:pPr>
            <a:endParaRPr lang="en-US" sz="1800" dirty="0"/>
          </a:p>
          <a:p>
            <a:pPr eaLnBrk="1" hangingPunct="1">
              <a:defRPr/>
            </a:pPr>
            <a:endParaRPr lang="en-US" dirty="0"/>
          </a:p>
        </p:txBody>
      </p:sp>
      <p:pic>
        <p:nvPicPr>
          <p:cNvPr id="22532" name="Picture 1028">
            <a:extLst>
              <a:ext uri="{FF2B5EF4-FFF2-40B4-BE49-F238E27FC236}">
                <a16:creationId xmlns:a16="http://schemas.microsoft.com/office/drawing/2014/main" id="{0002130D-CA9E-4991-AF24-ACFA9A93D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214" y="1096923"/>
            <a:ext cx="1750531" cy="197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DE2EC8-3DC4-4543-A9B0-8247C80EF9C9}"/>
              </a:ext>
            </a:extLst>
          </p:cNvPr>
          <p:cNvSpPr>
            <a:spLocks noGrp="1"/>
          </p:cNvSpPr>
          <p:nvPr>
            <p:ph type="title"/>
          </p:nvPr>
        </p:nvSpPr>
        <p:spPr>
          <a:xfrm>
            <a:off x="261478" y="398406"/>
            <a:ext cx="8738683" cy="4206251"/>
          </a:xfrm>
        </p:spPr>
        <p:txBody>
          <a:bodyPr>
            <a:normAutofit/>
          </a:bodyPr>
          <a:lstStyle/>
          <a:p>
            <a:pPr algn="l"/>
            <a:r>
              <a:rPr lang="en-US" dirty="0">
                <a:latin typeface="Aptos" panose="020B0004020202020204" pitchFamily="34" charset="0"/>
              </a:rPr>
              <a:t>Presenters</a:t>
            </a:r>
          </a:p>
        </p:txBody>
      </p:sp>
      <p:sp>
        <p:nvSpPr>
          <p:cNvPr id="11" name="Content Placeholder 10">
            <a:extLst>
              <a:ext uri="{FF2B5EF4-FFF2-40B4-BE49-F238E27FC236}">
                <a16:creationId xmlns:a16="http://schemas.microsoft.com/office/drawing/2014/main" id="{B2F47077-044F-46BE-85B6-148C34700BB6}"/>
              </a:ext>
            </a:extLst>
          </p:cNvPr>
          <p:cNvSpPr>
            <a:spLocks noGrp="1"/>
          </p:cNvSpPr>
          <p:nvPr>
            <p:ph idx="1"/>
          </p:nvPr>
        </p:nvSpPr>
        <p:spPr>
          <a:xfrm>
            <a:off x="261478" y="997391"/>
            <a:ext cx="8666178" cy="3607266"/>
          </a:xfrm>
        </p:spPr>
        <p:txBody>
          <a:bodyPr/>
          <a:lstStyle/>
          <a:p>
            <a:endParaRPr lang="en-US" sz="2400" dirty="0"/>
          </a:p>
          <a:p>
            <a:endParaRPr lang="en-US" dirty="0"/>
          </a:p>
        </p:txBody>
      </p:sp>
      <p:sp>
        <p:nvSpPr>
          <p:cNvPr id="3" name="TextBox 2">
            <a:extLst>
              <a:ext uri="{FF2B5EF4-FFF2-40B4-BE49-F238E27FC236}">
                <a16:creationId xmlns:a16="http://schemas.microsoft.com/office/drawing/2014/main" id="{32EA4DD2-74D7-98AD-9246-91EECC95E277}"/>
              </a:ext>
            </a:extLst>
          </p:cNvPr>
          <p:cNvSpPr txBox="1"/>
          <p:nvPr/>
        </p:nvSpPr>
        <p:spPr>
          <a:xfrm>
            <a:off x="587829" y="882619"/>
            <a:ext cx="7968341" cy="4431983"/>
          </a:xfrm>
          <a:prstGeom prst="rect">
            <a:avLst/>
          </a:prstGeom>
          <a:noFill/>
        </p:spPr>
        <p:txBody>
          <a:bodyPr wrap="square">
            <a:spAutoFit/>
          </a:bodyPr>
          <a:lstStyle/>
          <a:p>
            <a:pPr algn="l" fontAlgn="base"/>
            <a:r>
              <a:rPr lang="en-US" sz="2000" b="1" i="0" dirty="0">
                <a:solidFill>
                  <a:schemeClr val="accent4">
                    <a:lumMod val="50000"/>
                  </a:schemeClr>
                </a:solidFill>
                <a:effectLst/>
                <a:latin typeface="Aptos" panose="020B0004020202020204" pitchFamily="34" charset="0"/>
              </a:rPr>
              <a:t>Linda A. Lewandowski, PhD, RN, FAAN</a:t>
            </a:r>
          </a:p>
          <a:p>
            <a:pPr algn="l" fontAlgn="base"/>
            <a:r>
              <a:rPr lang="en-US" sz="2000" b="1" dirty="0">
                <a:solidFill>
                  <a:schemeClr val="accent4">
                    <a:lumMod val="50000"/>
                  </a:schemeClr>
                </a:solidFill>
                <a:latin typeface="Aptos" panose="020B0004020202020204" pitchFamily="34" charset="0"/>
              </a:rPr>
              <a:t>SPN Past President 2002-2004</a:t>
            </a:r>
            <a:endParaRPr lang="en-US" sz="2000" b="1" i="0" dirty="0">
              <a:solidFill>
                <a:schemeClr val="accent4">
                  <a:lumMod val="50000"/>
                </a:schemeClr>
              </a:solidFill>
              <a:effectLst/>
              <a:latin typeface="Aptos" panose="020B0004020202020204" pitchFamily="34" charset="0"/>
            </a:endParaRPr>
          </a:p>
          <a:p>
            <a:pPr algn="l" fontAlgn="base"/>
            <a:r>
              <a:rPr lang="en-US" sz="2000" b="0" i="0" dirty="0">
                <a:solidFill>
                  <a:srgbClr val="242424"/>
                </a:solidFill>
                <a:effectLst/>
                <a:latin typeface="Aptos" panose="020B0004020202020204" pitchFamily="34" charset="0"/>
              </a:rPr>
              <a:t>Dean and Professor</a:t>
            </a:r>
          </a:p>
          <a:p>
            <a:pPr algn="l" fontAlgn="base"/>
            <a:r>
              <a:rPr lang="en-US" sz="2000" b="0" i="0" dirty="0">
                <a:solidFill>
                  <a:srgbClr val="242424"/>
                </a:solidFill>
                <a:effectLst/>
                <a:latin typeface="Aptos" panose="020B0004020202020204" pitchFamily="34" charset="0"/>
              </a:rPr>
              <a:t>Kirkhof College of Nursing</a:t>
            </a:r>
          </a:p>
          <a:p>
            <a:pPr algn="l" fontAlgn="base"/>
            <a:r>
              <a:rPr lang="en-US" sz="2000" b="0" i="0" dirty="0">
                <a:solidFill>
                  <a:srgbClr val="242424"/>
                </a:solidFill>
                <a:effectLst/>
                <a:latin typeface="Aptos" panose="020B0004020202020204" pitchFamily="34" charset="0"/>
              </a:rPr>
              <a:t>Grand Valley State University</a:t>
            </a:r>
          </a:p>
          <a:p>
            <a:pPr algn="l" fontAlgn="base"/>
            <a:r>
              <a:rPr lang="en-US" sz="2000" b="0" i="0" dirty="0">
                <a:solidFill>
                  <a:srgbClr val="242424"/>
                </a:solidFill>
                <a:effectLst/>
                <a:latin typeface="Aptos" panose="020B0004020202020204" pitchFamily="34" charset="0"/>
              </a:rPr>
              <a:t>Grand Rapids, MI</a:t>
            </a:r>
          </a:p>
          <a:p>
            <a:pPr algn="l" fontAlgn="base"/>
            <a:endParaRPr lang="en-US" sz="2000" b="0" i="0" dirty="0">
              <a:solidFill>
                <a:srgbClr val="242424"/>
              </a:solidFill>
              <a:effectLst/>
              <a:latin typeface="Aptos" panose="020B0004020202020204" pitchFamily="34" charset="0"/>
            </a:endParaRPr>
          </a:p>
          <a:p>
            <a:pPr algn="l" fontAlgn="base"/>
            <a:r>
              <a:rPr lang="en-US" sz="2000" b="1" dirty="0">
                <a:solidFill>
                  <a:schemeClr val="accent4">
                    <a:lumMod val="50000"/>
                  </a:schemeClr>
                </a:solidFill>
                <a:latin typeface="Aptos" panose="020B0004020202020204" pitchFamily="34" charset="0"/>
              </a:rPr>
              <a:t>Lynn D. Mohr PhD APRN PCNS-BC CPN FCNS</a:t>
            </a:r>
          </a:p>
          <a:p>
            <a:pPr algn="l" fontAlgn="base"/>
            <a:r>
              <a:rPr lang="en-US" sz="2000" b="1" dirty="0">
                <a:solidFill>
                  <a:schemeClr val="accent4">
                    <a:lumMod val="50000"/>
                  </a:schemeClr>
                </a:solidFill>
                <a:latin typeface="Aptos" panose="020B0004020202020204" pitchFamily="34" charset="0"/>
              </a:rPr>
              <a:t>SPN Past President 2008-2010</a:t>
            </a:r>
          </a:p>
          <a:p>
            <a:pPr algn="l" fontAlgn="base"/>
            <a:r>
              <a:rPr lang="en-US" sz="2000" b="0" i="0" dirty="0">
                <a:solidFill>
                  <a:srgbClr val="242424"/>
                </a:solidFill>
                <a:effectLst/>
                <a:latin typeface="Aptos" panose="020B0004020202020204" pitchFamily="34" charset="0"/>
              </a:rPr>
              <a:t>Associate Professor and </a:t>
            </a:r>
            <a:r>
              <a:rPr lang="en-US" sz="2000" dirty="0">
                <a:solidFill>
                  <a:srgbClr val="242424"/>
                </a:solidFill>
                <a:latin typeface="Aptos" panose="020B0004020202020204" pitchFamily="34" charset="0"/>
              </a:rPr>
              <a:t>Department Chair</a:t>
            </a:r>
          </a:p>
          <a:p>
            <a:pPr algn="l" fontAlgn="base"/>
            <a:r>
              <a:rPr lang="en-US" sz="2000" dirty="0">
                <a:solidFill>
                  <a:srgbClr val="242424"/>
                </a:solidFill>
                <a:latin typeface="Aptos" panose="020B0004020202020204" pitchFamily="34" charset="0"/>
              </a:rPr>
              <a:t>Pediatric and Neonatal CNS Program Director</a:t>
            </a:r>
          </a:p>
          <a:p>
            <a:pPr algn="l" fontAlgn="base"/>
            <a:r>
              <a:rPr lang="en-US" sz="2000" dirty="0">
                <a:solidFill>
                  <a:srgbClr val="242424"/>
                </a:solidFill>
                <a:latin typeface="Aptos" panose="020B0004020202020204" pitchFamily="34" charset="0"/>
              </a:rPr>
              <a:t>Rush University College of Nursing</a:t>
            </a:r>
          </a:p>
          <a:p>
            <a:pPr algn="l" fontAlgn="base"/>
            <a:r>
              <a:rPr lang="en-US" sz="2000" dirty="0">
                <a:solidFill>
                  <a:srgbClr val="242424"/>
                </a:solidFill>
                <a:latin typeface="Aptos" panose="020B0004020202020204" pitchFamily="34" charset="0"/>
              </a:rPr>
              <a:t>Chicago, IL </a:t>
            </a:r>
          </a:p>
          <a:p>
            <a:pPr algn="l" fontAlgn="base"/>
            <a:endParaRPr lang="en-US" sz="2200" b="0" i="0" dirty="0">
              <a:solidFill>
                <a:srgbClr val="242424"/>
              </a:solidFill>
              <a:effectLst/>
              <a:latin typeface="Segoe UI" panose="020B0502040204020203" pitchFamily="34" charset="0"/>
            </a:endParaRPr>
          </a:p>
        </p:txBody>
      </p:sp>
    </p:spTree>
    <p:extLst>
      <p:ext uri="{BB962C8B-B14F-4D97-AF65-F5344CB8AC3E}">
        <p14:creationId xmlns:p14="http://schemas.microsoft.com/office/powerpoint/2010/main" val="1981954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2ACE-DEA6-06B0-3D30-F667486FB8CB}"/>
              </a:ext>
            </a:extLst>
          </p:cNvPr>
          <p:cNvSpPr>
            <a:spLocks noGrp="1"/>
          </p:cNvSpPr>
          <p:nvPr>
            <p:ph type="title"/>
          </p:nvPr>
        </p:nvSpPr>
        <p:spPr>
          <a:xfrm>
            <a:off x="457200" y="344993"/>
            <a:ext cx="8229600" cy="857250"/>
          </a:xfrm>
        </p:spPr>
        <p:txBody>
          <a:bodyPr anchor="ctr">
            <a:normAutofit/>
          </a:bodyPr>
          <a:lstStyle/>
          <a:p>
            <a:pPr>
              <a:lnSpc>
                <a:spcPct val="90000"/>
              </a:lnSpc>
            </a:pPr>
            <a:r>
              <a:rPr lang="en-US" sz="2600" dirty="0">
                <a:latin typeface="Aptos" panose="020B0004020202020204" pitchFamily="34" charset="0"/>
              </a:rPr>
              <a:t>Patient AND Family-Centered Care Grew to Be “Standard of Practice” </a:t>
            </a:r>
          </a:p>
        </p:txBody>
      </p:sp>
      <p:sp>
        <p:nvSpPr>
          <p:cNvPr id="3" name="Content Placeholder 2">
            <a:extLst>
              <a:ext uri="{FF2B5EF4-FFF2-40B4-BE49-F238E27FC236}">
                <a16:creationId xmlns:a16="http://schemas.microsoft.com/office/drawing/2014/main" id="{F56AD77B-8136-C635-FDD3-38D40BDBFB2D}"/>
              </a:ext>
            </a:extLst>
          </p:cNvPr>
          <p:cNvSpPr>
            <a:spLocks noGrp="1"/>
          </p:cNvSpPr>
          <p:nvPr>
            <p:ph idx="1"/>
          </p:nvPr>
        </p:nvSpPr>
        <p:spPr>
          <a:xfrm>
            <a:off x="457199" y="1063230"/>
            <a:ext cx="4485861" cy="3706478"/>
          </a:xfrm>
        </p:spPr>
        <p:txBody>
          <a:bodyPr>
            <a:normAutofit/>
          </a:bodyPr>
          <a:lstStyle/>
          <a:p>
            <a:pPr>
              <a:defRPr/>
            </a:pPr>
            <a:r>
              <a:rPr lang="en-US" sz="2400" dirty="0">
                <a:effectLst/>
                <a:latin typeface="Aptos" panose="020B0004020202020204" pitchFamily="34" charset="0"/>
              </a:rPr>
              <a:t>2003- AAP incorporated into policy state</a:t>
            </a:r>
            <a:r>
              <a:rPr lang="en-US" sz="2400" dirty="0">
                <a:latin typeface="Aptos" panose="020B0004020202020204" pitchFamily="34" charset="0"/>
              </a:rPr>
              <a:t>ments</a:t>
            </a:r>
          </a:p>
          <a:p>
            <a:pPr>
              <a:defRPr/>
            </a:pPr>
            <a:r>
              <a:rPr lang="en-US" sz="2400" dirty="0">
                <a:effectLst/>
                <a:latin typeface="Aptos" panose="020B0004020202020204" pitchFamily="34" charset="0"/>
              </a:rPr>
              <a:t>2011- Present--  AHRQ  one of six national priorities</a:t>
            </a:r>
          </a:p>
          <a:p>
            <a:pPr>
              <a:defRPr/>
            </a:pPr>
            <a:r>
              <a:rPr lang="en-US" sz="2400" dirty="0">
                <a:latin typeface="Aptos" panose="020B0004020202020204" pitchFamily="34" charset="0"/>
              </a:rPr>
              <a:t>2020-2030-Healthy People key outcome</a:t>
            </a:r>
          </a:p>
          <a:p>
            <a:pPr>
              <a:defRPr/>
            </a:pPr>
            <a:r>
              <a:rPr lang="en-US" sz="2400" dirty="0">
                <a:effectLst/>
                <a:latin typeface="Aptos" panose="020B0004020202020204" pitchFamily="34" charset="0"/>
              </a:rPr>
              <a:t>Incorporated into the Mission, Philosophy, Values of most children's hospitals </a:t>
            </a:r>
          </a:p>
          <a:p>
            <a:endParaRPr lang="en-US" dirty="0"/>
          </a:p>
        </p:txBody>
      </p:sp>
      <p:pic>
        <p:nvPicPr>
          <p:cNvPr id="5" name="Picture 4" descr="A blue background with white text&#10;&#10;AI-generated content may be incorrect.">
            <a:extLst>
              <a:ext uri="{FF2B5EF4-FFF2-40B4-BE49-F238E27FC236}">
                <a16:creationId xmlns:a16="http://schemas.microsoft.com/office/drawing/2014/main" id="{DA974E5C-09D1-80E5-C2E9-E3CFC2CBAC28}"/>
              </a:ext>
            </a:extLst>
          </p:cNvPr>
          <p:cNvPicPr>
            <a:picLocks noChangeAspect="1"/>
          </p:cNvPicPr>
          <p:nvPr/>
        </p:nvPicPr>
        <p:blipFill>
          <a:blip r:embed="rId2"/>
          <a:stretch>
            <a:fillRect/>
          </a:stretch>
        </p:blipFill>
        <p:spPr>
          <a:xfrm>
            <a:off x="5237984" y="1840428"/>
            <a:ext cx="3448816" cy="1724408"/>
          </a:xfrm>
          <a:prstGeom prst="rect">
            <a:avLst/>
          </a:prstGeom>
          <a:noFill/>
        </p:spPr>
      </p:pic>
    </p:spTree>
    <p:extLst>
      <p:ext uri="{BB962C8B-B14F-4D97-AF65-F5344CB8AC3E}">
        <p14:creationId xmlns:p14="http://schemas.microsoft.com/office/powerpoint/2010/main" val="2810636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3BD9-E33E-41A3-A6E6-142FC35F9E49}"/>
              </a:ext>
            </a:extLst>
          </p:cNvPr>
          <p:cNvSpPr>
            <a:spLocks noGrp="1"/>
          </p:cNvSpPr>
          <p:nvPr>
            <p:ph type="title"/>
          </p:nvPr>
        </p:nvSpPr>
        <p:spPr>
          <a:xfrm>
            <a:off x="457200" y="205979"/>
            <a:ext cx="8229600" cy="857250"/>
          </a:xfrm>
        </p:spPr>
        <p:txBody>
          <a:bodyPr anchor="ctr">
            <a:normAutofit/>
          </a:bodyPr>
          <a:lstStyle/>
          <a:p>
            <a:pPr eaLnBrk="1" hangingPunct="1">
              <a:lnSpc>
                <a:spcPct val="90000"/>
              </a:lnSpc>
              <a:defRPr/>
            </a:pPr>
            <a:r>
              <a:rPr lang="en-US" sz="2600" dirty="0">
                <a:latin typeface="Aptos" panose="020B0004020202020204" pitchFamily="34" charset="0"/>
              </a:rPr>
              <a:t>Then the World Changed!!  A Step Back…  Patient and Family–Centered Care and COVID-19</a:t>
            </a:r>
          </a:p>
        </p:txBody>
      </p:sp>
      <p:pic>
        <p:nvPicPr>
          <p:cNvPr id="1028" name="Picture 4">
            <a:extLst>
              <a:ext uri="{FF2B5EF4-FFF2-40B4-BE49-F238E27FC236}">
                <a16:creationId xmlns:a16="http://schemas.microsoft.com/office/drawing/2014/main" id="{6DDD3B69-3658-4B2C-F3CB-D355D5C686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7135" y="1200151"/>
            <a:ext cx="2592465" cy="3292020"/>
          </a:xfrm>
          <a:prstGeom prst="rect">
            <a:avLst/>
          </a:prstGeom>
          <a:solidFill>
            <a:srgbClr val="FFFFFF"/>
          </a:solidFill>
        </p:spPr>
      </p:pic>
      <p:sp>
        <p:nvSpPr>
          <p:cNvPr id="3" name="Content Placeholder 2">
            <a:extLst>
              <a:ext uri="{FF2B5EF4-FFF2-40B4-BE49-F238E27FC236}">
                <a16:creationId xmlns:a16="http://schemas.microsoft.com/office/drawing/2014/main" id="{1D867F77-37E9-4129-92E3-0321316455A8}"/>
              </a:ext>
            </a:extLst>
          </p:cNvPr>
          <p:cNvSpPr>
            <a:spLocks noGrp="1"/>
          </p:cNvSpPr>
          <p:nvPr>
            <p:ph idx="13"/>
          </p:nvPr>
        </p:nvSpPr>
        <p:spPr>
          <a:xfrm>
            <a:off x="2940909" y="1200151"/>
            <a:ext cx="5745892" cy="3737370"/>
          </a:xfrm>
        </p:spPr>
        <p:txBody>
          <a:bodyPr>
            <a:noAutofit/>
          </a:bodyPr>
          <a:lstStyle/>
          <a:p>
            <a:pPr eaLnBrk="1" hangingPunct="1">
              <a:lnSpc>
                <a:spcPct val="90000"/>
              </a:lnSpc>
              <a:defRPr/>
            </a:pPr>
            <a:r>
              <a:rPr lang="en-US" sz="2000" dirty="0">
                <a:latin typeface="Aptos" panose="020B0004020202020204" pitchFamily="34" charset="0"/>
              </a:rPr>
              <a:t>In 2020, “Virtually overnight”, hospitals barred family members from being present with their ill family members and “commitments to patients/families/staff collaboration have been compromised, overwhelmed, and paralyzed.”</a:t>
            </a:r>
          </a:p>
          <a:p>
            <a:pPr eaLnBrk="1" hangingPunct="1">
              <a:lnSpc>
                <a:spcPct val="90000"/>
              </a:lnSpc>
              <a:defRPr/>
            </a:pPr>
            <a:r>
              <a:rPr lang="en-US" sz="2000" dirty="0">
                <a:latin typeface="Aptos" panose="020B0004020202020204" pitchFamily="34" charset="0"/>
              </a:rPr>
              <a:t>This resulted in a “Terrible push-pull between two approaches: (1) encouraging patient/family collaboration and presence; versus (2) protecting the public good.” (Crocker, 2020)</a:t>
            </a:r>
          </a:p>
          <a:p>
            <a:pPr marL="0" indent="0">
              <a:lnSpc>
                <a:spcPct val="90000"/>
              </a:lnSpc>
              <a:buNone/>
              <a:defRPr/>
            </a:pPr>
            <a:r>
              <a:rPr lang="en-US" sz="2000" b="1" dirty="0">
                <a:solidFill>
                  <a:srgbClr val="7030A0"/>
                </a:solidFill>
                <a:latin typeface="Aptos" panose="020B0004020202020204" pitchFamily="34" charset="0"/>
              </a:rPr>
              <a:t>Since then, we having moving things back to a more inclusive model—but are we there yet? </a:t>
            </a:r>
          </a:p>
        </p:txBody>
      </p:sp>
    </p:spTree>
    <p:extLst>
      <p:ext uri="{BB962C8B-B14F-4D97-AF65-F5344CB8AC3E}">
        <p14:creationId xmlns:p14="http://schemas.microsoft.com/office/powerpoint/2010/main" val="3210295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290C-A5A7-A1D2-370C-215A5E29D244}"/>
              </a:ext>
            </a:extLst>
          </p:cNvPr>
          <p:cNvSpPr>
            <a:spLocks noGrp="1"/>
          </p:cNvSpPr>
          <p:nvPr>
            <p:ph type="title"/>
          </p:nvPr>
        </p:nvSpPr>
        <p:spPr/>
        <p:txBody>
          <a:bodyPr/>
          <a:lstStyle/>
          <a:p>
            <a:r>
              <a:rPr lang="en-US" dirty="0">
                <a:latin typeface="Aptos" panose="020B0004020202020204" pitchFamily="34" charset="0"/>
              </a:rPr>
              <a:t>A question for You….</a:t>
            </a:r>
          </a:p>
        </p:txBody>
      </p:sp>
      <p:sp>
        <p:nvSpPr>
          <p:cNvPr id="3" name="Content Placeholder 2">
            <a:extLst>
              <a:ext uri="{FF2B5EF4-FFF2-40B4-BE49-F238E27FC236}">
                <a16:creationId xmlns:a16="http://schemas.microsoft.com/office/drawing/2014/main" id="{119189C6-8811-8984-A1D6-A1791F175E19}"/>
              </a:ext>
            </a:extLst>
          </p:cNvPr>
          <p:cNvSpPr>
            <a:spLocks noGrp="1"/>
          </p:cNvSpPr>
          <p:nvPr>
            <p:ph idx="1"/>
          </p:nvPr>
        </p:nvSpPr>
        <p:spPr>
          <a:xfrm>
            <a:off x="261479" y="1307274"/>
            <a:ext cx="8666178" cy="3607266"/>
          </a:xfrm>
        </p:spPr>
        <p:txBody>
          <a:bodyPr/>
          <a:lstStyle/>
          <a:p>
            <a:r>
              <a:rPr lang="en-US" dirty="0">
                <a:latin typeface="Aptos" panose="020B0004020202020204" pitchFamily="34" charset="0"/>
              </a:rPr>
              <a:t>Where are we now?</a:t>
            </a:r>
          </a:p>
        </p:txBody>
      </p:sp>
      <p:pic>
        <p:nvPicPr>
          <p:cNvPr id="2050" name="Picture 2" descr="9,200+ Patient In Hospital Bed With Family Stock Photos ...">
            <a:extLst>
              <a:ext uri="{FF2B5EF4-FFF2-40B4-BE49-F238E27FC236}">
                <a16:creationId xmlns:a16="http://schemas.microsoft.com/office/drawing/2014/main" id="{9E130B39-96EA-7806-536A-8AA9A28E11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72" t="11465" r="4921" b="4012"/>
          <a:stretch/>
        </p:blipFill>
        <p:spPr bwMode="auto">
          <a:xfrm>
            <a:off x="4696287" y="1074198"/>
            <a:ext cx="4092606" cy="32847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ppy Family Visiting Little Child ...">
            <a:extLst>
              <a:ext uri="{FF2B5EF4-FFF2-40B4-BE49-F238E27FC236}">
                <a16:creationId xmlns:a16="http://schemas.microsoft.com/office/drawing/2014/main" id="{4AD3DEF9-99C7-C6FC-BDF5-CE1D513191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737"/>
          <a:stretch/>
        </p:blipFill>
        <p:spPr bwMode="auto">
          <a:xfrm>
            <a:off x="607154" y="2086253"/>
            <a:ext cx="3463073" cy="2358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909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5641-74D3-5D4D-92BB-251ED22DB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A2960-076C-AAA7-D657-3304957D7948}"/>
              </a:ext>
            </a:extLst>
          </p:cNvPr>
          <p:cNvSpPr>
            <a:spLocks noGrp="1"/>
          </p:cNvSpPr>
          <p:nvPr>
            <p:ph type="title"/>
          </p:nvPr>
        </p:nvSpPr>
        <p:spPr>
          <a:xfrm>
            <a:off x="342759" y="1658247"/>
            <a:ext cx="8666178" cy="1473936"/>
          </a:xfrm>
        </p:spPr>
        <p:txBody>
          <a:bodyPr>
            <a:noAutofit/>
          </a:bodyPr>
          <a:lstStyle/>
          <a:p>
            <a:r>
              <a:rPr lang="en-US" sz="2800" dirty="0">
                <a:latin typeface="Aptos" panose="020B0004020202020204" pitchFamily="34" charset="0"/>
              </a:rPr>
              <a:t>evolution of Pediatric Clinical Care</a:t>
            </a:r>
          </a:p>
        </p:txBody>
      </p:sp>
    </p:spTree>
    <p:extLst>
      <p:ext uri="{BB962C8B-B14F-4D97-AF65-F5344CB8AC3E}">
        <p14:creationId xmlns:p14="http://schemas.microsoft.com/office/powerpoint/2010/main" val="3919332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377"/>
            <a:ext cx="8229600" cy="857250"/>
          </a:xfrm>
        </p:spPr>
        <p:txBody>
          <a:bodyPr anchor="ctr">
            <a:normAutofit/>
          </a:bodyPr>
          <a:lstStyle/>
          <a:p>
            <a:pPr algn="l"/>
            <a:r>
              <a:rPr lang="en-US" dirty="0">
                <a:latin typeface="Aptos" panose="020B0004020202020204" pitchFamily="34" charset="0"/>
              </a:rPr>
              <a:t>PEDIATRIC CARDIOLOGY</a:t>
            </a:r>
          </a:p>
        </p:txBody>
      </p:sp>
      <p:pic>
        <p:nvPicPr>
          <p:cNvPr id="6146" name="Picture 2" descr="Taussig, Helen Brooke">
            <a:extLst>
              <a:ext uri="{FF2B5EF4-FFF2-40B4-BE49-F238E27FC236}">
                <a16:creationId xmlns:a16="http://schemas.microsoft.com/office/drawing/2014/main" id="{F7F71EC3-EDDD-DFC4-089C-DB52570D0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69"/>
          <a:stretch/>
        </p:blipFill>
        <p:spPr bwMode="auto">
          <a:xfrm>
            <a:off x="270769" y="889432"/>
            <a:ext cx="1950738" cy="1596315"/>
          </a:xfrm>
          <a:prstGeom prst="rect">
            <a:avLst/>
          </a:prstGeom>
          <a:solidFill>
            <a:srgbClr val="FFFFFF"/>
          </a:solidFill>
        </p:spPr>
      </p:pic>
      <p:sp>
        <p:nvSpPr>
          <p:cNvPr id="3" name="Content Placeholder 2"/>
          <p:cNvSpPr>
            <a:spLocks noGrp="1"/>
          </p:cNvSpPr>
          <p:nvPr>
            <p:ph idx="13"/>
          </p:nvPr>
        </p:nvSpPr>
        <p:spPr>
          <a:xfrm>
            <a:off x="4041881" y="889432"/>
            <a:ext cx="4933444" cy="4183268"/>
          </a:xfrm>
        </p:spPr>
        <p:txBody>
          <a:bodyPr>
            <a:noAutofit/>
          </a:bodyPr>
          <a:lstStyle/>
          <a:p>
            <a:pPr lvl="1">
              <a:lnSpc>
                <a:spcPct val="90000"/>
              </a:lnSpc>
              <a:buFont typeface="Arial" panose="020B0604020202020204" pitchFamily="34" charset="0"/>
              <a:buChar char="•"/>
            </a:pPr>
            <a:r>
              <a:rPr lang="en-US" sz="2000" dirty="0">
                <a:latin typeface="Aptos" panose="020B0004020202020204" pitchFamily="34" charset="0"/>
              </a:rPr>
              <a:t>1930’s -Dr. Helen Taussig ~ opened clinic for rheumatic heart disease, innocent murmurs/congenital heart with fluoroscopy and x-rays </a:t>
            </a:r>
          </a:p>
          <a:p>
            <a:pPr lvl="1">
              <a:lnSpc>
                <a:spcPct val="90000"/>
              </a:lnSpc>
            </a:pPr>
            <a:r>
              <a:rPr lang="en-US" sz="2000" dirty="0">
                <a:latin typeface="Aptos" panose="020B0004020202020204" pitchFamily="34" charset="0"/>
              </a:rPr>
              <a:t>1938 1</a:t>
            </a:r>
            <a:r>
              <a:rPr lang="en-US" sz="2000" baseline="30000" dirty="0">
                <a:latin typeface="Aptos" panose="020B0004020202020204" pitchFamily="34" charset="0"/>
              </a:rPr>
              <a:t>st</a:t>
            </a:r>
            <a:r>
              <a:rPr lang="en-US" sz="2000" dirty="0">
                <a:latin typeface="Aptos" panose="020B0004020202020204" pitchFamily="34" charset="0"/>
              </a:rPr>
              <a:t> surgery to ligate PDA ~ CHOB: Dr. Gross</a:t>
            </a:r>
          </a:p>
          <a:p>
            <a:pPr lvl="1">
              <a:lnSpc>
                <a:spcPct val="90000"/>
              </a:lnSpc>
            </a:pPr>
            <a:r>
              <a:rPr lang="en-US" sz="2000" dirty="0">
                <a:latin typeface="Aptos" panose="020B0004020202020204" pitchFamily="34" charset="0"/>
              </a:rPr>
              <a:t>1944 Blalock-Taussig Procedure -TOF</a:t>
            </a:r>
          </a:p>
          <a:p>
            <a:pPr lvl="2">
              <a:lnSpc>
                <a:spcPct val="90000"/>
              </a:lnSpc>
            </a:pPr>
            <a:r>
              <a:rPr lang="en-US" sz="2000" dirty="0">
                <a:latin typeface="Aptos" panose="020B0004020202020204" pitchFamily="34" charset="0"/>
              </a:rPr>
              <a:t>duct dependent cyanotic heart disease</a:t>
            </a:r>
          </a:p>
          <a:p>
            <a:pPr lvl="2">
              <a:lnSpc>
                <a:spcPct val="90000"/>
              </a:lnSpc>
            </a:pPr>
            <a:r>
              <a:rPr lang="en-US" sz="2000" dirty="0">
                <a:latin typeface="Aptos" panose="020B0004020202020204" pitchFamily="34" charset="0"/>
              </a:rPr>
              <a:t>Vivian Thomas~  paid as “janitor” , revolutionized cardiac surgery</a:t>
            </a:r>
          </a:p>
          <a:p>
            <a:pPr lvl="1">
              <a:lnSpc>
                <a:spcPct val="90000"/>
              </a:lnSpc>
            </a:pPr>
            <a:r>
              <a:rPr lang="en-US" sz="2000" dirty="0">
                <a:latin typeface="Aptos" panose="020B0004020202020204" pitchFamily="34" charset="0"/>
              </a:rPr>
              <a:t> Late 1950’s ~ cardiac catheterization/angiography </a:t>
            </a:r>
          </a:p>
        </p:txBody>
      </p:sp>
      <p:pic>
        <p:nvPicPr>
          <p:cNvPr id="4" name="Picture 4" descr="History of cardiology : A soulful story of “Dr.Thomas”and ...">
            <a:extLst>
              <a:ext uri="{FF2B5EF4-FFF2-40B4-BE49-F238E27FC236}">
                <a16:creationId xmlns:a16="http://schemas.microsoft.com/office/drawing/2014/main" id="{F98DED41-92E0-1C8E-6215-2675B8934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77" y="2571750"/>
            <a:ext cx="3245060" cy="25009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r. Vivien Thomas is a legend of cardiac care — here’s the pulse-pounding  tale of the high school-educated heart surgeon">
            <a:extLst>
              <a:ext uri="{FF2B5EF4-FFF2-40B4-BE49-F238E27FC236}">
                <a16:creationId xmlns:a16="http://schemas.microsoft.com/office/drawing/2014/main" id="{6A9DB4D0-9CCF-BA9A-9E01-4FDA2573E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350" y="969146"/>
            <a:ext cx="1950738" cy="14097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Vivien T. Thomas, LL.D. | Medical Scientist Training Program ...">
            <a:extLst>
              <a:ext uri="{FF2B5EF4-FFF2-40B4-BE49-F238E27FC236}">
                <a16:creationId xmlns:a16="http://schemas.microsoft.com/office/drawing/2014/main" id="{A9336C5B-45A9-EF13-0E78-F358D47DD65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Vivien T. Thomas, LL.D. | Medical Scientist Training Program ...">
            <a:extLst>
              <a:ext uri="{FF2B5EF4-FFF2-40B4-BE49-F238E27FC236}">
                <a16:creationId xmlns:a16="http://schemas.microsoft.com/office/drawing/2014/main" id="{2C543B53-887B-B68A-3A58-7E94B0B2B11D}"/>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95090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40AB-75AF-2CC4-22C8-33A39A489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CFDD1A-8E76-1943-6736-E0B519BB6B52}"/>
              </a:ext>
            </a:extLst>
          </p:cNvPr>
          <p:cNvSpPr>
            <a:spLocks noGrp="1"/>
          </p:cNvSpPr>
          <p:nvPr>
            <p:ph type="title"/>
          </p:nvPr>
        </p:nvSpPr>
        <p:spPr>
          <a:xfrm>
            <a:off x="457200" y="205979"/>
            <a:ext cx="8229600" cy="857250"/>
          </a:xfrm>
        </p:spPr>
        <p:txBody>
          <a:bodyPr anchor="ctr">
            <a:normAutofit/>
          </a:bodyPr>
          <a:lstStyle/>
          <a:p>
            <a:pPr algn="l"/>
            <a:r>
              <a:rPr lang="en-US" dirty="0">
                <a:latin typeface="Aptos" panose="020B0004020202020204" pitchFamily="34" charset="0"/>
              </a:rPr>
              <a:t>SCOLIOSIS</a:t>
            </a:r>
          </a:p>
        </p:txBody>
      </p:sp>
      <p:sp>
        <p:nvSpPr>
          <p:cNvPr id="3" name="Content Placeholder 2">
            <a:extLst>
              <a:ext uri="{FF2B5EF4-FFF2-40B4-BE49-F238E27FC236}">
                <a16:creationId xmlns:a16="http://schemas.microsoft.com/office/drawing/2014/main" id="{9707FAF5-0F10-1940-264C-9A846F486414}"/>
              </a:ext>
            </a:extLst>
          </p:cNvPr>
          <p:cNvSpPr>
            <a:spLocks noGrp="1"/>
          </p:cNvSpPr>
          <p:nvPr>
            <p:ph idx="1"/>
          </p:nvPr>
        </p:nvSpPr>
        <p:spPr>
          <a:xfrm>
            <a:off x="457200" y="1200151"/>
            <a:ext cx="4022934" cy="3292020"/>
          </a:xfrm>
        </p:spPr>
        <p:txBody>
          <a:bodyPr>
            <a:normAutofit/>
          </a:bodyPr>
          <a:lstStyle/>
          <a:p>
            <a:endParaRPr lang="en-US" dirty="0"/>
          </a:p>
          <a:p>
            <a:pPr marL="0" indent="0">
              <a:buNone/>
            </a:pPr>
            <a:r>
              <a:rPr lang="en-US" dirty="0"/>
              <a:t> </a:t>
            </a:r>
          </a:p>
        </p:txBody>
      </p:sp>
      <p:pic>
        <p:nvPicPr>
          <p:cNvPr id="4" name="Picture 4">
            <a:extLst>
              <a:ext uri="{FF2B5EF4-FFF2-40B4-BE49-F238E27FC236}">
                <a16:creationId xmlns:a16="http://schemas.microsoft.com/office/drawing/2014/main" id="{FDCCCB3B-86A3-E005-EC63-4B203A63A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89" y="1601564"/>
            <a:ext cx="2817931" cy="28179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AFEDB1-F0EC-D72A-5D89-B711C292E24A}"/>
              </a:ext>
            </a:extLst>
          </p:cNvPr>
          <p:cNvSpPr txBox="1"/>
          <p:nvPr/>
        </p:nvSpPr>
        <p:spPr>
          <a:xfrm>
            <a:off x="1021874" y="4492172"/>
            <a:ext cx="2109634" cy="261610"/>
          </a:xfrm>
          <a:prstGeom prst="rect">
            <a:avLst/>
          </a:prstGeom>
          <a:noFill/>
        </p:spPr>
        <p:txBody>
          <a:bodyPr wrap="square" rtlCol="0">
            <a:spAutoFit/>
          </a:bodyPr>
          <a:lstStyle/>
          <a:p>
            <a:r>
              <a:rPr lang="en-US" sz="1100" dirty="0"/>
              <a:t>Photo unknown</a:t>
            </a:r>
          </a:p>
        </p:txBody>
      </p:sp>
      <p:pic>
        <p:nvPicPr>
          <p:cNvPr id="7" name="Picture 6">
            <a:extLst>
              <a:ext uri="{FF2B5EF4-FFF2-40B4-BE49-F238E27FC236}">
                <a16:creationId xmlns:a16="http://schemas.microsoft.com/office/drawing/2014/main" id="{EBC1DF36-383D-2AB1-785E-4BB75013AF35}"/>
              </a:ext>
            </a:extLst>
          </p:cNvPr>
          <p:cNvPicPr>
            <a:picLocks noChangeAspect="1"/>
          </p:cNvPicPr>
          <p:nvPr/>
        </p:nvPicPr>
        <p:blipFill>
          <a:blip r:embed="rId4"/>
          <a:stretch>
            <a:fillRect/>
          </a:stretch>
        </p:blipFill>
        <p:spPr>
          <a:xfrm>
            <a:off x="5601902" y="1601564"/>
            <a:ext cx="2194560" cy="2890608"/>
          </a:xfrm>
          <a:prstGeom prst="rect">
            <a:avLst/>
          </a:prstGeom>
        </p:spPr>
      </p:pic>
      <p:sp>
        <p:nvSpPr>
          <p:cNvPr id="8" name="TextBox 7">
            <a:extLst>
              <a:ext uri="{FF2B5EF4-FFF2-40B4-BE49-F238E27FC236}">
                <a16:creationId xmlns:a16="http://schemas.microsoft.com/office/drawing/2014/main" id="{4F6D025C-7124-B4F1-91CE-54F7916C773A}"/>
              </a:ext>
            </a:extLst>
          </p:cNvPr>
          <p:cNvSpPr txBox="1"/>
          <p:nvPr/>
        </p:nvSpPr>
        <p:spPr>
          <a:xfrm>
            <a:off x="5698156" y="4620126"/>
            <a:ext cx="2194560" cy="261610"/>
          </a:xfrm>
          <a:prstGeom prst="rect">
            <a:avLst/>
          </a:prstGeom>
          <a:noFill/>
        </p:spPr>
        <p:txBody>
          <a:bodyPr wrap="square" rtlCol="0">
            <a:spAutoFit/>
          </a:bodyPr>
          <a:lstStyle/>
          <a:p>
            <a:r>
              <a:rPr lang="en-US" sz="1100" dirty="0"/>
              <a:t>https://www.ec-op.com/orthotics/</a:t>
            </a:r>
          </a:p>
        </p:txBody>
      </p:sp>
    </p:spTree>
    <p:extLst>
      <p:ext uri="{BB962C8B-B14F-4D97-AF65-F5344CB8AC3E}">
        <p14:creationId xmlns:p14="http://schemas.microsoft.com/office/powerpoint/2010/main" val="2958000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9FB2-07A8-E7C1-863E-4D777F2A8FF8}"/>
              </a:ext>
            </a:extLst>
          </p:cNvPr>
          <p:cNvSpPr>
            <a:spLocks noGrp="1"/>
          </p:cNvSpPr>
          <p:nvPr>
            <p:ph type="title"/>
          </p:nvPr>
        </p:nvSpPr>
        <p:spPr/>
        <p:txBody>
          <a:bodyPr/>
          <a:lstStyle/>
          <a:p>
            <a:pPr algn="l"/>
            <a:r>
              <a:rPr lang="en-US" dirty="0">
                <a:latin typeface="Aptos" panose="020B0004020202020204" pitchFamily="34" charset="0"/>
              </a:rPr>
              <a:t>Reimbursement for Home CARE </a:t>
            </a:r>
          </a:p>
        </p:txBody>
      </p:sp>
      <p:sp>
        <p:nvSpPr>
          <p:cNvPr id="3" name="Content Placeholder 2">
            <a:extLst>
              <a:ext uri="{FF2B5EF4-FFF2-40B4-BE49-F238E27FC236}">
                <a16:creationId xmlns:a16="http://schemas.microsoft.com/office/drawing/2014/main" id="{36CE3F39-F6B3-3E52-A10D-22B5F35BE6B5}"/>
              </a:ext>
            </a:extLst>
          </p:cNvPr>
          <p:cNvSpPr>
            <a:spLocks noGrp="1"/>
          </p:cNvSpPr>
          <p:nvPr>
            <p:ph idx="1"/>
          </p:nvPr>
        </p:nvSpPr>
        <p:spPr>
          <a:xfrm>
            <a:off x="4572000" y="1012724"/>
            <a:ext cx="4227871" cy="3682098"/>
          </a:xfrm>
        </p:spPr>
        <p:txBody>
          <a:bodyPr/>
          <a:lstStyle/>
          <a:p>
            <a:r>
              <a:rPr lang="en-US" sz="2400" dirty="0"/>
              <a:t>Katie Beckett: contracted encephalitis and was hospitalized at 9 months.</a:t>
            </a:r>
          </a:p>
          <a:p>
            <a:r>
              <a:rPr lang="en-US" sz="2400" dirty="0"/>
              <a:t>She aspirated and developed RDS, placed on ventilator &amp; was in a coma for 3 months. Awoke partially paralyzed.</a:t>
            </a:r>
          </a:p>
          <a:p>
            <a:r>
              <a:rPr lang="en-US" sz="2400" dirty="0"/>
              <a:t>Cared for in the PICU for the next 2 ½ years.</a:t>
            </a:r>
          </a:p>
        </p:txBody>
      </p:sp>
      <p:pic>
        <p:nvPicPr>
          <p:cNvPr id="1026" name="Picture 2">
            <a:extLst>
              <a:ext uri="{FF2B5EF4-FFF2-40B4-BE49-F238E27FC236}">
                <a16:creationId xmlns:a16="http://schemas.microsoft.com/office/drawing/2014/main" id="{E6C43563-F57F-5C96-B227-A9121E1CF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8" y="1113713"/>
            <a:ext cx="1741124" cy="18562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looking at a microscope&#10;&#10;AI-generated content may be incorrect.">
            <a:extLst>
              <a:ext uri="{FF2B5EF4-FFF2-40B4-BE49-F238E27FC236}">
                <a16:creationId xmlns:a16="http://schemas.microsoft.com/office/drawing/2014/main" id="{50092213-F2A8-4F1B-E5E9-104B25A399BF}"/>
              </a:ext>
            </a:extLst>
          </p:cNvPr>
          <p:cNvPicPr>
            <a:picLocks noChangeAspect="1"/>
          </p:cNvPicPr>
          <p:nvPr/>
        </p:nvPicPr>
        <p:blipFill>
          <a:blip r:embed="rId4"/>
          <a:stretch>
            <a:fillRect/>
          </a:stretch>
        </p:blipFill>
        <p:spPr>
          <a:xfrm>
            <a:off x="2551421" y="1245023"/>
            <a:ext cx="2023092" cy="1072483"/>
          </a:xfrm>
          <a:prstGeom prst="rect">
            <a:avLst/>
          </a:prstGeom>
        </p:spPr>
      </p:pic>
      <p:pic>
        <p:nvPicPr>
          <p:cNvPr id="3074" name="Picture 2" descr="Katie Beckett: Patient Turned Home-Care Advocate : NPR">
            <a:extLst>
              <a:ext uri="{FF2B5EF4-FFF2-40B4-BE49-F238E27FC236}">
                <a16:creationId xmlns:a16="http://schemas.microsoft.com/office/drawing/2014/main" id="{89AB2281-BB7C-F822-90E1-832FF8395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0069" y="2915873"/>
            <a:ext cx="2717522" cy="180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309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4D657-9710-F6E7-2020-B2EE24D5A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855244-B8DB-3FF8-AADD-B4EFB7C70BCD}"/>
              </a:ext>
            </a:extLst>
          </p:cNvPr>
          <p:cNvSpPr>
            <a:spLocks noGrp="1"/>
          </p:cNvSpPr>
          <p:nvPr>
            <p:ph type="title"/>
          </p:nvPr>
        </p:nvSpPr>
        <p:spPr>
          <a:xfrm>
            <a:off x="457200" y="205979"/>
            <a:ext cx="8229600" cy="857250"/>
          </a:xfrm>
        </p:spPr>
        <p:txBody>
          <a:bodyPr anchor="ctr">
            <a:normAutofit/>
          </a:bodyPr>
          <a:lstStyle/>
          <a:p>
            <a:pPr algn="l"/>
            <a:r>
              <a:rPr lang="en-US" dirty="0">
                <a:latin typeface="Aptos" panose="020B0004020202020204" pitchFamily="34" charset="0"/>
              </a:rPr>
              <a:t>PULSE OXIMETRY  </a:t>
            </a:r>
          </a:p>
        </p:txBody>
      </p:sp>
      <p:sp>
        <p:nvSpPr>
          <p:cNvPr id="3" name="Content Placeholder 2">
            <a:extLst>
              <a:ext uri="{FF2B5EF4-FFF2-40B4-BE49-F238E27FC236}">
                <a16:creationId xmlns:a16="http://schemas.microsoft.com/office/drawing/2014/main" id="{A1B52F14-F66A-7954-4FEA-EC0A162552E5}"/>
              </a:ext>
            </a:extLst>
          </p:cNvPr>
          <p:cNvSpPr>
            <a:spLocks noGrp="1"/>
          </p:cNvSpPr>
          <p:nvPr>
            <p:ph idx="1"/>
          </p:nvPr>
        </p:nvSpPr>
        <p:spPr>
          <a:xfrm>
            <a:off x="227790" y="917867"/>
            <a:ext cx="5519867" cy="2003464"/>
          </a:xfrm>
        </p:spPr>
        <p:txBody>
          <a:bodyPr>
            <a:normAutofit/>
          </a:bodyPr>
          <a:lstStyle/>
          <a:p>
            <a:pPr lvl="1"/>
            <a:r>
              <a:rPr lang="en-US" sz="2200" dirty="0">
                <a:latin typeface="Aptos" panose="020B0004020202020204" pitchFamily="34" charset="0"/>
              </a:rPr>
              <a:t>1944: Original~    </a:t>
            </a:r>
          </a:p>
          <a:p>
            <a:pPr lvl="1"/>
            <a:r>
              <a:rPr lang="en-US" sz="2200" dirty="0">
                <a:latin typeface="Aptos" panose="020B0004020202020204" pitchFamily="34" charset="0"/>
              </a:rPr>
              <a:t>1972: First used with patients </a:t>
            </a:r>
          </a:p>
          <a:p>
            <a:pPr lvl="1"/>
            <a:r>
              <a:rPr lang="en-US" sz="2200" dirty="0">
                <a:latin typeface="Aptos" panose="020B0004020202020204" pitchFamily="34" charset="0"/>
              </a:rPr>
              <a:t>1987: Standard of care in the OR~</a:t>
            </a:r>
          </a:p>
          <a:p>
            <a:pPr lvl="1"/>
            <a:r>
              <a:rPr lang="en-US" sz="2200" dirty="0">
                <a:latin typeface="Aptos" panose="020B0004020202020204" pitchFamily="34" charset="0"/>
              </a:rPr>
              <a:t>1995 Massimo: enhanced to limit patient movement</a:t>
            </a:r>
          </a:p>
          <a:p>
            <a:endParaRPr lang="en-US" dirty="0"/>
          </a:p>
          <a:p>
            <a:endParaRPr lang="en-US" dirty="0"/>
          </a:p>
        </p:txBody>
      </p:sp>
      <p:pic>
        <p:nvPicPr>
          <p:cNvPr id="4" name="Picture 3" descr="A black electronic device with buttons and a white cord&#10;&#10;AI-generated content may be incorrect.">
            <a:extLst>
              <a:ext uri="{FF2B5EF4-FFF2-40B4-BE49-F238E27FC236}">
                <a16:creationId xmlns:a16="http://schemas.microsoft.com/office/drawing/2014/main" id="{6B0F563E-4ED9-AFDF-DE2F-40D2D20FE2F7}"/>
              </a:ext>
            </a:extLst>
          </p:cNvPr>
          <p:cNvPicPr>
            <a:picLocks noChangeAspect="1"/>
          </p:cNvPicPr>
          <p:nvPr/>
        </p:nvPicPr>
        <p:blipFill>
          <a:blip r:embed="rId3"/>
          <a:stretch>
            <a:fillRect/>
          </a:stretch>
        </p:blipFill>
        <p:spPr>
          <a:xfrm>
            <a:off x="3111571" y="2793016"/>
            <a:ext cx="3113140" cy="2075426"/>
          </a:xfrm>
          <a:prstGeom prst="rect">
            <a:avLst/>
          </a:prstGeom>
          <a:noFill/>
        </p:spPr>
      </p:pic>
      <p:sp>
        <p:nvSpPr>
          <p:cNvPr id="6" name="TextBox 5">
            <a:extLst>
              <a:ext uri="{FF2B5EF4-FFF2-40B4-BE49-F238E27FC236}">
                <a16:creationId xmlns:a16="http://schemas.microsoft.com/office/drawing/2014/main" id="{18ED247D-09D1-D280-A089-329B16E703D5}"/>
              </a:ext>
            </a:extLst>
          </p:cNvPr>
          <p:cNvSpPr txBox="1"/>
          <p:nvPr/>
        </p:nvSpPr>
        <p:spPr>
          <a:xfrm>
            <a:off x="3574068" y="4391388"/>
            <a:ext cx="1995864" cy="477054"/>
          </a:xfrm>
          <a:prstGeom prst="rect">
            <a:avLst/>
          </a:prstGeom>
          <a:noFill/>
        </p:spPr>
        <p:txBody>
          <a:bodyPr wrap="square">
            <a:spAutoFit/>
          </a:bodyPr>
          <a:lstStyle/>
          <a:p>
            <a:r>
              <a:rPr lang="en-US" sz="500" dirty="0">
                <a:hlinkClick r:id="rId4"/>
              </a:rPr>
              <a:t>https://r.search.yahoo.com/_ylt=Awrig7LbdvpnIjM5RgqjzbkF;_ylu=c2VjA2ZwLWF0dHJpYgRzbGsDcnVybA--/RV=2/RE=1744496475/RO=11/RU=https%3a%2f%2fwww.woodlibrarymuseum.org%2fmuseum%2fnellcor-pulse-oximeter%2f/RK=2/RS=Hdl25h.F0knzwjXKAgzmk1jN8sI-</a:t>
            </a:r>
            <a:r>
              <a:rPr lang="en-US" sz="500" dirty="0"/>
              <a:t>  1980’s</a:t>
            </a:r>
          </a:p>
        </p:txBody>
      </p:sp>
      <p:pic>
        <p:nvPicPr>
          <p:cNvPr id="7" name="Picture 6" descr="A finger with a pulse oximeter">
            <a:extLst>
              <a:ext uri="{FF2B5EF4-FFF2-40B4-BE49-F238E27FC236}">
                <a16:creationId xmlns:a16="http://schemas.microsoft.com/office/drawing/2014/main" id="{C7CB9064-D08C-3275-08C6-A931A1C7E44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45004" y="1039857"/>
            <a:ext cx="2344449" cy="3125932"/>
          </a:xfrm>
          <a:prstGeom prst="rect">
            <a:avLst/>
          </a:prstGeom>
        </p:spPr>
      </p:pic>
      <p:sp>
        <p:nvSpPr>
          <p:cNvPr id="8" name="TextBox 7">
            <a:extLst>
              <a:ext uri="{FF2B5EF4-FFF2-40B4-BE49-F238E27FC236}">
                <a16:creationId xmlns:a16="http://schemas.microsoft.com/office/drawing/2014/main" id="{34732D6B-EC7E-6FB8-C963-5A4CDC98AC91}"/>
              </a:ext>
            </a:extLst>
          </p:cNvPr>
          <p:cNvSpPr txBox="1"/>
          <p:nvPr/>
        </p:nvSpPr>
        <p:spPr>
          <a:xfrm>
            <a:off x="5861400" y="4147588"/>
            <a:ext cx="3857625" cy="230832"/>
          </a:xfrm>
          <a:prstGeom prst="rect">
            <a:avLst/>
          </a:prstGeom>
          <a:noFill/>
        </p:spPr>
        <p:txBody>
          <a:bodyPr wrap="square" rtlCol="0">
            <a:spAutoFit/>
          </a:bodyPr>
          <a:lstStyle/>
          <a:p>
            <a:r>
              <a:rPr lang="en-US" sz="900" dirty="0">
                <a:hlinkClick r:id="rId6" tooltip="https://foto.wuestenigel.com/the-medisana-finger-pulse-oximeter-measures-blood-oxygen-saturation-levels-and-heart-rate/"/>
              </a:rPr>
              <a:t>This Photo</a:t>
            </a:r>
            <a:r>
              <a:rPr lang="en-US" sz="900" dirty="0"/>
              <a:t> by Unknown Author is licensed under </a:t>
            </a:r>
            <a:r>
              <a:rPr lang="en-US" sz="900" dirty="0">
                <a:hlinkClick r:id="rId7" tooltip="https://creativecommons.org/licenses/by/3.0/"/>
              </a:rPr>
              <a:t>CC BY</a:t>
            </a:r>
            <a:endParaRPr lang="en-US" sz="900" dirty="0"/>
          </a:p>
        </p:txBody>
      </p:sp>
    </p:spTree>
    <p:extLst>
      <p:ext uri="{BB962C8B-B14F-4D97-AF65-F5344CB8AC3E}">
        <p14:creationId xmlns:p14="http://schemas.microsoft.com/office/powerpoint/2010/main" val="79191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D958A-B8C3-B958-DABB-402CCC1393E2}"/>
              </a:ext>
            </a:extLst>
          </p:cNvPr>
          <p:cNvSpPr>
            <a:spLocks noGrp="1"/>
          </p:cNvSpPr>
          <p:nvPr>
            <p:ph type="title"/>
          </p:nvPr>
        </p:nvSpPr>
        <p:spPr/>
        <p:txBody>
          <a:bodyPr/>
          <a:lstStyle/>
          <a:p>
            <a:pPr algn="l"/>
            <a:r>
              <a:rPr lang="en-US" dirty="0">
                <a:latin typeface="Aptos" panose="020B0004020202020204" pitchFamily="34" charset="0"/>
              </a:rPr>
              <a:t>IV CATHETERS</a:t>
            </a:r>
          </a:p>
        </p:txBody>
      </p:sp>
      <p:sp>
        <p:nvSpPr>
          <p:cNvPr id="3" name="Content Placeholder 2">
            <a:extLst>
              <a:ext uri="{FF2B5EF4-FFF2-40B4-BE49-F238E27FC236}">
                <a16:creationId xmlns:a16="http://schemas.microsoft.com/office/drawing/2014/main" id="{5AAB95CE-6273-660C-A350-4F2F02972957}"/>
              </a:ext>
            </a:extLst>
          </p:cNvPr>
          <p:cNvSpPr>
            <a:spLocks noGrp="1"/>
          </p:cNvSpPr>
          <p:nvPr>
            <p:ph idx="1"/>
          </p:nvPr>
        </p:nvSpPr>
        <p:spPr>
          <a:xfrm>
            <a:off x="304161" y="952500"/>
            <a:ext cx="4220678" cy="3962562"/>
          </a:xfrm>
        </p:spPr>
        <p:txBody>
          <a:bodyPr/>
          <a:lstStyle/>
          <a:p>
            <a:pPr marL="0" indent="0" algn="ctr">
              <a:buNone/>
            </a:pPr>
            <a:endParaRPr lang="en-US" b="1" dirty="0"/>
          </a:p>
          <a:p>
            <a:pPr marL="0" indent="0">
              <a:buNone/>
            </a:pPr>
            <a:r>
              <a:rPr lang="en-US" dirty="0"/>
              <a:t>	</a:t>
            </a:r>
            <a:r>
              <a:rPr lang="en-US" dirty="0">
                <a:latin typeface="Aptos" panose="020B0004020202020204" pitchFamily="34" charset="0"/>
              </a:rPr>
              <a:t>1950’s Rochester needle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000" dirty="0">
                <a:latin typeface="Aptos" panose="020B0004020202020204" pitchFamily="34" charset="0"/>
              </a:rPr>
              <a:t>The Rochester Plastic Needle in its package. Photo courtesy of Ms. Diane Osland</a:t>
            </a:r>
          </a:p>
        </p:txBody>
      </p:sp>
      <p:sp>
        <p:nvSpPr>
          <p:cNvPr id="4" name="Content Placeholder 3">
            <a:extLst>
              <a:ext uri="{FF2B5EF4-FFF2-40B4-BE49-F238E27FC236}">
                <a16:creationId xmlns:a16="http://schemas.microsoft.com/office/drawing/2014/main" id="{584FF9AE-2E7C-E670-BB4F-CCD87C0C4EE5}"/>
              </a:ext>
            </a:extLst>
          </p:cNvPr>
          <p:cNvSpPr>
            <a:spLocks noGrp="1"/>
          </p:cNvSpPr>
          <p:nvPr>
            <p:ph idx="13"/>
          </p:nvPr>
        </p:nvSpPr>
        <p:spPr>
          <a:xfrm>
            <a:off x="4658627" y="438151"/>
            <a:ext cx="4028173" cy="4499370"/>
          </a:xfrm>
        </p:spPr>
        <p:txBody>
          <a:bodyPr/>
          <a:lstStyle/>
          <a:p>
            <a:pPr marL="0" indent="0">
              <a:buNone/>
            </a:pPr>
            <a:endParaRPr lang="en-US" dirty="0">
              <a:solidFill>
                <a:schemeClr val="tx1"/>
              </a:solidFill>
            </a:endParaRPr>
          </a:p>
          <a:p>
            <a:pPr marL="0" indent="0">
              <a:buNone/>
            </a:pPr>
            <a:r>
              <a:rPr lang="en-US" dirty="0">
                <a:solidFill>
                  <a:schemeClr val="tx1"/>
                </a:solidFill>
                <a:latin typeface="Aptos" panose="020B0004020202020204" pitchFamily="34" charset="0"/>
              </a:rPr>
              <a:t>Designed for patient comfort</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a:p>
            <a:pPr marL="0" indent="0">
              <a:buNone/>
            </a:pPr>
            <a:r>
              <a:rPr lang="en-US" sz="900" dirty="0">
                <a:solidFill>
                  <a:schemeClr val="tx1"/>
                </a:solidFill>
              </a:rPr>
              <a:t>https://r.search.yahoo.com/_ylt=Awrig7IFgPpnHeU6tMKjzbkF;_ylu=c2VjA2ZwLWF0dHJpYgRzbGsDcnVybA--/RV=2/RE=1744498821/RO=11/RU=https%3a%2f%2fwww.scribd.com%2fdocument%2f391960437%2fPeripheral-IV-Catheters-Chart/RK=2/RS=.u73plQGT3zsbRBqTwkD_uHb7hU-</a:t>
            </a:r>
          </a:p>
          <a:p>
            <a:pPr marL="0" indent="0">
              <a:buNone/>
            </a:pPr>
            <a:endParaRPr lang="en-US" dirty="0">
              <a:solidFill>
                <a:schemeClr val="tx1"/>
              </a:solidFill>
            </a:endParaRPr>
          </a:p>
        </p:txBody>
      </p:sp>
      <p:pic>
        <p:nvPicPr>
          <p:cNvPr id="2050" name="Picture 2">
            <a:extLst>
              <a:ext uri="{FF2B5EF4-FFF2-40B4-BE49-F238E27FC236}">
                <a16:creationId xmlns:a16="http://schemas.microsoft.com/office/drawing/2014/main" id="{C086687E-AD30-511A-E996-D7FBA4974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80" y="1915628"/>
            <a:ext cx="3514725" cy="20193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B54AE8B-A00B-B1F1-49FC-2BDEED6B5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836" y="1141011"/>
            <a:ext cx="2336933" cy="3115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24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C19AD-7E6D-472C-7B0F-296AC837C1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C8083C-AD7A-30DE-22CA-E52B67173309}"/>
              </a:ext>
            </a:extLst>
          </p:cNvPr>
          <p:cNvSpPr>
            <a:spLocks noGrp="1"/>
          </p:cNvSpPr>
          <p:nvPr>
            <p:ph type="title"/>
          </p:nvPr>
        </p:nvSpPr>
        <p:spPr>
          <a:xfrm>
            <a:off x="457200" y="205979"/>
            <a:ext cx="8229600" cy="857250"/>
          </a:xfrm>
        </p:spPr>
        <p:txBody>
          <a:bodyPr anchor="ctr">
            <a:normAutofit/>
          </a:bodyPr>
          <a:lstStyle/>
          <a:p>
            <a:r>
              <a:rPr lang="en-US" dirty="0">
                <a:latin typeface="Aptos" panose="020B0004020202020204" pitchFamily="34" charset="0"/>
              </a:rPr>
              <a:t>ET TUBES</a:t>
            </a:r>
          </a:p>
        </p:txBody>
      </p:sp>
      <p:graphicFrame>
        <p:nvGraphicFramePr>
          <p:cNvPr id="8" name="Content Placeholder 2">
            <a:extLst>
              <a:ext uri="{FF2B5EF4-FFF2-40B4-BE49-F238E27FC236}">
                <a16:creationId xmlns:a16="http://schemas.microsoft.com/office/drawing/2014/main" id="{CDE22337-B9B4-901D-AA42-47A0DC31AF2F}"/>
              </a:ext>
            </a:extLst>
          </p:cNvPr>
          <p:cNvGraphicFramePr/>
          <p:nvPr>
            <p:extLst>
              <p:ext uri="{D42A27DB-BD31-4B8C-83A1-F6EECF244321}">
                <p14:modId xmlns:p14="http://schemas.microsoft.com/office/powerpoint/2010/main" val="1328725427"/>
              </p:ext>
            </p:extLst>
          </p:nvPr>
        </p:nvGraphicFramePr>
        <p:xfrm>
          <a:off x="3811979" y="950026"/>
          <a:ext cx="4874821" cy="3645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390742A5-F353-1A63-8A7E-E9CB74CB9642}"/>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457200" y="934193"/>
            <a:ext cx="2879766" cy="1982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D2796EF-023E-BC6F-714A-D60EF90EF5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9216" y="2918961"/>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7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3E449-B572-5A61-EE78-CE6E8E1BAD78}"/>
              </a:ext>
            </a:extLst>
          </p:cNvPr>
          <p:cNvSpPr>
            <a:spLocks noGrp="1"/>
          </p:cNvSpPr>
          <p:nvPr>
            <p:ph type="title"/>
          </p:nvPr>
        </p:nvSpPr>
        <p:spPr/>
        <p:txBody>
          <a:bodyPr/>
          <a:lstStyle/>
          <a:p>
            <a:pPr algn="l"/>
            <a:r>
              <a:rPr lang="en-US" dirty="0">
                <a:latin typeface="Aptos" panose="020B0004020202020204" pitchFamily="34" charset="0"/>
              </a:rPr>
              <a:t>Disclosures</a:t>
            </a:r>
          </a:p>
        </p:txBody>
      </p:sp>
      <p:sp>
        <p:nvSpPr>
          <p:cNvPr id="6" name="Content Placeholder 5">
            <a:extLst>
              <a:ext uri="{FF2B5EF4-FFF2-40B4-BE49-F238E27FC236}">
                <a16:creationId xmlns:a16="http://schemas.microsoft.com/office/drawing/2014/main" id="{D57BD627-907D-4193-57F3-137BBD9D29F2}"/>
              </a:ext>
            </a:extLst>
          </p:cNvPr>
          <p:cNvSpPr>
            <a:spLocks noGrp="1"/>
          </p:cNvSpPr>
          <p:nvPr>
            <p:ph idx="1"/>
          </p:nvPr>
        </p:nvSpPr>
        <p:spPr/>
        <p:txBody>
          <a:bodyPr/>
          <a:lstStyle/>
          <a:p>
            <a:r>
              <a:rPr lang="en-US" dirty="0">
                <a:latin typeface="Aptos" panose="020B0004020202020204" pitchFamily="34" charset="0"/>
              </a:rPr>
              <a:t>Dr.  Lewandowski- none</a:t>
            </a:r>
          </a:p>
          <a:p>
            <a:r>
              <a:rPr lang="en-US" dirty="0">
                <a:latin typeface="Aptos" panose="020B0004020202020204" pitchFamily="34" charset="0"/>
              </a:rPr>
              <a:t>Dr. Mohr serves as a consultant to Coloplast Corp. Denmark</a:t>
            </a:r>
          </a:p>
        </p:txBody>
      </p:sp>
    </p:spTree>
    <p:custDataLst>
      <p:tags r:id="rId1"/>
    </p:custDataLst>
    <p:extLst>
      <p:ext uri="{BB962C8B-B14F-4D97-AF65-F5344CB8AC3E}">
        <p14:creationId xmlns:p14="http://schemas.microsoft.com/office/powerpoint/2010/main" val="3662751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D4AC-6F8E-0E0C-CEE2-D5B61C244821}"/>
              </a:ext>
            </a:extLst>
          </p:cNvPr>
          <p:cNvSpPr>
            <a:spLocks noGrp="1"/>
          </p:cNvSpPr>
          <p:nvPr>
            <p:ph type="title"/>
          </p:nvPr>
        </p:nvSpPr>
        <p:spPr/>
        <p:txBody>
          <a:bodyPr/>
          <a:lstStyle/>
          <a:p>
            <a:pPr algn="l"/>
            <a:r>
              <a:rPr lang="en-US" dirty="0">
                <a:latin typeface="Aptos" panose="020B0004020202020204" pitchFamily="34" charset="0"/>
              </a:rPr>
              <a:t>Chest Tube</a:t>
            </a:r>
          </a:p>
        </p:txBody>
      </p:sp>
      <p:pic>
        <p:nvPicPr>
          <p:cNvPr id="4" name="Content Placeholder 3">
            <a:extLst>
              <a:ext uri="{FF2B5EF4-FFF2-40B4-BE49-F238E27FC236}">
                <a16:creationId xmlns:a16="http://schemas.microsoft.com/office/drawing/2014/main" id="{E63DC0CA-A0FA-8B5E-11C6-CE6D03A03404}"/>
              </a:ext>
            </a:extLst>
          </p:cNvPr>
          <p:cNvPicPr>
            <a:picLocks noGrp="1" noChangeAspect="1"/>
          </p:cNvPicPr>
          <p:nvPr>
            <p:ph idx="1"/>
          </p:nvPr>
        </p:nvPicPr>
        <p:blipFill>
          <a:blip r:embed="rId3"/>
          <a:stretch>
            <a:fillRect/>
          </a:stretch>
        </p:blipFill>
        <p:spPr>
          <a:xfrm>
            <a:off x="1139870" y="1020657"/>
            <a:ext cx="2240144" cy="3548120"/>
          </a:xfrm>
          <a:prstGeom prst="rect">
            <a:avLst/>
          </a:prstGeom>
        </p:spPr>
      </p:pic>
      <p:pic>
        <p:nvPicPr>
          <p:cNvPr id="5" name="Picture 4">
            <a:extLst>
              <a:ext uri="{FF2B5EF4-FFF2-40B4-BE49-F238E27FC236}">
                <a16:creationId xmlns:a16="http://schemas.microsoft.com/office/drawing/2014/main" id="{33BB2C77-95BA-A93E-DD76-DBF9315D3767}"/>
              </a:ext>
            </a:extLst>
          </p:cNvPr>
          <p:cNvPicPr>
            <a:picLocks noChangeAspect="1"/>
          </p:cNvPicPr>
          <p:nvPr/>
        </p:nvPicPr>
        <p:blipFill>
          <a:blip r:embed="rId4"/>
          <a:stretch>
            <a:fillRect/>
          </a:stretch>
        </p:blipFill>
        <p:spPr>
          <a:xfrm>
            <a:off x="4370913" y="1245023"/>
            <a:ext cx="3633218" cy="2724914"/>
          </a:xfrm>
          <a:prstGeom prst="rect">
            <a:avLst/>
          </a:prstGeom>
        </p:spPr>
      </p:pic>
      <p:sp>
        <p:nvSpPr>
          <p:cNvPr id="6" name="TextBox 5">
            <a:extLst>
              <a:ext uri="{FF2B5EF4-FFF2-40B4-BE49-F238E27FC236}">
                <a16:creationId xmlns:a16="http://schemas.microsoft.com/office/drawing/2014/main" id="{0633682C-880B-2E8F-B803-CC35EC30D1C7}"/>
              </a:ext>
            </a:extLst>
          </p:cNvPr>
          <p:cNvSpPr txBox="1"/>
          <p:nvPr/>
        </p:nvSpPr>
        <p:spPr>
          <a:xfrm>
            <a:off x="4861141" y="4384110"/>
            <a:ext cx="2955100" cy="369332"/>
          </a:xfrm>
          <a:prstGeom prst="rect">
            <a:avLst/>
          </a:prstGeom>
          <a:noFill/>
        </p:spPr>
        <p:txBody>
          <a:bodyPr wrap="square" rtlCol="0">
            <a:spAutoFit/>
          </a:bodyPr>
          <a:lstStyle/>
          <a:p>
            <a:r>
              <a:rPr lang="en-US" dirty="0"/>
              <a:t>Courtesy Atrium Chest tube</a:t>
            </a:r>
          </a:p>
        </p:txBody>
      </p:sp>
    </p:spTree>
    <p:extLst>
      <p:ext uri="{BB962C8B-B14F-4D97-AF65-F5344CB8AC3E}">
        <p14:creationId xmlns:p14="http://schemas.microsoft.com/office/powerpoint/2010/main" val="3622191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1B5E7-C155-C536-16A3-4ED5C3422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0FFAA7-8E4C-80FE-A4BF-6B9A9CA7B792}"/>
              </a:ext>
            </a:extLst>
          </p:cNvPr>
          <p:cNvSpPr>
            <a:spLocks noGrp="1"/>
          </p:cNvSpPr>
          <p:nvPr>
            <p:ph type="title"/>
          </p:nvPr>
        </p:nvSpPr>
        <p:spPr>
          <a:xfrm>
            <a:off x="457200" y="205980"/>
            <a:ext cx="8229600" cy="506288"/>
          </a:xfrm>
        </p:spPr>
        <p:txBody>
          <a:bodyPr>
            <a:normAutofit fontScale="90000"/>
          </a:bodyPr>
          <a:lstStyle/>
          <a:p>
            <a:pPr algn="l"/>
            <a:r>
              <a:rPr lang="en-US" dirty="0">
                <a:latin typeface="Aptos" panose="020B0004020202020204" pitchFamily="34" charset="0"/>
              </a:rPr>
              <a:t>ECMO </a:t>
            </a:r>
          </a:p>
        </p:txBody>
      </p:sp>
      <p:sp>
        <p:nvSpPr>
          <p:cNvPr id="3" name="Content Placeholder 2">
            <a:extLst>
              <a:ext uri="{FF2B5EF4-FFF2-40B4-BE49-F238E27FC236}">
                <a16:creationId xmlns:a16="http://schemas.microsoft.com/office/drawing/2014/main" id="{7A39953B-8C3B-D88A-366E-87D2E45BDD6F}"/>
              </a:ext>
            </a:extLst>
          </p:cNvPr>
          <p:cNvSpPr>
            <a:spLocks noGrp="1"/>
          </p:cNvSpPr>
          <p:nvPr>
            <p:ph idx="1"/>
          </p:nvPr>
        </p:nvSpPr>
        <p:spPr>
          <a:xfrm>
            <a:off x="457200" y="712268"/>
            <a:ext cx="8229600" cy="4061863"/>
          </a:xfrm>
        </p:spPr>
        <p:txBody>
          <a:bodyPr/>
          <a:lstStyle/>
          <a:p>
            <a:r>
              <a:rPr lang="en-US" sz="2000" dirty="0">
                <a:latin typeface="Aptos" panose="020B0004020202020204" pitchFamily="34" charset="0"/>
              </a:rPr>
              <a:t>Bramson Heart Lung machine</a:t>
            </a:r>
          </a:p>
          <a:p>
            <a:pPr marL="0" indent="0">
              <a:buNone/>
            </a:pPr>
            <a:r>
              <a:rPr lang="en-US" sz="2000" dirty="0">
                <a:latin typeface="Aptos" panose="020B0004020202020204" pitchFamily="34" charset="0"/>
              </a:rPr>
              <a:t>  1970’s								                    Today		</a:t>
            </a:r>
          </a:p>
          <a:p>
            <a:endParaRPr lang="en-US" sz="2000" dirty="0"/>
          </a:p>
          <a:p>
            <a:pPr lvl="1"/>
            <a:endParaRPr lang="en-US" sz="1700" dirty="0"/>
          </a:p>
        </p:txBody>
      </p:sp>
      <p:pic>
        <p:nvPicPr>
          <p:cNvPr id="3074" name="Picture 2">
            <a:extLst>
              <a:ext uri="{FF2B5EF4-FFF2-40B4-BE49-F238E27FC236}">
                <a16:creationId xmlns:a16="http://schemas.microsoft.com/office/drawing/2014/main" id="{666447EB-C174-21FB-C07D-3ABA7C54D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49" y="1567754"/>
            <a:ext cx="3191899" cy="3329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ABD218B-216B-2E85-73FE-F5E74D696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414" y="1501744"/>
            <a:ext cx="3191899" cy="344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271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08A7-DFB3-922F-256C-0FEC797F9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8C1DE-AB94-CC57-195D-165767B17206}"/>
              </a:ext>
            </a:extLst>
          </p:cNvPr>
          <p:cNvSpPr>
            <a:spLocks noGrp="1"/>
          </p:cNvSpPr>
          <p:nvPr>
            <p:ph type="title"/>
          </p:nvPr>
        </p:nvSpPr>
        <p:spPr>
          <a:xfrm>
            <a:off x="457200" y="205980"/>
            <a:ext cx="8229600" cy="506288"/>
          </a:xfrm>
        </p:spPr>
        <p:txBody>
          <a:bodyPr>
            <a:normAutofit fontScale="90000"/>
          </a:bodyPr>
          <a:lstStyle/>
          <a:p>
            <a:pPr algn="l"/>
            <a:r>
              <a:rPr lang="en-US" dirty="0">
                <a:latin typeface="Aptos" panose="020B0004020202020204" pitchFamily="34" charset="0"/>
              </a:rPr>
              <a:t>Ventilators</a:t>
            </a:r>
          </a:p>
        </p:txBody>
      </p:sp>
      <p:sp>
        <p:nvSpPr>
          <p:cNvPr id="3" name="Content Placeholder 2">
            <a:extLst>
              <a:ext uri="{FF2B5EF4-FFF2-40B4-BE49-F238E27FC236}">
                <a16:creationId xmlns:a16="http://schemas.microsoft.com/office/drawing/2014/main" id="{57FC2D7E-75B6-1C5B-02ED-184E1B64DD6D}"/>
              </a:ext>
            </a:extLst>
          </p:cNvPr>
          <p:cNvSpPr>
            <a:spLocks noGrp="1"/>
          </p:cNvSpPr>
          <p:nvPr>
            <p:ph idx="1"/>
          </p:nvPr>
        </p:nvSpPr>
        <p:spPr>
          <a:xfrm>
            <a:off x="322446" y="712269"/>
            <a:ext cx="8229600" cy="4108030"/>
          </a:xfrm>
        </p:spPr>
        <p:txBody>
          <a:bodyPr/>
          <a:lstStyle/>
          <a:p>
            <a:pPr marL="0" indent="0">
              <a:buNone/>
            </a:pPr>
            <a:r>
              <a:rPr lang="en-US" sz="2000" dirty="0">
                <a:latin typeface="Aptos" panose="020B0004020202020204" pitchFamily="34" charset="0"/>
              </a:rPr>
              <a:t>1950-1970 Engstrom 			Mueller-Mork (1959)			</a:t>
            </a:r>
            <a:r>
              <a:rPr lang="en-US" sz="2000" dirty="0" err="1">
                <a:latin typeface="Aptos" panose="020B0004020202020204" pitchFamily="34" charset="0"/>
              </a:rPr>
              <a:t>Medsurge</a:t>
            </a:r>
            <a:endParaRPr lang="en-US" sz="2000" dirty="0">
              <a:latin typeface="Aptos" panose="020B0004020202020204" pitchFamily="34" charset="0"/>
            </a:endParaRPr>
          </a:p>
          <a:p>
            <a:pPr marL="0" indent="0">
              <a:buNone/>
            </a:pPr>
            <a:r>
              <a:rPr lang="en-US" sz="2000" dirty="0">
                <a:latin typeface="Aptos" panose="020B0004020202020204" pitchFamily="34" charset="0"/>
              </a:rPr>
              <a:t>respirator			 											</a:t>
            </a:r>
            <a:r>
              <a:rPr lang="en-US" sz="2000" dirty="0"/>
              <a:t>					</a:t>
            </a:r>
          </a:p>
          <a:p>
            <a:endParaRPr lang="en-US" sz="2000" dirty="0"/>
          </a:p>
          <a:p>
            <a:pPr lvl="1"/>
            <a:endParaRPr lang="en-US" sz="1700" dirty="0"/>
          </a:p>
        </p:txBody>
      </p:sp>
      <p:pic>
        <p:nvPicPr>
          <p:cNvPr id="4098" name="Picture 2">
            <a:extLst>
              <a:ext uri="{FF2B5EF4-FFF2-40B4-BE49-F238E27FC236}">
                <a16:creationId xmlns:a16="http://schemas.microsoft.com/office/drawing/2014/main" id="{20947DAA-2C6D-EF42-C160-0CF3E9441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46" y="1522262"/>
            <a:ext cx="1990867" cy="25678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A6F16F1-9C8E-29A0-C095-7F16C442EDDB}"/>
              </a:ext>
            </a:extLst>
          </p:cNvPr>
          <p:cNvSpPr txBox="1"/>
          <p:nvPr/>
        </p:nvSpPr>
        <p:spPr>
          <a:xfrm>
            <a:off x="322446" y="4343244"/>
            <a:ext cx="2512194" cy="477054"/>
          </a:xfrm>
          <a:prstGeom prst="rect">
            <a:avLst/>
          </a:prstGeom>
          <a:noFill/>
        </p:spPr>
        <p:txBody>
          <a:bodyPr wrap="square">
            <a:spAutoFit/>
          </a:bodyPr>
          <a:lstStyle/>
          <a:p>
            <a:r>
              <a:rPr lang="en-US" sz="500" dirty="0"/>
              <a:t>https://r.search.yahoo.com/_ylt=AwrhbtruhvpnuAIP4a.jzbkF;_ylu=c2VjA2ZwLWF0dHJpYgRzbGsDcnVybA--/RV=2/RE=1744500590/RO=11/RU=https%3a%2f%2fcollection.sciencemuseumgroup.org.uk%2fobjects%2fco75697%2fengstrom-respirator-model-150-sweden-1955-1970-anaesthetic-machine-ventilator/RK=2/RS=JfW6eISRhlOLrqFdxAnaygUtZUY-</a:t>
            </a:r>
          </a:p>
        </p:txBody>
      </p:sp>
      <p:pic>
        <p:nvPicPr>
          <p:cNvPr id="12" name="Picture 11">
            <a:extLst>
              <a:ext uri="{FF2B5EF4-FFF2-40B4-BE49-F238E27FC236}">
                <a16:creationId xmlns:a16="http://schemas.microsoft.com/office/drawing/2014/main" id="{D76CF0E5-76D4-6D51-B0BC-A069E7C315A3}"/>
              </a:ext>
            </a:extLst>
          </p:cNvPr>
          <p:cNvPicPr>
            <a:picLocks noChangeAspect="1"/>
          </p:cNvPicPr>
          <p:nvPr/>
        </p:nvPicPr>
        <p:blipFill>
          <a:blip r:embed="rId4"/>
          <a:stretch>
            <a:fillRect/>
          </a:stretch>
        </p:blipFill>
        <p:spPr>
          <a:xfrm>
            <a:off x="6174606" y="1218556"/>
            <a:ext cx="2512194" cy="2831407"/>
          </a:xfrm>
          <a:prstGeom prst="rect">
            <a:avLst/>
          </a:prstGeom>
        </p:spPr>
      </p:pic>
      <p:sp>
        <p:nvSpPr>
          <p:cNvPr id="13" name="TextBox 12">
            <a:extLst>
              <a:ext uri="{FF2B5EF4-FFF2-40B4-BE49-F238E27FC236}">
                <a16:creationId xmlns:a16="http://schemas.microsoft.com/office/drawing/2014/main" id="{596EE57D-EDDA-0FCC-BC97-1857E10EE415}"/>
              </a:ext>
            </a:extLst>
          </p:cNvPr>
          <p:cNvSpPr txBox="1"/>
          <p:nvPr/>
        </p:nvSpPr>
        <p:spPr>
          <a:xfrm>
            <a:off x="6672517" y="3924944"/>
            <a:ext cx="1625322" cy="169277"/>
          </a:xfrm>
          <a:prstGeom prst="rect">
            <a:avLst/>
          </a:prstGeom>
          <a:noFill/>
        </p:spPr>
        <p:txBody>
          <a:bodyPr wrap="square" rtlCol="0">
            <a:spAutoFit/>
          </a:bodyPr>
          <a:lstStyle/>
          <a:p>
            <a:r>
              <a:rPr lang="en-US" sz="500" dirty="0" err="1"/>
              <a:t>medsurge</a:t>
            </a:r>
            <a:r>
              <a:rPr lang="en-US" sz="500" dirty="0"/>
              <a:t> website, 2025</a:t>
            </a:r>
          </a:p>
        </p:txBody>
      </p:sp>
      <p:pic>
        <p:nvPicPr>
          <p:cNvPr id="2054" name="Picture 6">
            <a:extLst>
              <a:ext uri="{FF2B5EF4-FFF2-40B4-BE49-F238E27FC236}">
                <a16:creationId xmlns:a16="http://schemas.microsoft.com/office/drawing/2014/main" id="{081CD6E6-4CBA-65BA-2FF2-6B9AE0AEEB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7127" y="1549386"/>
            <a:ext cx="2375557" cy="2375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58AC66C-4F38-15F3-FF87-A11D4EB606D4}"/>
              </a:ext>
            </a:extLst>
          </p:cNvPr>
          <p:cNvSpPr txBox="1"/>
          <p:nvPr/>
        </p:nvSpPr>
        <p:spPr>
          <a:xfrm>
            <a:off x="3381233" y="4027663"/>
            <a:ext cx="2375557" cy="169277"/>
          </a:xfrm>
          <a:prstGeom prst="rect">
            <a:avLst/>
          </a:prstGeom>
          <a:noFill/>
        </p:spPr>
        <p:txBody>
          <a:bodyPr wrap="square" rtlCol="0">
            <a:spAutoFit/>
          </a:bodyPr>
          <a:lstStyle/>
          <a:p>
            <a:r>
              <a:rPr lang="en-US" sz="500" dirty="0"/>
              <a:t>https://museum.aarc.org/wp-content/uploads/2019/10/morch4-150x150.jpg</a:t>
            </a:r>
          </a:p>
        </p:txBody>
      </p:sp>
    </p:spTree>
    <p:extLst>
      <p:ext uri="{BB962C8B-B14F-4D97-AF65-F5344CB8AC3E}">
        <p14:creationId xmlns:p14="http://schemas.microsoft.com/office/powerpoint/2010/main" val="2115312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2803-FB65-AB49-B138-DEA6EE5B392C}"/>
              </a:ext>
            </a:extLst>
          </p:cNvPr>
          <p:cNvSpPr>
            <a:spLocks noGrp="1"/>
          </p:cNvSpPr>
          <p:nvPr>
            <p:ph type="title"/>
          </p:nvPr>
        </p:nvSpPr>
        <p:spPr>
          <a:xfrm>
            <a:off x="216343" y="323185"/>
            <a:ext cx="8666178" cy="485337"/>
          </a:xfrm>
        </p:spPr>
        <p:txBody>
          <a:bodyPr>
            <a:normAutofit fontScale="90000"/>
          </a:bodyPr>
          <a:lstStyle/>
          <a:p>
            <a:pPr algn="l"/>
            <a:r>
              <a:rPr lang="en-US" dirty="0">
                <a:latin typeface="Aptos" panose="020B0004020202020204" pitchFamily="34" charset="0"/>
              </a:rPr>
              <a:t>Education  evolution</a:t>
            </a:r>
          </a:p>
        </p:txBody>
      </p:sp>
      <p:sp>
        <p:nvSpPr>
          <p:cNvPr id="3" name="Content Placeholder 2">
            <a:extLst>
              <a:ext uri="{FF2B5EF4-FFF2-40B4-BE49-F238E27FC236}">
                <a16:creationId xmlns:a16="http://schemas.microsoft.com/office/drawing/2014/main" id="{A3D0B479-0EEC-7842-A073-4985923A68A6}"/>
              </a:ext>
            </a:extLst>
          </p:cNvPr>
          <p:cNvSpPr>
            <a:spLocks noGrp="1"/>
          </p:cNvSpPr>
          <p:nvPr>
            <p:ph idx="1"/>
          </p:nvPr>
        </p:nvSpPr>
        <p:spPr>
          <a:xfrm>
            <a:off x="261479" y="808522"/>
            <a:ext cx="8272921" cy="4264549"/>
          </a:xfrm>
        </p:spPr>
        <p:txBody>
          <a:bodyPr/>
          <a:lstStyle/>
          <a:p>
            <a:r>
              <a:rPr lang="en-US" sz="2000" dirty="0">
                <a:latin typeface="Aptos" panose="020B0004020202020204" pitchFamily="34" charset="0"/>
              </a:rPr>
              <a:t>First nursing textbooks ~ 1923</a:t>
            </a:r>
          </a:p>
          <a:p>
            <a:pPr lvl="1"/>
            <a:r>
              <a:rPr lang="en-US" sz="2000" dirty="0">
                <a:latin typeface="Aptos" panose="020B0004020202020204" pitchFamily="34" charset="0"/>
              </a:rPr>
              <a:t>Articles addressing children’s needs  much earlier (Ferrar,1906)</a:t>
            </a:r>
          </a:p>
          <a:p>
            <a:pPr lvl="1"/>
            <a:r>
              <a:rPr lang="en-US" sz="2000" dirty="0">
                <a:latin typeface="Aptos" panose="020B0004020202020204" pitchFamily="34" charset="0"/>
              </a:rPr>
              <a:t>Florence Nightingale ~ </a:t>
            </a:r>
            <a:r>
              <a:rPr lang="en-US" sz="2000" i="1" dirty="0">
                <a:latin typeface="Aptos" panose="020B0004020202020204" pitchFamily="34" charset="0"/>
              </a:rPr>
              <a:t>Notes of Nursing (1895) </a:t>
            </a:r>
            <a:r>
              <a:rPr lang="en-US" sz="2000" dirty="0">
                <a:latin typeface="Aptos" panose="020B0004020202020204" pitchFamily="34" charset="0"/>
              </a:rPr>
              <a:t> emphasized care of children</a:t>
            </a:r>
          </a:p>
          <a:p>
            <a:r>
              <a:rPr lang="en-US" sz="2000" dirty="0">
                <a:latin typeface="Aptos" panose="020B0004020202020204" pitchFamily="34" charset="0"/>
              </a:rPr>
              <a:t>Talked about the “pediatric nurse personality” (Haswell, 1908)</a:t>
            </a:r>
          </a:p>
          <a:p>
            <a:pPr lvl="1"/>
            <a:r>
              <a:rPr lang="en-US" sz="2000" dirty="0">
                <a:latin typeface="Aptos" panose="020B0004020202020204" pitchFamily="34" charset="0"/>
              </a:rPr>
              <a:t>Kind, considerate, knowledgeable- needed to be a specialty with more education</a:t>
            </a:r>
          </a:p>
          <a:p>
            <a:r>
              <a:rPr lang="en-US" sz="2000" dirty="0">
                <a:latin typeface="Aptos" panose="020B0004020202020204" pitchFamily="34" charset="0"/>
              </a:rPr>
              <a:t>Nursing Care of Children (Blake, 1963)</a:t>
            </a:r>
          </a:p>
          <a:p>
            <a:r>
              <a:rPr lang="en-US" sz="2000" dirty="0">
                <a:latin typeface="Aptos" panose="020B0004020202020204" pitchFamily="34" charset="0"/>
              </a:rPr>
              <a:t>Nursing Care of Infants &amp; Children (Whaley &amp;Wong, 1985)</a:t>
            </a:r>
          </a:p>
          <a:p>
            <a:r>
              <a:rPr lang="en-US" sz="2000" dirty="0">
                <a:latin typeface="Aptos" panose="020B0004020202020204" pitchFamily="34" charset="0"/>
              </a:rPr>
              <a:t>Children and Their Families, The Continuum of Nursing Care </a:t>
            </a:r>
          </a:p>
          <a:p>
            <a:pPr marL="0" indent="0">
              <a:buNone/>
            </a:pPr>
            <a:r>
              <a:rPr lang="en-US" sz="2000" dirty="0">
                <a:latin typeface="Aptos" panose="020B0004020202020204" pitchFamily="34" charset="0"/>
              </a:rPr>
              <a:t>       Procedure Manual (Bowden &amp; Greenberg)</a:t>
            </a:r>
          </a:p>
          <a:p>
            <a:endParaRPr lang="en-US" sz="2000" dirty="0">
              <a:latin typeface="Aptos" panose="020B0004020202020204" pitchFamily="34" charset="0"/>
            </a:endParaRPr>
          </a:p>
          <a:p>
            <a:endParaRPr lang="en-US" dirty="0"/>
          </a:p>
        </p:txBody>
      </p:sp>
      <p:pic>
        <p:nvPicPr>
          <p:cNvPr id="6" name="Picture 5" descr="Stack of hardcover books without spine titles">
            <a:extLst>
              <a:ext uri="{FF2B5EF4-FFF2-40B4-BE49-F238E27FC236}">
                <a16:creationId xmlns:a16="http://schemas.microsoft.com/office/drawing/2014/main" id="{EF880B99-FFE9-51E6-14C8-99FB87F829D5}"/>
              </a:ext>
            </a:extLst>
          </p:cNvPr>
          <p:cNvPicPr>
            <a:picLocks noChangeAspect="1"/>
          </p:cNvPicPr>
          <p:nvPr/>
        </p:nvPicPr>
        <p:blipFill>
          <a:blip r:embed="rId3"/>
          <a:stretch>
            <a:fillRect/>
          </a:stretch>
        </p:blipFill>
        <p:spPr>
          <a:xfrm>
            <a:off x="7575971" y="323185"/>
            <a:ext cx="1202270" cy="799918"/>
          </a:xfrm>
          <a:prstGeom prst="rect">
            <a:avLst/>
          </a:prstGeom>
        </p:spPr>
      </p:pic>
    </p:spTree>
    <p:extLst>
      <p:ext uri="{BB962C8B-B14F-4D97-AF65-F5344CB8AC3E}">
        <p14:creationId xmlns:p14="http://schemas.microsoft.com/office/powerpoint/2010/main" val="4059479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FAA6-F2C8-AA29-D6A7-BEB8744FFF9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691C22A-B179-DAA9-63AE-32597D9D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153" y="1207942"/>
            <a:ext cx="2112207" cy="2727616"/>
          </a:xfrm>
          <a:prstGeom prst="rect">
            <a:avLst/>
          </a:prstGeom>
        </p:spPr>
      </p:pic>
      <p:pic>
        <p:nvPicPr>
          <p:cNvPr id="13" name="Picture 12">
            <a:extLst>
              <a:ext uri="{FF2B5EF4-FFF2-40B4-BE49-F238E27FC236}">
                <a16:creationId xmlns:a16="http://schemas.microsoft.com/office/drawing/2014/main" id="{9CCBB8EF-EB4E-2C8D-6FC7-0C062AB55B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8111" y="2314091"/>
            <a:ext cx="1719326" cy="2622455"/>
          </a:xfrm>
          <a:prstGeom prst="rect">
            <a:avLst/>
          </a:prstGeom>
        </p:spPr>
      </p:pic>
      <p:pic>
        <p:nvPicPr>
          <p:cNvPr id="12" name="Content Placeholder 11">
            <a:extLst>
              <a:ext uri="{FF2B5EF4-FFF2-40B4-BE49-F238E27FC236}">
                <a16:creationId xmlns:a16="http://schemas.microsoft.com/office/drawing/2014/main" id="{DDF2DD1B-6AF5-3819-9F95-84B55FE2D749}"/>
              </a:ext>
            </a:extLst>
          </p:cNvPr>
          <p:cNvPicPr>
            <a:picLocks noGrp="1" noChangeAspect="1"/>
          </p:cNvPicPr>
          <p:nvPr>
            <p:ph idx="4294967295"/>
          </p:nvPr>
        </p:nvPicPr>
        <p:blipFill>
          <a:blip r:embed="rId5">
            <a:extLst>
              <a:ext uri="{28A0092B-C50C-407E-A947-70E740481C1C}">
                <a14:useLocalDpi xmlns:a14="http://schemas.microsoft.com/office/drawing/2010/main" val="0"/>
              </a:ext>
            </a:extLst>
          </a:blip>
          <a:stretch>
            <a:fillRect/>
          </a:stretch>
        </p:blipFill>
        <p:spPr>
          <a:xfrm>
            <a:off x="7253177" y="145566"/>
            <a:ext cx="1816100" cy="2168525"/>
          </a:xfrm>
          <a:prstGeom prst="rect">
            <a:avLst/>
          </a:prstGeom>
        </p:spPr>
      </p:pic>
      <p:pic>
        <p:nvPicPr>
          <p:cNvPr id="15" name="Picture 14">
            <a:extLst>
              <a:ext uri="{FF2B5EF4-FFF2-40B4-BE49-F238E27FC236}">
                <a16:creationId xmlns:a16="http://schemas.microsoft.com/office/drawing/2014/main" id="{69D1A968-633C-98AE-B243-589490FDC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595" y="2735082"/>
            <a:ext cx="1592062" cy="2201464"/>
          </a:xfrm>
          <a:prstGeom prst="rect">
            <a:avLst/>
          </a:prstGeom>
        </p:spPr>
      </p:pic>
      <p:pic>
        <p:nvPicPr>
          <p:cNvPr id="19" name="Picture 18">
            <a:extLst>
              <a:ext uri="{FF2B5EF4-FFF2-40B4-BE49-F238E27FC236}">
                <a16:creationId xmlns:a16="http://schemas.microsoft.com/office/drawing/2014/main" id="{8B058561-4692-8EF3-3C26-AB4F1C627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21" y="205979"/>
            <a:ext cx="1581100" cy="2255274"/>
          </a:xfrm>
          <a:prstGeom prst="rect">
            <a:avLst/>
          </a:prstGeom>
        </p:spPr>
      </p:pic>
      <p:pic>
        <p:nvPicPr>
          <p:cNvPr id="20" name="Picture 19">
            <a:extLst>
              <a:ext uri="{FF2B5EF4-FFF2-40B4-BE49-F238E27FC236}">
                <a16:creationId xmlns:a16="http://schemas.microsoft.com/office/drawing/2014/main" id="{708F1D72-6E6F-3125-68AA-1EDB1C644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2554" y="524934"/>
            <a:ext cx="2242732" cy="2894874"/>
          </a:xfrm>
          <a:prstGeom prst="rect">
            <a:avLst/>
          </a:prstGeom>
        </p:spPr>
      </p:pic>
      <p:pic>
        <p:nvPicPr>
          <p:cNvPr id="16" name="Picture 15">
            <a:extLst>
              <a:ext uri="{FF2B5EF4-FFF2-40B4-BE49-F238E27FC236}">
                <a16:creationId xmlns:a16="http://schemas.microsoft.com/office/drawing/2014/main" id="{B085EBFC-D5CA-E429-936F-21B106D4AE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8681" y="2214487"/>
            <a:ext cx="2101134" cy="2929013"/>
          </a:xfrm>
          <a:prstGeom prst="rect">
            <a:avLst/>
          </a:prstGeom>
        </p:spPr>
      </p:pic>
      <p:sp>
        <p:nvSpPr>
          <p:cNvPr id="22" name="TextBox 21">
            <a:extLst>
              <a:ext uri="{FF2B5EF4-FFF2-40B4-BE49-F238E27FC236}">
                <a16:creationId xmlns:a16="http://schemas.microsoft.com/office/drawing/2014/main" id="{14293B04-0877-ED69-5374-FE12FDEE2DF7}"/>
              </a:ext>
            </a:extLst>
          </p:cNvPr>
          <p:cNvSpPr txBox="1"/>
          <p:nvPr/>
        </p:nvSpPr>
        <p:spPr>
          <a:xfrm>
            <a:off x="4040729" y="283384"/>
            <a:ext cx="2808866" cy="830997"/>
          </a:xfrm>
          <a:prstGeom prst="rect">
            <a:avLst/>
          </a:prstGeom>
          <a:noFill/>
        </p:spPr>
        <p:txBody>
          <a:bodyPr wrap="square" rtlCol="0">
            <a:spAutoFit/>
          </a:bodyPr>
          <a:lstStyle/>
          <a:p>
            <a:pPr algn="ctr"/>
            <a:r>
              <a:rPr lang="en-US" sz="2400" b="1" dirty="0">
                <a:solidFill>
                  <a:schemeClr val="bg1"/>
                </a:solidFill>
                <a:latin typeface="Aptos" panose="020B0004020202020204" pitchFamily="34" charset="0"/>
              </a:rPr>
              <a:t>Pediatric Nursing Textbooks</a:t>
            </a:r>
          </a:p>
        </p:txBody>
      </p:sp>
    </p:spTree>
    <p:extLst>
      <p:ext uri="{BB962C8B-B14F-4D97-AF65-F5344CB8AC3E}">
        <p14:creationId xmlns:p14="http://schemas.microsoft.com/office/powerpoint/2010/main" val="3369345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3189-532A-49FD-B6AF-B5AE61BB368A}"/>
              </a:ext>
            </a:extLst>
          </p:cNvPr>
          <p:cNvSpPr>
            <a:spLocks noGrp="1"/>
          </p:cNvSpPr>
          <p:nvPr>
            <p:ph type="title"/>
          </p:nvPr>
        </p:nvSpPr>
        <p:spPr>
          <a:xfrm>
            <a:off x="279133" y="422905"/>
            <a:ext cx="8407667" cy="865121"/>
          </a:xfrm>
        </p:spPr>
        <p:txBody>
          <a:bodyPr>
            <a:normAutofit/>
          </a:bodyPr>
          <a:lstStyle/>
          <a:p>
            <a:pPr algn="l"/>
            <a:r>
              <a:rPr lang="en-US" sz="2400" dirty="0">
                <a:latin typeface="Aptos" panose="020B0004020202020204" pitchFamily="34" charset="0"/>
              </a:rPr>
              <a:t>MAKING PROGRESS FOR CHANGE INPEDIATRIC NURSING</a:t>
            </a:r>
          </a:p>
        </p:txBody>
      </p:sp>
      <p:sp>
        <p:nvSpPr>
          <p:cNvPr id="3" name="Content Placeholder 2">
            <a:extLst>
              <a:ext uri="{FF2B5EF4-FFF2-40B4-BE49-F238E27FC236}">
                <a16:creationId xmlns:a16="http://schemas.microsoft.com/office/drawing/2014/main" id="{C890EA3B-9036-4AA5-92EB-AAAF87830D7B}"/>
              </a:ext>
            </a:extLst>
          </p:cNvPr>
          <p:cNvSpPr>
            <a:spLocks noGrp="1"/>
          </p:cNvSpPr>
          <p:nvPr>
            <p:ph idx="1"/>
          </p:nvPr>
        </p:nvSpPr>
        <p:spPr>
          <a:xfrm>
            <a:off x="279133" y="1200151"/>
            <a:ext cx="4119612" cy="3737370"/>
          </a:xfrm>
        </p:spPr>
        <p:txBody>
          <a:bodyPr/>
          <a:lstStyle/>
          <a:p>
            <a:r>
              <a:rPr lang="en-US" sz="1800" dirty="0">
                <a:latin typeface="Aptos" panose="020B0004020202020204" pitchFamily="34" charset="0"/>
              </a:rPr>
              <a:t>Pediatric nurse residency programs promoted both transition &amp; retention into practice (Delack, McCarthy, Martin, &amp; Sperhac, 2015)</a:t>
            </a:r>
          </a:p>
          <a:p>
            <a:r>
              <a:rPr lang="en-US" sz="1800" dirty="0">
                <a:latin typeface="Aptos" panose="020B0004020202020204" pitchFamily="34" charset="0"/>
              </a:rPr>
              <a:t>Magnet designation promoted application of clinical nursing EBP and research (ANCC,2017)</a:t>
            </a:r>
          </a:p>
          <a:p>
            <a:r>
              <a:rPr lang="en-US" sz="1800" dirty="0">
                <a:latin typeface="Aptos" panose="020B0004020202020204" pitchFamily="34" charset="0"/>
              </a:rPr>
              <a:t>Creation of SPN competencies for pre-licensure and residency programs established standards of excellence in both (Mott et al., 2018</a:t>
            </a:r>
            <a:r>
              <a:rPr lang="en-US" sz="1700" dirty="0">
                <a:latin typeface="Aptos" panose="020B0004020202020204" pitchFamily="34" charset="0"/>
              </a:rPr>
              <a:t>)</a:t>
            </a:r>
          </a:p>
          <a:p>
            <a:r>
              <a:rPr lang="en-US" sz="1700" dirty="0">
                <a:latin typeface="Aptos" panose="020B0004020202020204" pitchFamily="34" charset="0"/>
              </a:rPr>
              <a:t>Pediatric Excellence Model (SPN, 2022)</a:t>
            </a:r>
          </a:p>
        </p:txBody>
      </p:sp>
      <p:pic>
        <p:nvPicPr>
          <p:cNvPr id="4098" name="Picture 2">
            <a:extLst>
              <a:ext uri="{FF2B5EF4-FFF2-40B4-BE49-F238E27FC236}">
                <a16:creationId xmlns:a16="http://schemas.microsoft.com/office/drawing/2014/main" id="{6B47E3B3-AD56-9F7B-6220-90A2E42EA7D7}"/>
              </a:ext>
            </a:extLst>
          </p:cNvPr>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4735579" y="1283469"/>
            <a:ext cx="1717708" cy="12882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41FAF1-FB1E-8E5C-8373-94F6D521C9F4}"/>
              </a:ext>
            </a:extLst>
          </p:cNvPr>
          <p:cNvPicPr>
            <a:picLocks noChangeAspect="1"/>
          </p:cNvPicPr>
          <p:nvPr/>
        </p:nvPicPr>
        <p:blipFill>
          <a:blip r:embed="rId3"/>
          <a:stretch>
            <a:fillRect/>
          </a:stretch>
        </p:blipFill>
        <p:spPr>
          <a:xfrm>
            <a:off x="4572000" y="2659029"/>
            <a:ext cx="2643034" cy="2061566"/>
          </a:xfrm>
          <a:prstGeom prst="rect">
            <a:avLst/>
          </a:prstGeom>
        </p:spPr>
      </p:pic>
      <p:pic>
        <p:nvPicPr>
          <p:cNvPr id="4100" name="Picture 4">
            <a:extLst>
              <a:ext uri="{FF2B5EF4-FFF2-40B4-BE49-F238E27FC236}">
                <a16:creationId xmlns:a16="http://schemas.microsoft.com/office/drawing/2014/main" id="{1C8D2600-4493-26E7-1424-9931C2A11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702" y="1075655"/>
            <a:ext cx="2067932" cy="228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73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8813-8C59-9F84-EC3C-B1C458CDE8A5}"/>
              </a:ext>
            </a:extLst>
          </p:cNvPr>
          <p:cNvSpPr>
            <a:spLocks noGrp="1"/>
          </p:cNvSpPr>
          <p:nvPr>
            <p:ph type="title"/>
          </p:nvPr>
        </p:nvSpPr>
        <p:spPr>
          <a:xfrm>
            <a:off x="261479" y="398407"/>
            <a:ext cx="8666178" cy="644330"/>
          </a:xfrm>
        </p:spPr>
        <p:txBody>
          <a:bodyPr/>
          <a:lstStyle/>
          <a:p>
            <a:pPr algn="l"/>
            <a:r>
              <a:rPr lang="en-US" dirty="0">
                <a:latin typeface="Aptos" panose="020B0004020202020204" pitchFamily="34" charset="0"/>
              </a:rPr>
              <a:t>Pediatric Organizations:   SPN  1990</a:t>
            </a:r>
          </a:p>
        </p:txBody>
      </p:sp>
      <p:sp>
        <p:nvSpPr>
          <p:cNvPr id="4" name="Content Placeholder 3">
            <a:extLst>
              <a:ext uri="{FF2B5EF4-FFF2-40B4-BE49-F238E27FC236}">
                <a16:creationId xmlns:a16="http://schemas.microsoft.com/office/drawing/2014/main" id="{B1A78648-EF29-3AA8-2F3B-6700109EDB91}"/>
              </a:ext>
            </a:extLst>
          </p:cNvPr>
          <p:cNvSpPr>
            <a:spLocks noGrp="1"/>
          </p:cNvSpPr>
          <p:nvPr>
            <p:ph idx="1"/>
          </p:nvPr>
        </p:nvSpPr>
        <p:spPr>
          <a:xfrm>
            <a:off x="261938" y="1042988"/>
            <a:ext cx="4443806" cy="3871912"/>
          </a:xfrm>
          <a:prstGeom prst="rect">
            <a:avLst/>
          </a:prstGeom>
        </p:spPr>
        <p:txBody>
          <a:bodyPr/>
          <a:lstStyle/>
          <a:p>
            <a:r>
              <a:rPr lang="en-US" sz="2000" dirty="0">
                <a:latin typeface="Aptos" panose="020B0004020202020204" pitchFamily="34" charset="0"/>
                <a:cs typeface="Arial" panose="020B0604020202020204" pitchFamily="34" charset="0"/>
              </a:rPr>
              <a:t>Guidelines for practice</a:t>
            </a:r>
          </a:p>
          <a:p>
            <a:pPr lvl="1"/>
            <a:r>
              <a:rPr lang="en-US" sz="2000" dirty="0">
                <a:latin typeface="Aptos" panose="020B0004020202020204" pitchFamily="34" charset="0"/>
                <a:cs typeface="Arial" panose="020B0604020202020204" pitchFamily="34" charset="0"/>
              </a:rPr>
              <a:t>Scope and Standards</a:t>
            </a:r>
          </a:p>
          <a:p>
            <a:pPr lvl="1"/>
            <a:r>
              <a:rPr lang="en-US" sz="2000" dirty="0">
                <a:latin typeface="Aptos" panose="020B0004020202020204" pitchFamily="34" charset="0"/>
                <a:cs typeface="Arial" panose="020B0604020202020204" pitchFamily="34" charset="0"/>
              </a:rPr>
              <a:t>Family Centered Care</a:t>
            </a:r>
          </a:p>
          <a:p>
            <a:r>
              <a:rPr lang="en-US" sz="2000" dirty="0">
                <a:latin typeface="Aptos" panose="020B0004020202020204" pitchFamily="34" charset="0"/>
                <a:cs typeface="Arial" panose="020B0604020202020204" pitchFamily="34" charset="0"/>
              </a:rPr>
              <a:t>Position statements</a:t>
            </a:r>
          </a:p>
          <a:p>
            <a:pPr lvl="1"/>
            <a:r>
              <a:rPr lang="en-US" sz="1700" dirty="0">
                <a:latin typeface="Aptos" panose="020B0004020202020204" pitchFamily="34" charset="0"/>
                <a:cs typeface="Arial" panose="020B0604020202020204" pitchFamily="34" charset="0"/>
              </a:rPr>
              <a:t>Safe Staffing’</a:t>
            </a:r>
          </a:p>
          <a:p>
            <a:pPr lvl="1"/>
            <a:r>
              <a:rPr lang="en-US" sz="1700" dirty="0">
                <a:latin typeface="Aptos" panose="020B0004020202020204" pitchFamily="34" charset="0"/>
                <a:cs typeface="Arial" panose="020B0604020202020204" pitchFamily="34" charset="0"/>
              </a:rPr>
              <a:t>Access to Care</a:t>
            </a:r>
          </a:p>
          <a:p>
            <a:pPr lvl="1"/>
            <a:r>
              <a:rPr lang="en-US" sz="1700" dirty="0">
                <a:latin typeface="Aptos" panose="020B0004020202020204" pitchFamily="34" charset="0"/>
                <a:cs typeface="Arial" panose="020B0604020202020204" pitchFamily="34" charset="0"/>
              </a:rPr>
              <a:t>Importance of Immunization against COVID-19</a:t>
            </a:r>
          </a:p>
          <a:p>
            <a:pPr>
              <a:buFont typeface="Arial" panose="020B0604020202020204" pitchFamily="34" charset="0"/>
              <a:buChar char="•"/>
            </a:pPr>
            <a:r>
              <a:rPr lang="en-US" sz="2000" dirty="0">
                <a:latin typeface="Aptos" panose="020B0004020202020204" pitchFamily="34" charset="0"/>
                <a:cs typeface="Arial" panose="020B0604020202020204" pitchFamily="34" charset="0"/>
              </a:rPr>
              <a:t>Certification </a:t>
            </a:r>
          </a:p>
          <a:p>
            <a:r>
              <a:rPr lang="en-US" sz="2000" dirty="0">
                <a:latin typeface="Aptos" panose="020B0004020202020204" pitchFamily="34" charset="0"/>
                <a:cs typeface="Arial" panose="020B0604020202020204" pitchFamily="34" charset="0"/>
              </a:rPr>
              <a:t>Advocacy &amp; Legislation</a:t>
            </a:r>
          </a:p>
          <a:p>
            <a:pPr lvl="1"/>
            <a:r>
              <a:rPr lang="en-US" sz="1700" dirty="0">
                <a:latin typeface="Aptos" panose="020B0004020202020204" pitchFamily="34" charset="0"/>
                <a:cs typeface="Arial" panose="020B0604020202020204" pitchFamily="34" charset="0"/>
              </a:rPr>
              <a:t>Seven priorities for advocacy</a:t>
            </a:r>
          </a:p>
        </p:txBody>
      </p:sp>
      <p:pic>
        <p:nvPicPr>
          <p:cNvPr id="5" name="Picture 4">
            <a:extLst>
              <a:ext uri="{FF2B5EF4-FFF2-40B4-BE49-F238E27FC236}">
                <a16:creationId xmlns:a16="http://schemas.microsoft.com/office/drawing/2014/main" id="{86C57071-AC73-EDBC-49D2-D04B13F8A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236" y="1569563"/>
            <a:ext cx="1756090" cy="2485636"/>
          </a:xfrm>
          <a:prstGeom prst="rect">
            <a:avLst/>
          </a:prstGeom>
        </p:spPr>
      </p:pic>
      <p:pic>
        <p:nvPicPr>
          <p:cNvPr id="2050" name="Picture 2" descr="Pediatric Nursing: Scope and Standards of Practice">
            <a:extLst>
              <a:ext uri="{FF2B5EF4-FFF2-40B4-BE49-F238E27FC236}">
                <a16:creationId xmlns:a16="http://schemas.microsoft.com/office/drawing/2014/main" id="{6A78700D-7929-5A7F-0848-6CC8DDEBAA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610" y="1138989"/>
            <a:ext cx="1356178" cy="20363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9245C85-8B8E-825A-8327-F9296EDAF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653" y="3942674"/>
            <a:ext cx="1356178" cy="936824"/>
          </a:xfrm>
          <a:prstGeom prst="rect">
            <a:avLst/>
          </a:prstGeom>
        </p:spPr>
      </p:pic>
      <p:pic>
        <p:nvPicPr>
          <p:cNvPr id="3" name="Picture 2">
            <a:extLst>
              <a:ext uri="{FF2B5EF4-FFF2-40B4-BE49-F238E27FC236}">
                <a16:creationId xmlns:a16="http://schemas.microsoft.com/office/drawing/2014/main" id="{732EFD47-E0EA-7A0C-1595-EBCD0CD80862}"/>
              </a:ext>
            </a:extLst>
          </p:cNvPr>
          <p:cNvPicPr>
            <a:picLocks noChangeAspect="1"/>
          </p:cNvPicPr>
          <p:nvPr/>
        </p:nvPicPr>
        <p:blipFill>
          <a:blip r:embed="rId6"/>
          <a:stretch>
            <a:fillRect/>
          </a:stretch>
        </p:blipFill>
        <p:spPr>
          <a:xfrm>
            <a:off x="5249896" y="892908"/>
            <a:ext cx="1821231" cy="2733575"/>
          </a:xfrm>
          <a:prstGeom prst="rect">
            <a:avLst/>
          </a:prstGeom>
        </p:spPr>
      </p:pic>
    </p:spTree>
    <p:extLst>
      <p:ext uri="{BB962C8B-B14F-4D97-AF65-F5344CB8AC3E}">
        <p14:creationId xmlns:p14="http://schemas.microsoft.com/office/powerpoint/2010/main" val="2535923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28D80-C225-C242-AEE8-B6D10E8536C1}"/>
              </a:ext>
            </a:extLst>
          </p:cNvPr>
          <p:cNvSpPr>
            <a:spLocks noGrp="1"/>
          </p:cNvSpPr>
          <p:nvPr>
            <p:ph type="title"/>
          </p:nvPr>
        </p:nvSpPr>
        <p:spPr>
          <a:xfrm>
            <a:off x="261479" y="398406"/>
            <a:ext cx="8666178" cy="908867"/>
          </a:xfrm>
        </p:spPr>
        <p:txBody>
          <a:bodyPr>
            <a:normAutofit fontScale="90000"/>
          </a:bodyPr>
          <a:lstStyle/>
          <a:p>
            <a:r>
              <a:rPr lang="en-US" dirty="0">
                <a:latin typeface="Aptos" panose="020B0004020202020204" pitchFamily="34" charset="0"/>
              </a:rPr>
              <a:t>Pediatric Organizations:   Pediatric Nurse Certification Board (PNCB) </a:t>
            </a:r>
          </a:p>
        </p:txBody>
      </p:sp>
      <p:sp>
        <p:nvSpPr>
          <p:cNvPr id="3" name="Content Placeholder 2">
            <a:extLst>
              <a:ext uri="{FF2B5EF4-FFF2-40B4-BE49-F238E27FC236}">
                <a16:creationId xmlns:a16="http://schemas.microsoft.com/office/drawing/2014/main" id="{97525FC4-3EDB-BB73-984F-E681C97C1D43}"/>
              </a:ext>
            </a:extLst>
          </p:cNvPr>
          <p:cNvSpPr>
            <a:spLocks noGrp="1"/>
          </p:cNvSpPr>
          <p:nvPr>
            <p:ph idx="1"/>
          </p:nvPr>
        </p:nvSpPr>
        <p:spPr>
          <a:xfrm>
            <a:off x="261479" y="1307274"/>
            <a:ext cx="4169007" cy="3607266"/>
          </a:xfrm>
        </p:spPr>
        <p:txBody>
          <a:bodyPr/>
          <a:lstStyle/>
          <a:p>
            <a:r>
              <a:rPr lang="en-US" sz="2800" dirty="0">
                <a:latin typeface="Aptos" panose="020B0004020202020204" pitchFamily="34" charset="0"/>
              </a:rPr>
              <a:t>Certification</a:t>
            </a:r>
          </a:p>
          <a:p>
            <a:pPr lvl="1"/>
            <a:r>
              <a:rPr lang="en-US" sz="2800" dirty="0">
                <a:latin typeface="Aptos" panose="020B0004020202020204" pitchFamily="34" charset="0"/>
              </a:rPr>
              <a:t>ACPNP, PNP, CPN </a:t>
            </a:r>
          </a:p>
          <a:p>
            <a:r>
              <a:rPr lang="en-US" sz="2800" dirty="0">
                <a:latin typeface="Aptos" panose="020B0004020202020204" pitchFamily="34" charset="0"/>
              </a:rPr>
              <a:t>Continuing education</a:t>
            </a:r>
          </a:p>
          <a:p>
            <a:r>
              <a:rPr lang="en-US" sz="2800" i="0" dirty="0">
                <a:effectLst/>
                <a:latin typeface="Aptos" panose="020B0004020202020204" pitchFamily="34" charset="0"/>
              </a:rPr>
              <a:t>Special programs</a:t>
            </a:r>
          </a:p>
          <a:p>
            <a:pPr lvl="1"/>
            <a:r>
              <a:rPr lang="en-US" sz="2800" i="0" dirty="0" err="1">
                <a:effectLst/>
                <a:latin typeface="Aptos" panose="020B0004020202020204" pitchFamily="34" charset="0"/>
              </a:rPr>
              <a:t>ACTivate</a:t>
            </a:r>
            <a:r>
              <a:rPr lang="en-US" sz="2800" i="0" dirty="0">
                <a:effectLst/>
                <a:latin typeface="Aptos" panose="020B0004020202020204" pitchFamily="34" charset="0"/>
              </a:rPr>
              <a:t> Your Commitment to Adolescent Care</a:t>
            </a:r>
          </a:p>
          <a:p>
            <a:endParaRPr lang="en-US" dirty="0"/>
          </a:p>
        </p:txBody>
      </p:sp>
      <p:pic>
        <p:nvPicPr>
          <p:cNvPr id="4" name="Picture 4" descr="PNCB Celebrates 50 Years!&gt;">
            <a:extLst>
              <a:ext uri="{FF2B5EF4-FFF2-40B4-BE49-F238E27FC236}">
                <a16:creationId xmlns:a16="http://schemas.microsoft.com/office/drawing/2014/main" id="{F9045046-EECE-BD44-0274-8CEBAD644C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15524" y="1743109"/>
            <a:ext cx="4022934" cy="2735595"/>
          </a:xfrm>
          <a:prstGeom prst="rect">
            <a:avLst/>
          </a:prstGeom>
          <a:solidFill>
            <a:srgbClr val="FFFFFF"/>
          </a:solidFill>
        </p:spPr>
      </p:pic>
    </p:spTree>
    <p:extLst>
      <p:ext uri="{BB962C8B-B14F-4D97-AF65-F5344CB8AC3E}">
        <p14:creationId xmlns:p14="http://schemas.microsoft.com/office/powerpoint/2010/main" val="2677387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2CB5-6ED6-58E6-5E30-2FA5770A135D}"/>
              </a:ext>
            </a:extLst>
          </p:cNvPr>
          <p:cNvSpPr>
            <a:spLocks noGrp="1"/>
          </p:cNvSpPr>
          <p:nvPr>
            <p:ph type="title"/>
          </p:nvPr>
        </p:nvSpPr>
        <p:spPr/>
        <p:txBody>
          <a:bodyPr>
            <a:normAutofit/>
          </a:bodyPr>
          <a:lstStyle/>
          <a:p>
            <a:r>
              <a:rPr lang="en-US" dirty="0">
                <a:latin typeface="Aptos" panose="020B0004020202020204" pitchFamily="34" charset="0"/>
              </a:rPr>
              <a:t>Organizations</a:t>
            </a:r>
          </a:p>
        </p:txBody>
      </p:sp>
      <p:sp>
        <p:nvSpPr>
          <p:cNvPr id="3" name="Content Placeholder 2">
            <a:extLst>
              <a:ext uri="{FF2B5EF4-FFF2-40B4-BE49-F238E27FC236}">
                <a16:creationId xmlns:a16="http://schemas.microsoft.com/office/drawing/2014/main" id="{64A1B103-8FD0-0051-BC7E-C5CA93D59687}"/>
              </a:ext>
            </a:extLst>
          </p:cNvPr>
          <p:cNvSpPr>
            <a:spLocks noGrp="1"/>
          </p:cNvSpPr>
          <p:nvPr>
            <p:ph idx="1"/>
          </p:nvPr>
        </p:nvSpPr>
        <p:spPr>
          <a:xfrm>
            <a:off x="261479" y="943897"/>
            <a:ext cx="6459361" cy="3639533"/>
          </a:xfrm>
        </p:spPr>
        <p:txBody>
          <a:bodyPr/>
          <a:lstStyle/>
          <a:p>
            <a:r>
              <a:rPr lang="en-US" sz="2000" dirty="0">
                <a:latin typeface="Aptos" panose="020B0004020202020204" pitchFamily="34" charset="0"/>
              </a:rPr>
              <a:t>American Nurses Credentialing Center (ANCC)</a:t>
            </a:r>
          </a:p>
          <a:p>
            <a:pPr lvl="1"/>
            <a:r>
              <a:rPr lang="en-US" sz="2000" dirty="0">
                <a:latin typeface="Aptos" panose="020B0004020202020204" pitchFamily="34" charset="0"/>
              </a:rPr>
              <a:t>Certification RN-BC, courses, workshops</a:t>
            </a:r>
          </a:p>
          <a:p>
            <a:r>
              <a:rPr lang="en-US" sz="2000" dirty="0">
                <a:latin typeface="Aptos" panose="020B0004020202020204" pitchFamily="34" charset="0"/>
              </a:rPr>
              <a:t>American Association of Critical Care Nurses (AACN)</a:t>
            </a:r>
          </a:p>
          <a:p>
            <a:pPr lvl="1"/>
            <a:r>
              <a:rPr lang="en-US" sz="2000" dirty="0">
                <a:latin typeface="Aptos" panose="020B0004020202020204" pitchFamily="34" charset="0"/>
              </a:rPr>
              <a:t>Certification  CCRN (pediatric/neonatal), courses, conference</a:t>
            </a:r>
          </a:p>
          <a:p>
            <a:r>
              <a:rPr lang="en-US" sz="2000" dirty="0">
                <a:latin typeface="Aptos" panose="020B0004020202020204" pitchFamily="34" charset="0"/>
              </a:rPr>
              <a:t>American Academy of Pediatrics</a:t>
            </a:r>
          </a:p>
          <a:p>
            <a:r>
              <a:rPr lang="en-US" sz="2000" dirty="0">
                <a:latin typeface="Aptos" panose="020B0004020202020204" pitchFamily="34" charset="0"/>
              </a:rPr>
              <a:t>Children’s Hospital Association </a:t>
            </a:r>
          </a:p>
          <a:p>
            <a:r>
              <a:rPr lang="en-US" sz="2000" dirty="0">
                <a:latin typeface="Aptos" panose="020B0004020202020204" pitchFamily="34" charset="0"/>
              </a:rPr>
              <a:t>National Association of Pediatric Nurse Practitioners (NAPNAP)</a:t>
            </a:r>
          </a:p>
        </p:txBody>
      </p:sp>
      <p:pic>
        <p:nvPicPr>
          <p:cNvPr id="4" name="Picture 3">
            <a:extLst>
              <a:ext uri="{FF2B5EF4-FFF2-40B4-BE49-F238E27FC236}">
                <a16:creationId xmlns:a16="http://schemas.microsoft.com/office/drawing/2014/main" id="{900AE66F-C3C7-3D5A-5BF0-2AA7084D2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9132" y="821715"/>
            <a:ext cx="1990232" cy="1916985"/>
          </a:xfrm>
          <a:prstGeom prst="rect">
            <a:avLst/>
          </a:prstGeom>
        </p:spPr>
      </p:pic>
      <p:pic>
        <p:nvPicPr>
          <p:cNvPr id="5" name="Picture 4">
            <a:extLst>
              <a:ext uri="{FF2B5EF4-FFF2-40B4-BE49-F238E27FC236}">
                <a16:creationId xmlns:a16="http://schemas.microsoft.com/office/drawing/2014/main" id="{D4D3EED6-82AA-16C4-3CC0-514170FCF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840" y="3023662"/>
            <a:ext cx="1996040" cy="1382787"/>
          </a:xfrm>
          <a:prstGeom prst="rect">
            <a:avLst/>
          </a:prstGeom>
        </p:spPr>
      </p:pic>
    </p:spTree>
    <p:extLst>
      <p:ext uri="{BB962C8B-B14F-4D97-AF65-F5344CB8AC3E}">
        <p14:creationId xmlns:p14="http://schemas.microsoft.com/office/powerpoint/2010/main" val="183214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9249-3A78-2CA5-8D9D-EDED3BF88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365DFB-124C-3B3A-B0FA-3B8D6283E2CD}"/>
              </a:ext>
            </a:extLst>
          </p:cNvPr>
          <p:cNvSpPr>
            <a:spLocks noGrp="1"/>
          </p:cNvSpPr>
          <p:nvPr>
            <p:ph type="title"/>
          </p:nvPr>
        </p:nvSpPr>
        <p:spPr>
          <a:xfrm>
            <a:off x="457200" y="68490"/>
            <a:ext cx="8229600" cy="857250"/>
          </a:xfrm>
        </p:spPr>
        <p:txBody>
          <a:bodyPr>
            <a:normAutofit/>
          </a:bodyPr>
          <a:lstStyle/>
          <a:p>
            <a:pPr algn="l"/>
            <a:r>
              <a:rPr lang="en-US" dirty="0">
                <a:latin typeface="Aptos" panose="020B0004020202020204" pitchFamily="34" charset="0"/>
              </a:rPr>
              <a:t>PEDIATRIC END OF LIFE CARE</a:t>
            </a:r>
          </a:p>
        </p:txBody>
      </p:sp>
      <p:sp>
        <p:nvSpPr>
          <p:cNvPr id="4" name="Content Placeholder 3">
            <a:extLst>
              <a:ext uri="{FF2B5EF4-FFF2-40B4-BE49-F238E27FC236}">
                <a16:creationId xmlns:a16="http://schemas.microsoft.com/office/drawing/2014/main" id="{2E1EF6A1-B212-6936-E0A0-D27238A36BCC}"/>
              </a:ext>
            </a:extLst>
          </p:cNvPr>
          <p:cNvSpPr>
            <a:spLocks noGrp="1"/>
          </p:cNvSpPr>
          <p:nvPr>
            <p:ph idx="4294967295"/>
          </p:nvPr>
        </p:nvSpPr>
        <p:spPr>
          <a:xfrm>
            <a:off x="337457" y="762454"/>
            <a:ext cx="8349343" cy="4217760"/>
          </a:xfrm>
          <a:prstGeom prst="rect">
            <a:avLst/>
          </a:prstGeom>
        </p:spPr>
        <p:txBody>
          <a:bodyPr/>
          <a:lstStyle/>
          <a:p>
            <a:pPr lvl="0"/>
            <a:r>
              <a:rPr lang="en-US" sz="2200" dirty="0">
                <a:latin typeface="Aptos" panose="020B0004020202020204" pitchFamily="34" charset="0"/>
                <a:cs typeface="Arial" panose="020B0604020202020204" pitchFamily="34" charset="0"/>
              </a:rPr>
              <a:t>Nursing Leadership Academy in End-of-Life Care</a:t>
            </a:r>
          </a:p>
          <a:p>
            <a:pPr lvl="1"/>
            <a:r>
              <a:rPr lang="en-US" sz="2200" dirty="0">
                <a:latin typeface="Aptos" panose="020B0004020202020204" pitchFamily="34" charset="0"/>
                <a:cs typeface="Arial" panose="020B0604020202020204" pitchFamily="34" charset="0"/>
              </a:rPr>
              <a:t>Leaders from 22 organizations</a:t>
            </a:r>
          </a:p>
          <a:p>
            <a:pPr lvl="0"/>
            <a:r>
              <a:rPr lang="en-US" sz="2200" dirty="0">
                <a:latin typeface="Aptos" panose="020B0004020202020204" pitchFamily="34" charset="0"/>
                <a:cs typeface="Arial" panose="020B0604020202020204" pitchFamily="34" charset="0"/>
              </a:rPr>
              <a:t>The Initiative for Pediatric Palliative Care Project (IPPC)</a:t>
            </a:r>
          </a:p>
          <a:p>
            <a:pPr lvl="1"/>
            <a:r>
              <a:rPr lang="en-US" sz="2200" b="0" i="0" dirty="0">
                <a:solidFill>
                  <a:srgbClr val="333333"/>
                </a:solidFill>
                <a:effectLst/>
                <a:latin typeface="Aptos" panose="020B0004020202020204" pitchFamily="34" charset="0"/>
              </a:rPr>
              <a:t>To im</a:t>
            </a:r>
            <a:r>
              <a:rPr lang="en-US" sz="2200" dirty="0">
                <a:solidFill>
                  <a:srgbClr val="333333"/>
                </a:solidFill>
                <a:latin typeface="Aptos" panose="020B0004020202020204" pitchFamily="34" charset="0"/>
              </a:rPr>
              <a:t>prove </a:t>
            </a:r>
            <a:r>
              <a:rPr lang="en-US" sz="2200" b="0" i="0" dirty="0">
                <a:solidFill>
                  <a:srgbClr val="333333"/>
                </a:solidFill>
                <a:effectLst/>
                <a:latin typeface="Aptos" panose="020B0004020202020204" pitchFamily="34" charset="0"/>
              </a:rPr>
              <a:t>family-centered care for children living with life-threatening conditions.</a:t>
            </a:r>
            <a:endParaRPr lang="en-US" sz="2200" dirty="0">
              <a:latin typeface="Aptos" panose="020B0004020202020204" pitchFamily="34" charset="0"/>
              <a:cs typeface="Arial" panose="020B0604020202020204" pitchFamily="34" charset="0"/>
            </a:endParaRPr>
          </a:p>
          <a:p>
            <a:pPr lvl="0"/>
            <a:r>
              <a:rPr lang="en-US" sz="2200" dirty="0">
                <a:latin typeface="Aptos" panose="020B0004020202020204" pitchFamily="34" charset="0"/>
                <a:cs typeface="Arial" panose="020B0604020202020204" pitchFamily="34" charset="0"/>
              </a:rPr>
              <a:t>Pediatric End of Life Nursing Education Consortium (ELNEC)</a:t>
            </a:r>
          </a:p>
          <a:p>
            <a:pPr lvl="0"/>
            <a:r>
              <a:rPr lang="en-US" sz="2200" i="1" dirty="0">
                <a:latin typeface="Aptos" panose="020B0004020202020204" pitchFamily="34" charset="0"/>
                <a:cs typeface="Arial" panose="020B0604020202020204" pitchFamily="34" charset="0"/>
              </a:rPr>
              <a:t>Precepts of Palliative Care for Children/Adolescents and Their Families.</a:t>
            </a:r>
            <a:r>
              <a:rPr lang="en-US" sz="2200" dirty="0">
                <a:latin typeface="Aptos" panose="020B0004020202020204" pitchFamily="34" charset="0"/>
                <a:cs typeface="Arial" panose="020B0604020202020204" pitchFamily="34" charset="0"/>
              </a:rPr>
              <a:t>  </a:t>
            </a:r>
          </a:p>
          <a:p>
            <a:pPr lvl="1"/>
            <a:r>
              <a:rPr lang="en-US" sz="2200" dirty="0">
                <a:latin typeface="Aptos" panose="020B0004020202020204" pitchFamily="34" charset="0"/>
                <a:cs typeface="Arial" panose="020B0604020202020204" pitchFamily="34" charset="0"/>
              </a:rPr>
              <a:t>Document produced in collaboration with National Association of Neonatal Nurses and the Association of Pediatric Oncology Nurses. </a:t>
            </a:r>
          </a:p>
          <a:p>
            <a:endParaRPr lang="en-US" sz="2000" dirty="0">
              <a:latin typeface="Arial" panose="020B0604020202020204" pitchFamily="34" charset="0"/>
              <a:cs typeface="Arial" panose="020B0604020202020204" pitchFamily="34" charset="0"/>
            </a:endParaRPr>
          </a:p>
        </p:txBody>
      </p:sp>
      <p:pic>
        <p:nvPicPr>
          <p:cNvPr id="5" name="Picture 4" descr="A close-up of a flower&#10;&#10;AI-generated content may be incorrect.">
            <a:extLst>
              <a:ext uri="{FF2B5EF4-FFF2-40B4-BE49-F238E27FC236}">
                <a16:creationId xmlns:a16="http://schemas.microsoft.com/office/drawing/2014/main" id="{70DA13DE-219C-7F53-B9FC-BC54AADB55D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20643" y="497115"/>
            <a:ext cx="1485900" cy="1114426"/>
          </a:xfrm>
          <a:prstGeom prst="rect">
            <a:avLst/>
          </a:prstGeom>
        </p:spPr>
      </p:pic>
    </p:spTree>
    <p:extLst>
      <p:ext uri="{BB962C8B-B14F-4D97-AF65-F5344CB8AC3E}">
        <p14:creationId xmlns:p14="http://schemas.microsoft.com/office/powerpoint/2010/main" val="2123083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32587-68BE-E4D1-066E-3C0ED8D3E8BF}"/>
            </a:ext>
          </a:extLst>
        </p:cNvPr>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4B5763B1-888B-0637-12C6-33F142569D92}"/>
              </a:ext>
            </a:extLst>
          </p:cNvPr>
          <p:cNvSpPr>
            <a:spLocks noGrp="1"/>
          </p:cNvSpPr>
          <p:nvPr>
            <p:ph idx="1"/>
          </p:nvPr>
        </p:nvSpPr>
        <p:spPr>
          <a:xfrm>
            <a:off x="261479" y="1246011"/>
            <a:ext cx="8666178" cy="3607266"/>
          </a:xfrm>
        </p:spPr>
        <p:txBody>
          <a:bodyPr lIns="91440" tIns="45720" rIns="91440" bIns="45720" anchor="t"/>
          <a:lstStyle/>
          <a:p>
            <a:pPr marL="514350" indent="-514350">
              <a:buAutoNum type="arabicPeriod"/>
            </a:pPr>
            <a:r>
              <a:rPr lang="en-US" sz="2800" dirty="0">
                <a:latin typeface="Aptos" panose="020B0004020202020204" pitchFamily="34" charset="0"/>
              </a:rPr>
              <a:t>Describe some historical events and practices that have influenced the development of pediatric nursing in the U.S.</a:t>
            </a:r>
            <a:endParaRPr lang="en-US" dirty="0">
              <a:latin typeface="Aptos" panose="020B0004020202020204" pitchFamily="34" charset="0"/>
            </a:endParaRPr>
          </a:p>
          <a:p>
            <a:pPr marL="514350" indent="-514350">
              <a:buAutoNum type="arabicPeriod" startAt="2"/>
            </a:pPr>
            <a:r>
              <a:rPr lang="en-US" sz="2800" dirty="0">
                <a:latin typeface="Aptos" panose="020B0004020202020204" pitchFamily="34" charset="0"/>
              </a:rPr>
              <a:t>Examine the evolution of pediatric nursing practice, education, and research and factors affecting where we are today.</a:t>
            </a:r>
          </a:p>
          <a:p>
            <a:pPr marL="514350" indent="-514350">
              <a:buAutoNum type="arabicPeriod" startAt="3"/>
            </a:pPr>
            <a:r>
              <a:rPr lang="en-US" sz="2800" dirty="0">
                <a:latin typeface="Aptos" panose="020B0004020202020204" pitchFamily="34" charset="0"/>
              </a:rPr>
              <a:t>Discuss the future of excellence for pediatric nursing</a:t>
            </a:r>
            <a:r>
              <a:rPr lang="en-US" sz="2800" dirty="0"/>
              <a:t>. </a:t>
            </a:r>
          </a:p>
          <a:p>
            <a:endParaRPr lang="en-US" dirty="0"/>
          </a:p>
        </p:txBody>
      </p:sp>
      <p:sp>
        <p:nvSpPr>
          <p:cNvPr id="3" name="Title 2">
            <a:extLst>
              <a:ext uri="{FF2B5EF4-FFF2-40B4-BE49-F238E27FC236}">
                <a16:creationId xmlns:a16="http://schemas.microsoft.com/office/drawing/2014/main" id="{252AF3BC-433A-4934-8501-9D44903E5A5B}"/>
              </a:ext>
            </a:extLst>
          </p:cNvPr>
          <p:cNvSpPr>
            <a:spLocks noGrp="1"/>
          </p:cNvSpPr>
          <p:nvPr>
            <p:ph type="title"/>
          </p:nvPr>
        </p:nvSpPr>
        <p:spPr/>
        <p:txBody>
          <a:bodyPr/>
          <a:lstStyle/>
          <a:p>
            <a:pPr algn="l"/>
            <a:r>
              <a:rPr lang="en-US" dirty="0">
                <a:latin typeface="Aptos" panose="020B0004020202020204" pitchFamily="34" charset="0"/>
              </a:rPr>
              <a:t>Learning outcomes for today</a:t>
            </a:r>
          </a:p>
        </p:txBody>
      </p:sp>
    </p:spTree>
    <p:extLst>
      <p:ext uri="{BB962C8B-B14F-4D97-AF65-F5344CB8AC3E}">
        <p14:creationId xmlns:p14="http://schemas.microsoft.com/office/powerpoint/2010/main" val="461033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92026-B236-A4D8-F607-7A67F8E13BF2}"/>
              </a:ext>
            </a:extLst>
          </p:cNvPr>
          <p:cNvSpPr>
            <a:spLocks noGrp="1"/>
          </p:cNvSpPr>
          <p:nvPr>
            <p:ph type="title"/>
          </p:nvPr>
        </p:nvSpPr>
        <p:spPr>
          <a:xfrm>
            <a:off x="363079" y="1725134"/>
            <a:ext cx="8666178" cy="846616"/>
          </a:xfrm>
        </p:spPr>
        <p:txBody>
          <a:bodyPr>
            <a:noAutofit/>
          </a:bodyPr>
          <a:lstStyle/>
          <a:p>
            <a:r>
              <a:rPr lang="en-US" sz="2800" dirty="0"/>
              <a:t>What do you see as the Most Pressing Issue in pediatric Nursing today?</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BE8337B7-E106-A017-0A0D-AE3B415FBED1}"/>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BE8337B7-E106-A017-0A0D-AE3B415FBED1}"/>
                  </a:ext>
                </a:extLst>
              </p:cNvPr>
              <p:cNvPicPr>
                <a:picLocks noGrp="1" noRot="1" noChangeAspect="1" noMove="1" noResize="1" noEditPoints="1" noAdjustHandles="1" noChangeArrowheads="1" noChangeShapeType="1"/>
              </p:cNvPicPr>
              <p:nvPr/>
            </p:nvPicPr>
            <p:blipFill>
              <a:blip r:embed="rId4"/>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2157775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BC421-8862-B581-E361-25788D49F09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2736E3-F487-A99D-8B2D-F8F31BDD015F}"/>
              </a:ext>
            </a:extLst>
          </p:cNvPr>
          <p:cNvSpPr>
            <a:spLocks noGrp="1"/>
          </p:cNvSpPr>
          <p:nvPr>
            <p:ph type="title"/>
          </p:nvPr>
        </p:nvSpPr>
        <p:spPr/>
        <p:txBody>
          <a:bodyPr>
            <a:normAutofit fontScale="90000"/>
          </a:bodyPr>
          <a:lstStyle/>
          <a:p>
            <a:r>
              <a:rPr lang="en-US" dirty="0">
                <a:latin typeface="Aptos" panose="020B0004020202020204" pitchFamily="34" charset="0"/>
              </a:rPr>
              <a:t>Pressing Issues in Pediatric Nursing today</a:t>
            </a:r>
          </a:p>
        </p:txBody>
      </p:sp>
      <p:sp>
        <p:nvSpPr>
          <p:cNvPr id="5" name="Content Placeholder 4">
            <a:extLst>
              <a:ext uri="{FF2B5EF4-FFF2-40B4-BE49-F238E27FC236}">
                <a16:creationId xmlns:a16="http://schemas.microsoft.com/office/drawing/2014/main" id="{FC377AB5-0675-D204-1090-19839E8FAA8F}"/>
              </a:ext>
            </a:extLst>
          </p:cNvPr>
          <p:cNvSpPr>
            <a:spLocks noGrp="1"/>
          </p:cNvSpPr>
          <p:nvPr>
            <p:ph idx="1"/>
          </p:nvPr>
        </p:nvSpPr>
        <p:spPr>
          <a:xfrm>
            <a:off x="238911" y="1245023"/>
            <a:ext cx="8688746" cy="3547342"/>
          </a:xfrm>
        </p:spPr>
        <p:txBody>
          <a:bodyPr/>
          <a:lstStyle/>
          <a:p>
            <a:pPr marL="514350" indent="-514350">
              <a:buAutoNum type="arabicPeriod"/>
            </a:pPr>
            <a:r>
              <a:rPr lang="en-US" dirty="0">
                <a:latin typeface="Aptos" panose="020B0004020202020204" pitchFamily="34" charset="0"/>
              </a:rPr>
              <a:t>Rise in mental health needs</a:t>
            </a:r>
          </a:p>
          <a:p>
            <a:pPr marL="514350" indent="-514350">
              <a:buAutoNum type="arabicPeriod"/>
            </a:pPr>
            <a:r>
              <a:rPr lang="en-US" dirty="0">
                <a:latin typeface="Aptos" panose="020B0004020202020204" pitchFamily="34" charset="0"/>
              </a:rPr>
              <a:t>Advances in pediatric medical technology</a:t>
            </a:r>
          </a:p>
          <a:p>
            <a:pPr marL="514350" indent="-514350">
              <a:buAutoNum type="arabicPeriod"/>
            </a:pPr>
            <a:r>
              <a:rPr lang="en-US" dirty="0">
                <a:latin typeface="Aptos" panose="020B0004020202020204" pitchFamily="34" charset="0"/>
              </a:rPr>
              <a:t>Shift toward Family-Centered and Holistic Care</a:t>
            </a:r>
          </a:p>
          <a:p>
            <a:pPr marL="514350" indent="-514350">
              <a:buAutoNum type="arabicPeriod"/>
            </a:pPr>
            <a:r>
              <a:rPr lang="en-US" dirty="0">
                <a:latin typeface="Aptos" panose="020B0004020202020204" pitchFamily="34" charset="0"/>
              </a:rPr>
              <a:t>Increasing prevalence of chronic and complex conditions</a:t>
            </a:r>
          </a:p>
          <a:p>
            <a:pPr marL="514350" indent="-514350">
              <a:buAutoNum type="arabicPeriod"/>
            </a:pPr>
            <a:r>
              <a:rPr lang="en-US" dirty="0">
                <a:latin typeface="Aptos" panose="020B0004020202020204" pitchFamily="34" charset="0"/>
              </a:rPr>
              <a:t>Shortage of pediatric nursing staff</a:t>
            </a:r>
          </a:p>
          <a:p>
            <a:pPr marL="514350" indent="-514350">
              <a:buAutoNum type="arabicPeriod"/>
            </a:pPr>
            <a:endParaRPr lang="en-US" dirty="0"/>
          </a:p>
        </p:txBody>
      </p:sp>
    </p:spTree>
    <p:extLst>
      <p:ext uri="{BB962C8B-B14F-4D97-AF65-F5344CB8AC3E}">
        <p14:creationId xmlns:p14="http://schemas.microsoft.com/office/powerpoint/2010/main" val="2127930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4B80-0205-68A4-9474-C5F77C6F7A24}"/>
              </a:ext>
            </a:extLst>
          </p:cNvPr>
          <p:cNvSpPr>
            <a:spLocks noGrp="1"/>
          </p:cNvSpPr>
          <p:nvPr>
            <p:ph type="title"/>
          </p:nvPr>
        </p:nvSpPr>
        <p:spPr/>
        <p:txBody>
          <a:bodyPr>
            <a:normAutofit fontScale="90000"/>
          </a:bodyPr>
          <a:lstStyle/>
          <a:p>
            <a:r>
              <a:rPr lang="en-US" dirty="0">
                <a:latin typeface="Aptos" panose="020B0004020202020204" pitchFamily="34" charset="0"/>
              </a:rPr>
              <a:t>Pressing Issues in Pediatric Nursing today</a:t>
            </a:r>
          </a:p>
        </p:txBody>
      </p:sp>
      <p:sp>
        <p:nvSpPr>
          <p:cNvPr id="3" name="Content Placeholder 2">
            <a:extLst>
              <a:ext uri="{FF2B5EF4-FFF2-40B4-BE49-F238E27FC236}">
                <a16:creationId xmlns:a16="http://schemas.microsoft.com/office/drawing/2014/main" id="{392BA210-1352-D873-E321-C0409CFFFB65}"/>
              </a:ext>
            </a:extLst>
          </p:cNvPr>
          <p:cNvSpPr>
            <a:spLocks noGrp="1"/>
          </p:cNvSpPr>
          <p:nvPr>
            <p:ph idx="1"/>
          </p:nvPr>
        </p:nvSpPr>
        <p:spPr>
          <a:xfrm>
            <a:off x="261479" y="991402"/>
            <a:ext cx="8666178" cy="3923138"/>
          </a:xfrm>
        </p:spPr>
        <p:txBody>
          <a:bodyPr/>
          <a:lstStyle/>
          <a:p>
            <a:pPr marL="0" indent="0">
              <a:buNone/>
            </a:pPr>
            <a:r>
              <a:rPr lang="en-US" dirty="0">
                <a:latin typeface="Aptos" panose="020B0004020202020204" pitchFamily="34" charset="0"/>
              </a:rPr>
              <a:t>6.  Health equity and social determinants of health</a:t>
            </a:r>
          </a:p>
          <a:p>
            <a:pPr marL="0" indent="0">
              <a:spcBef>
                <a:spcPts val="0"/>
              </a:spcBef>
              <a:buNone/>
            </a:pPr>
            <a:r>
              <a:rPr lang="en-US" dirty="0">
                <a:latin typeface="Aptos" panose="020B0004020202020204" pitchFamily="34" charset="0"/>
              </a:rPr>
              <a:t>7.  Immunization and public health challenges- </a:t>
            </a:r>
          </a:p>
          <a:p>
            <a:pPr marL="0" indent="0">
              <a:spcBef>
                <a:spcPts val="0"/>
              </a:spcBef>
              <a:buNone/>
            </a:pPr>
            <a:r>
              <a:rPr lang="en-US" dirty="0">
                <a:latin typeface="Aptos" panose="020B0004020202020204" pitchFamily="34" charset="0"/>
              </a:rPr>
              <a:t>      </a:t>
            </a:r>
            <a:r>
              <a:rPr lang="en-US" sz="2400" dirty="0">
                <a:latin typeface="Aptos" panose="020B0004020202020204" pitchFamily="34" charset="0"/>
              </a:rPr>
              <a:t>vaccine hesitancy and misinformation on the rise</a:t>
            </a:r>
          </a:p>
          <a:p>
            <a:pPr marL="0" indent="0">
              <a:spcBef>
                <a:spcPts val="0"/>
              </a:spcBef>
              <a:buNone/>
            </a:pPr>
            <a:r>
              <a:rPr lang="en-US" dirty="0">
                <a:latin typeface="Aptos" panose="020B0004020202020204" pitchFamily="34" charset="0"/>
              </a:rPr>
              <a:t>8.  Legislative and policy changes</a:t>
            </a:r>
            <a:r>
              <a:rPr lang="en-US" sz="2400" dirty="0">
                <a:latin typeface="Aptos" panose="020B0004020202020204" pitchFamily="34" charset="0"/>
              </a:rPr>
              <a:t>- shifts in Medicare </a:t>
            </a:r>
          </a:p>
          <a:p>
            <a:pPr marL="0" indent="0">
              <a:spcBef>
                <a:spcPts val="0"/>
              </a:spcBef>
              <a:buNone/>
            </a:pPr>
            <a:r>
              <a:rPr lang="en-US" sz="2400" dirty="0">
                <a:latin typeface="Aptos" panose="020B0004020202020204" pitchFamily="34" charset="0"/>
              </a:rPr>
              <a:t>        funding, school health policies, nurse practitioner authority</a:t>
            </a:r>
          </a:p>
          <a:p>
            <a:pPr marL="0" indent="0">
              <a:spcBef>
                <a:spcPts val="0"/>
              </a:spcBef>
              <a:buNone/>
            </a:pPr>
            <a:r>
              <a:rPr lang="en-US" dirty="0">
                <a:latin typeface="Aptos" panose="020B0004020202020204" pitchFamily="34" charset="0"/>
              </a:rPr>
              <a:t>9.  Need for increased advocacy</a:t>
            </a:r>
            <a:r>
              <a:rPr lang="en-US" sz="2400" dirty="0">
                <a:latin typeface="Aptos" panose="020B0004020202020204" pitchFamily="34" charset="0"/>
              </a:rPr>
              <a:t>- nurses can have a</a:t>
            </a:r>
          </a:p>
          <a:p>
            <a:pPr marL="0" indent="0">
              <a:spcBef>
                <a:spcPts val="0"/>
              </a:spcBef>
              <a:buNone/>
            </a:pPr>
            <a:r>
              <a:rPr lang="en-US" sz="2400" dirty="0">
                <a:latin typeface="Aptos" panose="020B0004020202020204" pitchFamily="34" charset="0"/>
              </a:rPr>
              <a:t>        strong voice –Most trusted profession in U.S.</a:t>
            </a:r>
          </a:p>
          <a:p>
            <a:pPr marL="0" indent="0">
              <a:spcBef>
                <a:spcPts val="0"/>
              </a:spcBef>
              <a:buNone/>
            </a:pPr>
            <a:r>
              <a:rPr lang="en-US" sz="2400" dirty="0">
                <a:latin typeface="Aptos" panose="020B0004020202020204" pitchFamily="34" charset="0"/>
              </a:rPr>
              <a:t>10.</a:t>
            </a:r>
            <a:r>
              <a:rPr lang="en-US" dirty="0">
                <a:latin typeface="Aptos" panose="020B0004020202020204" pitchFamily="34" charset="0"/>
              </a:rPr>
              <a:t> Emphasis on Evidence-Based Practice (EBP) </a:t>
            </a:r>
          </a:p>
          <a:p>
            <a:endParaRPr lang="en-US" dirty="0"/>
          </a:p>
        </p:txBody>
      </p:sp>
    </p:spTree>
    <p:extLst>
      <p:ext uri="{BB962C8B-B14F-4D97-AF65-F5344CB8AC3E}">
        <p14:creationId xmlns:p14="http://schemas.microsoft.com/office/powerpoint/2010/main" val="419688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1822C-F9CC-CFCC-22F2-C6F81FED4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17DC7-B1CE-929A-C329-C6369674DFD0}"/>
              </a:ext>
            </a:extLst>
          </p:cNvPr>
          <p:cNvSpPr>
            <a:spLocks noGrp="1"/>
          </p:cNvSpPr>
          <p:nvPr>
            <p:ph type="title"/>
          </p:nvPr>
        </p:nvSpPr>
        <p:spPr>
          <a:xfrm>
            <a:off x="363079" y="1725134"/>
            <a:ext cx="8666178" cy="846616"/>
          </a:xfrm>
        </p:spPr>
        <p:txBody>
          <a:bodyPr>
            <a:noAutofit/>
          </a:bodyPr>
          <a:lstStyle/>
          <a:p>
            <a:r>
              <a:rPr lang="en-US" sz="2800" dirty="0"/>
              <a:t>What Factor do you see as Most Impacting the Future of pediatric Nursing?</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D4F158A0-41C1-E680-9537-7369C096AA05}"/>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3" name="Add-in 2">
                <a:extLst>
                  <a:ext uri="{FF2B5EF4-FFF2-40B4-BE49-F238E27FC236}">
                    <a16:creationId xmlns:a16="http://schemas.microsoft.com/office/drawing/2014/main" id="{D4F158A0-41C1-E680-9537-7369C096AA05}"/>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1894711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2AFB4F-5D1E-4E84-920B-316342FE8868}"/>
              </a:ext>
            </a:extLst>
          </p:cNvPr>
          <p:cNvSpPr>
            <a:spLocks noGrp="1"/>
          </p:cNvSpPr>
          <p:nvPr>
            <p:ph type="title"/>
          </p:nvPr>
        </p:nvSpPr>
        <p:spPr>
          <a:xfrm>
            <a:off x="261479" y="398407"/>
            <a:ext cx="8666178" cy="846616"/>
          </a:xfrm>
        </p:spPr>
        <p:txBody>
          <a:bodyPr>
            <a:noAutofit/>
          </a:bodyPr>
          <a:lstStyle/>
          <a:p>
            <a:r>
              <a:rPr lang="en-US" sz="2800" dirty="0">
                <a:latin typeface="Aptos" panose="020B0004020202020204" pitchFamily="34" charset="0"/>
              </a:rPr>
              <a:t>Factors Affecting the Future of Pediatric Nursing</a:t>
            </a:r>
          </a:p>
        </p:txBody>
      </p:sp>
      <p:sp>
        <p:nvSpPr>
          <p:cNvPr id="5" name="Content Placeholder 4">
            <a:extLst>
              <a:ext uri="{FF2B5EF4-FFF2-40B4-BE49-F238E27FC236}">
                <a16:creationId xmlns:a16="http://schemas.microsoft.com/office/drawing/2014/main" id="{643AD629-8415-44D7-8BD3-758C23F5FB55}"/>
              </a:ext>
            </a:extLst>
          </p:cNvPr>
          <p:cNvSpPr>
            <a:spLocks noGrp="1"/>
          </p:cNvSpPr>
          <p:nvPr>
            <p:ph idx="1"/>
          </p:nvPr>
        </p:nvSpPr>
        <p:spPr>
          <a:xfrm>
            <a:off x="238911" y="1559293"/>
            <a:ext cx="8666178" cy="3327312"/>
          </a:xfrm>
        </p:spPr>
        <p:txBody>
          <a:bodyPr/>
          <a:lstStyle/>
          <a:p>
            <a:pPr marL="0" indent="0">
              <a:buNone/>
            </a:pPr>
            <a:r>
              <a:rPr lang="en-US" sz="2400" dirty="0">
                <a:latin typeface="Aptos" panose="020B0004020202020204" pitchFamily="34" charset="0"/>
              </a:rPr>
              <a:t>1. </a:t>
            </a:r>
            <a:r>
              <a:rPr lang="en-US" sz="2400" b="1" dirty="0">
                <a:solidFill>
                  <a:srgbClr val="0070C0"/>
                </a:solidFill>
                <a:latin typeface="Aptos" panose="020B0004020202020204" pitchFamily="34" charset="0"/>
              </a:rPr>
              <a:t>Technological Advances</a:t>
            </a:r>
            <a:r>
              <a:rPr lang="en-US" sz="2400" b="1" dirty="0">
                <a:latin typeface="Aptos" panose="020B0004020202020204" pitchFamily="34" charset="0"/>
              </a:rPr>
              <a:t>- </a:t>
            </a:r>
            <a:r>
              <a:rPr lang="en-US" sz="2000" dirty="0">
                <a:latin typeface="Aptos" panose="020B0004020202020204" pitchFamily="34" charset="0"/>
              </a:rPr>
              <a:t>AI-driven diagnostics, Telehealth, </a:t>
            </a:r>
          </a:p>
          <a:p>
            <a:pPr marL="0" indent="0">
              <a:buNone/>
            </a:pPr>
            <a:r>
              <a:rPr lang="en-US" sz="2000" dirty="0">
                <a:latin typeface="Aptos" panose="020B0004020202020204" pitchFamily="34" charset="0"/>
              </a:rPr>
              <a:t>       wearable monitors, digital therapeutics</a:t>
            </a:r>
          </a:p>
          <a:p>
            <a:pPr marL="0" indent="0">
              <a:buNone/>
            </a:pPr>
            <a:endParaRPr lang="en-US" sz="800" dirty="0">
              <a:latin typeface="Aptos" panose="020B0004020202020204" pitchFamily="34" charset="0"/>
            </a:endParaRPr>
          </a:p>
          <a:p>
            <a:pPr marL="0" indent="0">
              <a:buNone/>
            </a:pPr>
            <a:r>
              <a:rPr lang="en-US" sz="2400" dirty="0">
                <a:latin typeface="Aptos" panose="020B0004020202020204" pitchFamily="34" charset="0"/>
              </a:rPr>
              <a:t>2. </a:t>
            </a:r>
            <a:r>
              <a:rPr lang="en-US" sz="2400" b="1" dirty="0">
                <a:solidFill>
                  <a:srgbClr val="0070C0"/>
                </a:solidFill>
                <a:latin typeface="Aptos" panose="020B0004020202020204" pitchFamily="34" charset="0"/>
              </a:rPr>
              <a:t>Complexity of Care</a:t>
            </a:r>
            <a:r>
              <a:rPr lang="en-US" sz="2400" dirty="0">
                <a:latin typeface="Aptos" panose="020B0004020202020204" pitchFamily="34" charset="0"/>
              </a:rPr>
              <a:t>- </a:t>
            </a:r>
            <a:r>
              <a:rPr lang="en-US" sz="2000" dirty="0">
                <a:latin typeface="Aptos" panose="020B0004020202020204" pitchFamily="34" charset="0"/>
              </a:rPr>
              <a:t>Children with chronic conditions, Mental health</a:t>
            </a:r>
          </a:p>
          <a:p>
            <a:pPr marL="0" indent="0">
              <a:buNone/>
            </a:pPr>
            <a:r>
              <a:rPr lang="en-US" sz="2000" dirty="0">
                <a:latin typeface="Aptos" panose="020B0004020202020204" pitchFamily="34" charset="0"/>
              </a:rPr>
              <a:t>       issues, children living with complex medical needs, health disparities and</a:t>
            </a:r>
          </a:p>
          <a:p>
            <a:pPr marL="0" indent="0">
              <a:buNone/>
            </a:pPr>
            <a:r>
              <a:rPr lang="en-US" sz="2000" dirty="0">
                <a:latin typeface="Aptos" panose="020B0004020202020204" pitchFamily="34" charset="0"/>
              </a:rPr>
              <a:t>       Digital Health </a:t>
            </a:r>
          </a:p>
          <a:p>
            <a:pPr marL="0" indent="0">
              <a:buNone/>
            </a:pPr>
            <a:endParaRPr lang="en-US" sz="800" dirty="0">
              <a:latin typeface="Aptos" panose="020B0004020202020204" pitchFamily="34" charset="0"/>
            </a:endParaRPr>
          </a:p>
          <a:p>
            <a:pPr marL="0" indent="0">
              <a:buNone/>
            </a:pPr>
            <a:r>
              <a:rPr lang="en-US" sz="2400" dirty="0">
                <a:latin typeface="Aptos" panose="020B0004020202020204" pitchFamily="34" charset="0"/>
              </a:rPr>
              <a:t>3. </a:t>
            </a:r>
            <a:r>
              <a:rPr lang="en-US" sz="2400" b="1" dirty="0">
                <a:solidFill>
                  <a:srgbClr val="0070C0"/>
                </a:solidFill>
                <a:latin typeface="Aptos" panose="020B0004020202020204" pitchFamily="34" charset="0"/>
              </a:rPr>
              <a:t>Workforce Challenges</a:t>
            </a:r>
            <a:r>
              <a:rPr lang="en-US" sz="2400" dirty="0">
                <a:latin typeface="Aptos" panose="020B0004020202020204" pitchFamily="34" charset="0"/>
              </a:rPr>
              <a:t>- </a:t>
            </a:r>
            <a:r>
              <a:rPr lang="en-US" sz="2000" dirty="0">
                <a:latin typeface="Aptos" panose="020B0004020202020204" pitchFamily="34" charset="0"/>
              </a:rPr>
              <a:t>Staffing shortages, retention, burn-out, </a:t>
            </a:r>
          </a:p>
          <a:p>
            <a:pPr marL="0" indent="0">
              <a:buNone/>
            </a:pPr>
            <a:r>
              <a:rPr lang="en-US" sz="2000" dirty="0">
                <a:latin typeface="Aptos" panose="020B0004020202020204" pitchFamily="34" charset="0"/>
              </a:rPr>
              <a:t>       need for increased specialization, workplace violence</a:t>
            </a:r>
          </a:p>
          <a:p>
            <a:pPr marL="0" indent="0">
              <a:buNone/>
            </a:pPr>
            <a:endParaRPr lang="en-US" sz="800" dirty="0">
              <a:latin typeface="Aptos" panose="020B0004020202020204" pitchFamily="34" charset="0"/>
            </a:endParaRPr>
          </a:p>
        </p:txBody>
      </p:sp>
    </p:spTree>
    <p:extLst>
      <p:ext uri="{BB962C8B-B14F-4D97-AF65-F5344CB8AC3E}">
        <p14:creationId xmlns:p14="http://schemas.microsoft.com/office/powerpoint/2010/main" val="887280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8F65B-15C1-DBE6-580A-0D0CB28887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48F26B-15FC-53C7-73E3-0A684600419E}"/>
              </a:ext>
            </a:extLst>
          </p:cNvPr>
          <p:cNvSpPr>
            <a:spLocks noGrp="1"/>
          </p:cNvSpPr>
          <p:nvPr>
            <p:ph type="title"/>
          </p:nvPr>
        </p:nvSpPr>
        <p:spPr>
          <a:xfrm>
            <a:off x="261479" y="398407"/>
            <a:ext cx="8666178" cy="846616"/>
          </a:xfrm>
        </p:spPr>
        <p:txBody>
          <a:bodyPr>
            <a:noAutofit/>
          </a:bodyPr>
          <a:lstStyle/>
          <a:p>
            <a:r>
              <a:rPr lang="en-US" sz="2800" dirty="0"/>
              <a:t>Factors Affecting the Future of Pediatric Nursing</a:t>
            </a:r>
          </a:p>
        </p:txBody>
      </p:sp>
      <p:sp>
        <p:nvSpPr>
          <p:cNvPr id="5" name="Content Placeholder 4">
            <a:extLst>
              <a:ext uri="{FF2B5EF4-FFF2-40B4-BE49-F238E27FC236}">
                <a16:creationId xmlns:a16="http://schemas.microsoft.com/office/drawing/2014/main" id="{003B9114-AF7B-E915-F96E-2B7464F51EC8}"/>
              </a:ext>
            </a:extLst>
          </p:cNvPr>
          <p:cNvSpPr>
            <a:spLocks noGrp="1"/>
          </p:cNvSpPr>
          <p:nvPr>
            <p:ph idx="1"/>
          </p:nvPr>
        </p:nvSpPr>
        <p:spPr>
          <a:xfrm>
            <a:off x="477822" y="1321528"/>
            <a:ext cx="8666178" cy="3423565"/>
          </a:xfrm>
        </p:spPr>
        <p:txBody>
          <a:bodyPr/>
          <a:lstStyle/>
          <a:p>
            <a:pPr marL="0" indent="0">
              <a:spcBef>
                <a:spcPts val="0"/>
              </a:spcBef>
              <a:buNone/>
            </a:pPr>
            <a:r>
              <a:rPr lang="en-US" sz="2400" dirty="0">
                <a:latin typeface="Aptos" panose="020B0004020202020204" pitchFamily="34" charset="0"/>
              </a:rPr>
              <a:t>4. </a:t>
            </a:r>
            <a:r>
              <a:rPr lang="en-US" sz="2400" b="1" dirty="0">
                <a:solidFill>
                  <a:srgbClr val="0070C0"/>
                </a:solidFill>
                <a:latin typeface="Aptos" panose="020B0004020202020204" pitchFamily="34" charset="0"/>
              </a:rPr>
              <a:t>Parental Involvement and Expectations </a:t>
            </a:r>
            <a:r>
              <a:rPr lang="en-US" sz="2400" dirty="0">
                <a:latin typeface="Aptos" panose="020B0004020202020204" pitchFamily="34" charset="0"/>
              </a:rPr>
              <a:t>– PFCC, Parents</a:t>
            </a:r>
          </a:p>
          <a:p>
            <a:pPr marL="0" indent="0">
              <a:spcBef>
                <a:spcPts val="0"/>
              </a:spcBef>
              <a:buNone/>
            </a:pPr>
            <a:r>
              <a:rPr lang="en-US" sz="2400" dirty="0">
                <a:latin typeface="Aptos" panose="020B0004020202020204" pitchFamily="34" charset="0"/>
              </a:rPr>
              <a:t>     with access to information of varying accuracy </a:t>
            </a:r>
          </a:p>
          <a:p>
            <a:pPr marL="0" indent="0">
              <a:spcBef>
                <a:spcPts val="0"/>
              </a:spcBef>
              <a:buNone/>
            </a:pPr>
            <a:endParaRPr lang="en-US" sz="2400" dirty="0">
              <a:latin typeface="Aptos" panose="020B0004020202020204" pitchFamily="34" charset="0"/>
            </a:endParaRPr>
          </a:p>
          <a:p>
            <a:pPr marL="0" indent="0">
              <a:spcBef>
                <a:spcPts val="0"/>
              </a:spcBef>
              <a:buNone/>
            </a:pPr>
            <a:r>
              <a:rPr lang="en-US" sz="2400" dirty="0">
                <a:latin typeface="Aptos" panose="020B0004020202020204" pitchFamily="34" charset="0"/>
              </a:rPr>
              <a:t>5. </a:t>
            </a:r>
            <a:r>
              <a:rPr lang="en-US" sz="2400" b="1" dirty="0">
                <a:solidFill>
                  <a:srgbClr val="0070C0"/>
                </a:solidFill>
                <a:latin typeface="Aptos" panose="020B0004020202020204" pitchFamily="34" charset="0"/>
              </a:rPr>
              <a:t>Health Policy, Politics and Advocacy</a:t>
            </a:r>
            <a:r>
              <a:rPr lang="en-US" sz="2400" dirty="0">
                <a:latin typeface="Aptos" panose="020B0004020202020204" pitchFamily="34" charset="0"/>
              </a:rPr>
              <a:t>- </a:t>
            </a:r>
            <a:r>
              <a:rPr lang="en-US" sz="2000" dirty="0">
                <a:latin typeface="Aptos" panose="020B0004020202020204" pitchFamily="34" charset="0"/>
              </a:rPr>
              <a:t>Child Health insurance </a:t>
            </a:r>
          </a:p>
          <a:p>
            <a:pPr marL="0" indent="0">
              <a:spcBef>
                <a:spcPts val="0"/>
              </a:spcBef>
              <a:buNone/>
            </a:pPr>
            <a:r>
              <a:rPr lang="en-US" sz="2000" dirty="0">
                <a:latin typeface="Aptos" panose="020B0004020202020204" pitchFamily="34" charset="0"/>
              </a:rPr>
              <a:t>      and access--? Future of Medicaid, political influences on health policy,</a:t>
            </a:r>
          </a:p>
          <a:p>
            <a:pPr marL="0" indent="0">
              <a:spcBef>
                <a:spcPts val="0"/>
              </a:spcBef>
              <a:buNone/>
            </a:pPr>
            <a:r>
              <a:rPr lang="en-US" sz="2000" dirty="0">
                <a:latin typeface="Aptos" panose="020B0004020202020204" pitchFamily="34" charset="0"/>
              </a:rPr>
              <a:t>      vaccine programs,  and prevention  public health initiatives</a:t>
            </a:r>
          </a:p>
          <a:p>
            <a:pPr marL="0" indent="0">
              <a:spcBef>
                <a:spcPts val="0"/>
              </a:spcBef>
              <a:buNone/>
            </a:pPr>
            <a:endParaRPr lang="en-US" sz="2000" dirty="0">
              <a:latin typeface="Aptos" panose="020B0004020202020204" pitchFamily="34" charset="0"/>
            </a:endParaRPr>
          </a:p>
          <a:p>
            <a:pPr marL="0" indent="0">
              <a:spcBef>
                <a:spcPts val="0"/>
              </a:spcBef>
              <a:buNone/>
            </a:pPr>
            <a:r>
              <a:rPr lang="en-US" sz="2000" dirty="0">
                <a:latin typeface="Aptos" panose="020B0004020202020204" pitchFamily="34" charset="0"/>
              </a:rPr>
              <a:t>6.</a:t>
            </a:r>
            <a:r>
              <a:rPr lang="en-US" sz="2400" dirty="0">
                <a:latin typeface="Aptos" panose="020B0004020202020204" pitchFamily="34" charset="0"/>
              </a:rPr>
              <a:t> </a:t>
            </a:r>
            <a:r>
              <a:rPr lang="en-US" sz="2400" b="1" dirty="0">
                <a:solidFill>
                  <a:srgbClr val="0070C0"/>
                </a:solidFill>
                <a:latin typeface="Aptos" panose="020B0004020202020204" pitchFamily="34" charset="0"/>
              </a:rPr>
              <a:t>Climate Change and Environmental Health</a:t>
            </a:r>
            <a:r>
              <a:rPr lang="en-US" sz="2400" dirty="0">
                <a:latin typeface="Aptos" panose="020B0004020202020204" pitchFamily="34" charset="0"/>
              </a:rPr>
              <a:t>- </a:t>
            </a:r>
            <a:r>
              <a:rPr lang="en-US" sz="2000" dirty="0">
                <a:latin typeface="Aptos" panose="020B0004020202020204" pitchFamily="34" charset="0"/>
              </a:rPr>
              <a:t>Children are</a:t>
            </a:r>
          </a:p>
          <a:p>
            <a:pPr marL="0" indent="0">
              <a:spcBef>
                <a:spcPts val="0"/>
              </a:spcBef>
              <a:buNone/>
            </a:pPr>
            <a:r>
              <a:rPr lang="en-US" sz="2000" dirty="0">
                <a:latin typeface="Aptos" panose="020B0004020202020204" pitchFamily="34" charset="0"/>
              </a:rPr>
              <a:t>      more vulnerable to air pollution, extreme weather, infectious disease</a:t>
            </a:r>
          </a:p>
          <a:p>
            <a:pPr marL="0" indent="0">
              <a:spcBef>
                <a:spcPts val="0"/>
              </a:spcBef>
              <a:buNone/>
            </a:pPr>
            <a:r>
              <a:rPr lang="en-US" sz="2000" dirty="0">
                <a:latin typeface="Aptos" panose="020B0004020202020204" pitchFamily="34" charset="0"/>
              </a:rPr>
              <a:t>      spread</a:t>
            </a:r>
          </a:p>
        </p:txBody>
      </p:sp>
    </p:spTree>
    <p:extLst>
      <p:ext uri="{BB962C8B-B14F-4D97-AF65-F5344CB8AC3E}">
        <p14:creationId xmlns:p14="http://schemas.microsoft.com/office/powerpoint/2010/main" val="2660758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AF6F6-BC2C-EBA5-1260-1FDDF86D28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DBC847-8EFA-A251-C9A8-634EB3F06111}"/>
              </a:ext>
            </a:extLst>
          </p:cNvPr>
          <p:cNvSpPr>
            <a:spLocks noGrp="1"/>
          </p:cNvSpPr>
          <p:nvPr>
            <p:ph type="title"/>
          </p:nvPr>
        </p:nvSpPr>
        <p:spPr>
          <a:xfrm>
            <a:off x="363079" y="1725134"/>
            <a:ext cx="8666178" cy="846616"/>
          </a:xfrm>
        </p:spPr>
        <p:txBody>
          <a:bodyPr>
            <a:noAutofit/>
          </a:bodyPr>
          <a:lstStyle/>
          <a:p>
            <a:r>
              <a:rPr lang="en-US" sz="2800" dirty="0"/>
              <a:t>What Brings you the most Joy as A pediatric Nurse? </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D1A1A64E-0988-C0C7-ACD9-29E4368F3DAA}"/>
                  </a:ext>
                </a:extLst>
              </p:cNvPr>
              <p:cNvGraphicFramePr>
                <a:graphicFrameLocks noGrp="1"/>
              </p:cNvGraphicFramePr>
              <p:nvPr/>
            </p:nvGraphicFramePr>
            <p:xfrm>
              <a:off x="0" y="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3" name="Add-in 2">
                <a:extLst>
                  <a:ext uri="{FF2B5EF4-FFF2-40B4-BE49-F238E27FC236}">
                    <a16:creationId xmlns:a16="http://schemas.microsoft.com/office/drawing/2014/main" id="{D1A1A64E-0988-C0C7-ACD9-29E4368F3DAA}"/>
                  </a:ext>
                </a:extLst>
              </p:cNvPr>
              <p:cNvPicPr>
                <a:picLocks noGrp="1" noRot="1" noChangeAspect="1" noMove="1" noResize="1" noEditPoints="1" noAdjustHandles="1" noChangeArrowheads="1" noChangeShapeType="1"/>
              </p:cNvPicPr>
              <p:nvPr/>
            </p:nvPicPr>
            <p:blipFill>
              <a:blip r:embed="rId3"/>
              <a:stretch>
                <a:fillRect/>
              </a:stretch>
            </p:blipFill>
            <p:spPr>
              <a:xfrm>
                <a:off x="0" y="0"/>
                <a:ext cx="9144000" cy="5143500"/>
              </a:xfrm>
              <a:prstGeom prst="rect">
                <a:avLst/>
              </a:prstGeom>
            </p:spPr>
          </p:pic>
        </mc:Fallback>
      </mc:AlternateContent>
    </p:spTree>
    <p:extLst>
      <p:ext uri="{BB962C8B-B14F-4D97-AF65-F5344CB8AC3E}">
        <p14:creationId xmlns:p14="http://schemas.microsoft.com/office/powerpoint/2010/main" val="2696195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04EFD-1BA4-036F-0ADE-36FA010A44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CA7C4-4F1C-950B-0F09-39458F0BE30F}"/>
              </a:ext>
            </a:extLst>
          </p:cNvPr>
          <p:cNvSpPr>
            <a:spLocks noGrp="1"/>
          </p:cNvSpPr>
          <p:nvPr>
            <p:ph type="title"/>
          </p:nvPr>
        </p:nvSpPr>
        <p:spPr>
          <a:xfrm>
            <a:off x="363079" y="1725133"/>
            <a:ext cx="8666178" cy="1342531"/>
          </a:xfrm>
        </p:spPr>
        <p:txBody>
          <a:bodyPr>
            <a:noAutofit/>
          </a:bodyPr>
          <a:lstStyle/>
          <a:p>
            <a:r>
              <a:rPr lang="en-US" sz="2800" dirty="0">
                <a:latin typeface="Aptos" panose="020B0004020202020204" pitchFamily="34" charset="0"/>
              </a:rPr>
              <a:t>Let’s Take a selfie of the Future of Pediatric Nursing! </a:t>
            </a:r>
          </a:p>
        </p:txBody>
      </p:sp>
    </p:spTree>
    <p:extLst>
      <p:ext uri="{BB962C8B-B14F-4D97-AF65-F5344CB8AC3E}">
        <p14:creationId xmlns:p14="http://schemas.microsoft.com/office/powerpoint/2010/main" val="4072434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4C85AF8-217B-4D17-B9F9-6718D03BC46F}"/>
              </a:ext>
            </a:extLst>
          </p:cNvPr>
          <p:cNvSpPr txBox="1"/>
          <p:nvPr/>
        </p:nvSpPr>
        <p:spPr>
          <a:xfrm>
            <a:off x="890954" y="632757"/>
            <a:ext cx="7099495" cy="4247317"/>
          </a:xfrm>
          <a:prstGeom prst="rect">
            <a:avLst/>
          </a:prstGeom>
          <a:noFill/>
        </p:spPr>
        <p:txBody>
          <a:bodyPr wrap="square" rtlCol="0">
            <a:spAutoFit/>
          </a:bodyPr>
          <a:lstStyle/>
          <a:p>
            <a:pPr algn="ctr"/>
            <a:endParaRPr lang="en-US" sz="2400" b="1" dirty="0">
              <a:latin typeface="Bradley Hand ITC" panose="03070402050302030203" pitchFamily="66" charset="0"/>
            </a:endParaRPr>
          </a:p>
          <a:p>
            <a:pPr algn="ctr"/>
            <a:r>
              <a:rPr lang="en-US" sz="3200" b="1" dirty="0">
                <a:latin typeface="Bradley Hand ITC" panose="03070402050302030203" pitchFamily="66" charset="0"/>
              </a:rPr>
              <a:t>Great has been our past,</a:t>
            </a:r>
          </a:p>
          <a:p>
            <a:pPr algn="ctr"/>
            <a:r>
              <a:rPr lang="en-US" sz="3200" b="1" dirty="0">
                <a:latin typeface="Bradley Hand ITC" panose="03070402050302030203" pitchFamily="66" charset="0"/>
              </a:rPr>
              <a:t>Wonderful is our present,</a:t>
            </a:r>
          </a:p>
          <a:p>
            <a:pPr algn="ctr"/>
            <a:r>
              <a:rPr lang="en-US" sz="3200" b="1" dirty="0">
                <a:latin typeface="Bradley Hand ITC" panose="03070402050302030203" pitchFamily="66" charset="0"/>
              </a:rPr>
              <a:t>And glorious can be our future</a:t>
            </a:r>
            <a:r>
              <a:rPr lang="en-US" sz="2400" b="1" dirty="0">
                <a:latin typeface="Bradley Hand ITC" panose="03070402050302030203" pitchFamily="66" charset="0"/>
              </a:rPr>
              <a:t>!</a:t>
            </a:r>
          </a:p>
          <a:p>
            <a:pPr algn="ctr"/>
            <a:endParaRPr lang="en-US" sz="2400" b="1" dirty="0">
              <a:latin typeface="Bradley Hand ITC" panose="03070402050302030203" pitchFamily="66" charset="0"/>
            </a:endParaRPr>
          </a:p>
          <a:p>
            <a:pPr algn="ctr"/>
            <a:r>
              <a:rPr lang="en-US" b="1" dirty="0">
                <a:latin typeface="Lucida Handwriting" panose="03010101010101010101" pitchFamily="66" charset="0"/>
              </a:rPr>
              <a:t>Gordon B. Hinckley</a:t>
            </a:r>
          </a:p>
          <a:p>
            <a:pPr algn="ctr"/>
            <a:endParaRPr lang="en-US" b="1" dirty="0">
              <a:latin typeface="Lucida Handwriting" panose="03010101010101010101" pitchFamily="66" charset="0"/>
            </a:endParaRPr>
          </a:p>
          <a:p>
            <a:pPr algn="ctr"/>
            <a:endParaRPr lang="en-US" b="1" dirty="0">
              <a:latin typeface="Lucida Handwriting" panose="03010101010101010101" pitchFamily="66" charset="0"/>
            </a:endParaRPr>
          </a:p>
          <a:p>
            <a:pPr algn="ctr"/>
            <a:r>
              <a:rPr lang="en-US" sz="2400" b="1" dirty="0">
                <a:solidFill>
                  <a:srgbClr val="7030A0"/>
                </a:solidFill>
                <a:latin typeface="Lucida Handwriting" panose="03010101010101010101" pitchFamily="66" charset="0"/>
              </a:rPr>
              <a:t>Thank you for all you do for children and families! </a:t>
            </a:r>
          </a:p>
          <a:p>
            <a:pPr algn="ctr"/>
            <a:r>
              <a:rPr lang="en-US" sz="2400" b="1" dirty="0">
                <a:solidFill>
                  <a:srgbClr val="7030A0"/>
                </a:solidFill>
                <a:latin typeface="Lucida Handwriting" panose="03010101010101010101" pitchFamily="66" charset="0"/>
              </a:rPr>
              <a:t>							Linda &amp; Lynn </a:t>
            </a:r>
          </a:p>
        </p:txBody>
      </p:sp>
    </p:spTree>
    <p:extLst>
      <p:ext uri="{BB962C8B-B14F-4D97-AF65-F5344CB8AC3E}">
        <p14:creationId xmlns:p14="http://schemas.microsoft.com/office/powerpoint/2010/main" val="1807228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2720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49617-B6D4-C78A-D2C3-68856C70BE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C6C5F-BB9E-2AE4-E90C-E1C147FBBDE8}"/>
              </a:ext>
            </a:extLst>
          </p:cNvPr>
          <p:cNvSpPr>
            <a:spLocks noGrp="1"/>
          </p:cNvSpPr>
          <p:nvPr>
            <p:ph type="title"/>
          </p:nvPr>
        </p:nvSpPr>
        <p:spPr>
          <a:xfrm>
            <a:off x="363079" y="1725134"/>
            <a:ext cx="8666178" cy="846616"/>
          </a:xfrm>
        </p:spPr>
        <p:txBody>
          <a:bodyPr>
            <a:noAutofit/>
          </a:bodyPr>
          <a:lstStyle/>
          <a:p>
            <a:r>
              <a:rPr lang="en-US" sz="2800" dirty="0"/>
              <a:t>What is the one Thing that most Influenced you to chose to be a Pediatric Nurse?</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Add-in 4">
                <a:extLst>
                  <a:ext uri="{FF2B5EF4-FFF2-40B4-BE49-F238E27FC236}">
                    <a16:creationId xmlns:a16="http://schemas.microsoft.com/office/drawing/2014/main" id="{C2B5C57C-C185-69BD-409E-E162325FFDBA}"/>
                  </a:ext>
                </a:extLst>
              </p:cNvPr>
              <p:cNvGraphicFramePr>
                <a:graphicFrameLocks noGrp="1"/>
              </p:cNvGraphicFramePr>
              <p:nvPr>
                <p:extLst>
                  <p:ext uri="{D42A27DB-BD31-4B8C-83A1-F6EECF244321}">
                    <p14:modId xmlns:p14="http://schemas.microsoft.com/office/powerpoint/2010/main" val="3077265770"/>
                  </p:ext>
                </p:extLst>
              </p:nvPr>
            </p:nvGraphicFramePr>
            <p:xfrm>
              <a:off x="-117974" y="178420"/>
              <a:ext cx="9144000" cy="51435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Add-in 4">
                <a:extLst>
                  <a:ext uri="{FF2B5EF4-FFF2-40B4-BE49-F238E27FC236}">
                    <a16:creationId xmlns:a16="http://schemas.microsoft.com/office/drawing/2014/main" id="{C2B5C57C-C185-69BD-409E-E162325FFDBA}"/>
                  </a:ext>
                </a:extLst>
              </p:cNvPr>
              <p:cNvPicPr>
                <a:picLocks noGrp="1" noRot="1" noChangeAspect="1" noMove="1" noResize="1" noEditPoints="1" noAdjustHandles="1" noChangeArrowheads="1" noChangeShapeType="1"/>
              </p:cNvPicPr>
              <p:nvPr/>
            </p:nvPicPr>
            <p:blipFill>
              <a:blip r:embed="rId3"/>
              <a:stretch>
                <a:fillRect/>
              </a:stretch>
            </p:blipFill>
            <p:spPr>
              <a:xfrm>
                <a:off x="-117974" y="178420"/>
                <a:ext cx="9144000" cy="5143500"/>
              </a:xfrm>
              <a:prstGeom prst="rect">
                <a:avLst/>
              </a:prstGeom>
            </p:spPr>
          </p:pic>
        </mc:Fallback>
      </mc:AlternateContent>
    </p:spTree>
    <p:extLst>
      <p:ext uri="{BB962C8B-B14F-4D97-AF65-F5344CB8AC3E}">
        <p14:creationId xmlns:p14="http://schemas.microsoft.com/office/powerpoint/2010/main" val="166244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102F-6423-75AD-D689-CA45568DD6DF}"/>
              </a:ext>
            </a:extLst>
          </p:cNvPr>
          <p:cNvSpPr>
            <a:spLocks noGrp="1"/>
          </p:cNvSpPr>
          <p:nvPr>
            <p:ph type="title"/>
          </p:nvPr>
        </p:nvSpPr>
        <p:spPr>
          <a:xfrm>
            <a:off x="352919" y="1770007"/>
            <a:ext cx="8666178" cy="993514"/>
          </a:xfrm>
        </p:spPr>
        <p:txBody>
          <a:bodyPr>
            <a:normAutofit/>
          </a:bodyPr>
          <a:lstStyle/>
          <a:p>
            <a:r>
              <a:rPr lang="en-US" sz="2800" dirty="0">
                <a:latin typeface="Aptos" panose="020B0004020202020204" pitchFamily="34" charset="0"/>
              </a:rPr>
              <a:t>historical events that influenced the development of pediatric nursing in the U.S.</a:t>
            </a:r>
          </a:p>
        </p:txBody>
      </p:sp>
    </p:spTree>
    <p:extLst>
      <p:ext uri="{BB962C8B-B14F-4D97-AF65-F5344CB8AC3E}">
        <p14:creationId xmlns:p14="http://schemas.microsoft.com/office/powerpoint/2010/main" val="1696072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12803-FB65-AB49-B138-DEA6EE5B392C}"/>
              </a:ext>
            </a:extLst>
          </p:cNvPr>
          <p:cNvSpPr>
            <a:spLocks noGrp="1"/>
          </p:cNvSpPr>
          <p:nvPr>
            <p:ph type="title"/>
          </p:nvPr>
        </p:nvSpPr>
        <p:spPr>
          <a:xfrm>
            <a:off x="2330605" y="205979"/>
            <a:ext cx="6356195" cy="857250"/>
          </a:xfrm>
        </p:spPr>
        <p:txBody>
          <a:bodyPr anchor="ctr">
            <a:normAutofit/>
          </a:bodyPr>
          <a:lstStyle/>
          <a:p>
            <a:r>
              <a:rPr lang="en-US" sz="2600" dirty="0">
                <a:latin typeface="Aptos" panose="020B0004020202020204" pitchFamily="34" charset="0"/>
              </a:rPr>
              <a:t>PRE-NINETEENTH CENTURY</a:t>
            </a:r>
          </a:p>
        </p:txBody>
      </p:sp>
      <p:pic>
        <p:nvPicPr>
          <p:cNvPr id="2050" name="Picture 2" descr="The Sick Child | Smithsonian American Art Museum">
            <a:extLst>
              <a:ext uri="{FF2B5EF4-FFF2-40B4-BE49-F238E27FC236}">
                <a16:creationId xmlns:a16="http://schemas.microsoft.com/office/drawing/2014/main" id="{3573223F-268A-7894-E999-F136AEDDD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3" r="6605" b="-2"/>
          <a:stretch/>
        </p:blipFill>
        <p:spPr bwMode="auto">
          <a:xfrm>
            <a:off x="109288" y="402651"/>
            <a:ext cx="2132180" cy="1980829"/>
          </a:xfrm>
          <a:prstGeom prst="rect">
            <a:avLst/>
          </a:prstGeom>
          <a:solidFill>
            <a:srgbClr val="FFFFFF"/>
          </a:solidFill>
        </p:spPr>
      </p:pic>
      <p:sp>
        <p:nvSpPr>
          <p:cNvPr id="3" name="Content Placeholder 2">
            <a:extLst>
              <a:ext uri="{FF2B5EF4-FFF2-40B4-BE49-F238E27FC236}">
                <a16:creationId xmlns:a16="http://schemas.microsoft.com/office/drawing/2014/main" id="{A3D0B479-0EEC-7842-A073-4985923A68A6}"/>
              </a:ext>
            </a:extLst>
          </p:cNvPr>
          <p:cNvSpPr>
            <a:spLocks noGrp="1"/>
          </p:cNvSpPr>
          <p:nvPr>
            <p:ph idx="13"/>
          </p:nvPr>
        </p:nvSpPr>
        <p:spPr>
          <a:xfrm>
            <a:off x="3562597" y="976544"/>
            <a:ext cx="5124203" cy="3748051"/>
          </a:xfrm>
        </p:spPr>
        <p:txBody>
          <a:bodyPr>
            <a:noAutofit/>
          </a:bodyPr>
          <a:lstStyle/>
          <a:p>
            <a:pPr>
              <a:lnSpc>
                <a:spcPct val="90000"/>
              </a:lnSpc>
            </a:pPr>
            <a:r>
              <a:rPr lang="en-US" sz="2000" dirty="0">
                <a:latin typeface="Aptos" panose="020B0004020202020204" pitchFamily="34" charset="0"/>
              </a:rPr>
              <a:t>Sick children were cared for at home. </a:t>
            </a:r>
          </a:p>
          <a:p>
            <a:pPr>
              <a:lnSpc>
                <a:spcPct val="90000"/>
              </a:lnSpc>
            </a:pPr>
            <a:r>
              <a:rPr lang="en-US" sz="2000" dirty="0">
                <a:latin typeface="Aptos" panose="020B0004020202020204" pitchFamily="34" charset="0"/>
              </a:rPr>
              <a:t>Certain individuals developed a vast knowledge of medicinal plants, herbs, poultices for treating infections from injuries, and general health-related practices.</a:t>
            </a:r>
          </a:p>
          <a:p>
            <a:pPr>
              <a:lnSpc>
                <a:spcPct val="90000"/>
              </a:lnSpc>
            </a:pPr>
            <a:r>
              <a:rPr lang="en-US" sz="2000" dirty="0">
                <a:latin typeface="Aptos" panose="020B0004020202020204" pitchFamily="34" charset="0"/>
              </a:rPr>
              <a:t>These “healthcare providers” were typically women who were held in high respect by members of their community.</a:t>
            </a:r>
          </a:p>
          <a:p>
            <a:pPr>
              <a:lnSpc>
                <a:spcPct val="90000"/>
              </a:lnSpc>
            </a:pPr>
            <a:r>
              <a:rPr lang="en-US" sz="2000" dirty="0">
                <a:latin typeface="Aptos" panose="020B0004020202020204" pitchFamily="34" charset="0"/>
              </a:rPr>
              <a:t>Their roles and practices laid the foundation for what would become early professional nursing in America.</a:t>
            </a:r>
          </a:p>
        </p:txBody>
      </p:sp>
      <p:pic>
        <p:nvPicPr>
          <p:cNvPr id="2052" name="Picture 4" descr="Ill child 19th century hi-res stock photography and images ...">
            <a:extLst>
              <a:ext uri="{FF2B5EF4-FFF2-40B4-BE49-F238E27FC236}">
                <a16:creationId xmlns:a16="http://schemas.microsoft.com/office/drawing/2014/main" id="{6EADD04D-5CA3-D8FD-0CA8-A14DDF338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10" y="2383480"/>
            <a:ext cx="2341115" cy="234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CDFA1-A15C-847B-21CE-70C727755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416AF5-5607-48C2-B759-A775AFF22842}"/>
              </a:ext>
            </a:extLst>
          </p:cNvPr>
          <p:cNvSpPr>
            <a:spLocks noGrp="1"/>
          </p:cNvSpPr>
          <p:nvPr>
            <p:ph type="title"/>
          </p:nvPr>
        </p:nvSpPr>
        <p:spPr>
          <a:xfrm>
            <a:off x="457200" y="205979"/>
            <a:ext cx="8229600" cy="857250"/>
          </a:xfrm>
        </p:spPr>
        <p:txBody>
          <a:bodyPr anchor="ctr">
            <a:normAutofit/>
          </a:bodyPr>
          <a:lstStyle/>
          <a:p>
            <a:pPr>
              <a:lnSpc>
                <a:spcPct val="90000"/>
              </a:lnSpc>
            </a:pPr>
            <a:r>
              <a:rPr lang="en-US" sz="2600" dirty="0">
                <a:latin typeface="Aptos" panose="020B0004020202020204" pitchFamily="34" charset="0"/>
              </a:rPr>
              <a:t>MID-NINETEENTH CENTURY: THE EMERGENCE OF PEDIATRIC CARE</a:t>
            </a:r>
          </a:p>
        </p:txBody>
      </p:sp>
      <p:sp>
        <p:nvSpPr>
          <p:cNvPr id="3" name="Content Placeholder 2">
            <a:extLst>
              <a:ext uri="{FF2B5EF4-FFF2-40B4-BE49-F238E27FC236}">
                <a16:creationId xmlns:a16="http://schemas.microsoft.com/office/drawing/2014/main" id="{C6FB656D-2EC0-D1DD-81B1-33576F160193}"/>
              </a:ext>
            </a:extLst>
          </p:cNvPr>
          <p:cNvSpPr>
            <a:spLocks noGrp="1"/>
          </p:cNvSpPr>
          <p:nvPr>
            <p:ph idx="1"/>
          </p:nvPr>
        </p:nvSpPr>
        <p:spPr>
          <a:xfrm>
            <a:off x="379140" y="1063229"/>
            <a:ext cx="5140713" cy="3847226"/>
          </a:xfrm>
        </p:spPr>
        <p:txBody>
          <a:bodyPr>
            <a:noAutofit/>
          </a:bodyPr>
          <a:lstStyle/>
          <a:p>
            <a:pPr>
              <a:lnSpc>
                <a:spcPct val="90000"/>
              </a:lnSpc>
            </a:pPr>
            <a:r>
              <a:rPr lang="en-US" sz="2000" dirty="0">
                <a:latin typeface="Aptos" panose="020B0004020202020204" pitchFamily="34" charset="0"/>
              </a:rPr>
              <a:t>Recognized that children require specialized medical attention distinct from adults marked a pivotal shift in healthcare.</a:t>
            </a:r>
          </a:p>
          <a:p>
            <a:pPr>
              <a:lnSpc>
                <a:spcPct val="90000"/>
              </a:lnSpc>
            </a:pPr>
            <a:r>
              <a:rPr lang="en-US" sz="2000" dirty="0">
                <a:latin typeface="Aptos" panose="020B0004020202020204" pitchFamily="34" charset="0"/>
              </a:rPr>
              <a:t>This led to the establishment of dedicated children's hospitals, beginning with Great Ormond Street Hospital in London (1852), the first pediatric hospital in the English-speaking world.</a:t>
            </a:r>
          </a:p>
          <a:p>
            <a:pPr>
              <a:lnSpc>
                <a:spcPct val="90000"/>
              </a:lnSpc>
            </a:pPr>
            <a:r>
              <a:rPr lang="en-US" sz="2000" dirty="0">
                <a:latin typeface="Aptos" panose="020B0004020202020204" pitchFamily="34" charset="0"/>
              </a:rPr>
              <a:t>In America, this movement continued with the Children's Hospital of Philadelphia (1855), establishing the foundation for specialized pediatric care in the United States.</a:t>
            </a:r>
          </a:p>
        </p:txBody>
      </p:sp>
      <p:pic>
        <p:nvPicPr>
          <p:cNvPr id="8" name="Picture 7" descr="Engraving of the New Hospital on Powis Place, opened 1875.">
            <a:extLst>
              <a:ext uri="{FF2B5EF4-FFF2-40B4-BE49-F238E27FC236}">
                <a16:creationId xmlns:a16="http://schemas.microsoft.com/office/drawing/2014/main" id="{63C4813E-6F2E-14B2-B003-F7B3FCF3F45D}"/>
              </a:ext>
            </a:extLst>
          </p:cNvPr>
          <p:cNvPicPr>
            <a:picLocks noChangeAspect="1"/>
          </p:cNvPicPr>
          <p:nvPr/>
        </p:nvPicPr>
        <p:blipFill>
          <a:blip r:embed="rId2"/>
          <a:stretch>
            <a:fillRect/>
          </a:stretch>
        </p:blipFill>
        <p:spPr>
          <a:xfrm>
            <a:off x="6100395" y="662526"/>
            <a:ext cx="2957535" cy="2005682"/>
          </a:xfrm>
          <a:prstGeom prst="rect">
            <a:avLst/>
          </a:prstGeom>
        </p:spPr>
      </p:pic>
      <p:pic>
        <p:nvPicPr>
          <p:cNvPr id="1026" name="Picture 2" descr="Ward in the Original Hospital. William Jenner is standing on the extreme left, with Charles West left centre. (1858)">
            <a:extLst>
              <a:ext uri="{FF2B5EF4-FFF2-40B4-BE49-F238E27FC236}">
                <a16:creationId xmlns:a16="http://schemas.microsoft.com/office/drawing/2014/main" id="{213D62B7-87FD-5DF8-ACB0-5B393C0DF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567" y="2571750"/>
            <a:ext cx="2958233" cy="2005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26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F2D6-FD72-BA4E-B420-9EC177F947A2}"/>
              </a:ext>
            </a:extLst>
          </p:cNvPr>
          <p:cNvSpPr>
            <a:spLocks noGrp="1"/>
          </p:cNvSpPr>
          <p:nvPr>
            <p:ph type="title"/>
          </p:nvPr>
        </p:nvSpPr>
        <p:spPr>
          <a:xfrm>
            <a:off x="457200" y="205979"/>
            <a:ext cx="8229600" cy="857250"/>
          </a:xfrm>
        </p:spPr>
        <p:txBody>
          <a:bodyPr anchor="ctr">
            <a:normAutofit/>
          </a:bodyPr>
          <a:lstStyle/>
          <a:p>
            <a:r>
              <a:rPr lang="en-US" dirty="0">
                <a:latin typeface="Aptos" panose="020B0004020202020204" pitchFamily="34" charset="0"/>
              </a:rPr>
              <a:t>Mid-19TH – Early 20TH Century</a:t>
            </a:r>
          </a:p>
        </p:txBody>
      </p:sp>
      <p:sp>
        <p:nvSpPr>
          <p:cNvPr id="3" name="Content Placeholder 2">
            <a:extLst>
              <a:ext uri="{FF2B5EF4-FFF2-40B4-BE49-F238E27FC236}">
                <a16:creationId xmlns:a16="http://schemas.microsoft.com/office/drawing/2014/main" id="{7387817E-B6E8-C84E-8CD2-E57373739FF6}"/>
              </a:ext>
            </a:extLst>
          </p:cNvPr>
          <p:cNvSpPr>
            <a:spLocks noGrp="1"/>
          </p:cNvSpPr>
          <p:nvPr>
            <p:ph idx="1"/>
          </p:nvPr>
        </p:nvSpPr>
        <p:spPr>
          <a:xfrm>
            <a:off x="368135" y="1063229"/>
            <a:ext cx="4111999" cy="3734402"/>
          </a:xfrm>
        </p:spPr>
        <p:txBody>
          <a:bodyPr>
            <a:normAutofit lnSpcReduction="10000"/>
          </a:bodyPr>
          <a:lstStyle/>
          <a:p>
            <a:pPr>
              <a:lnSpc>
                <a:spcPct val="90000"/>
              </a:lnSpc>
              <a:spcAft>
                <a:spcPts val="1200"/>
              </a:spcAft>
            </a:pPr>
            <a:r>
              <a:rPr lang="en-US" sz="2000" dirty="0">
                <a:latin typeface="Aptos" panose="020B0004020202020204" pitchFamily="34" charset="0"/>
              </a:rPr>
              <a:t>Pediatric nursing during the nineteenth century focused on the child’s physical needs including: nutrition, hydration hygiene (sanitation measures), nurturance and safety</a:t>
            </a:r>
          </a:p>
          <a:p>
            <a:pPr>
              <a:lnSpc>
                <a:spcPct val="90000"/>
              </a:lnSpc>
              <a:spcAft>
                <a:spcPts val="1200"/>
              </a:spcAft>
            </a:pPr>
            <a:r>
              <a:rPr lang="en-US" sz="2000" dirty="0">
                <a:latin typeface="Aptos" panose="020B0004020202020204" pitchFamily="34" charset="0"/>
              </a:rPr>
              <a:t>Key physical nursing observations included pulse, secretions, breathing, sleep, and wounds; key skills included noting symptoms, needs and changes</a:t>
            </a:r>
          </a:p>
          <a:p>
            <a:pPr marL="0" indent="0">
              <a:lnSpc>
                <a:spcPct val="90000"/>
              </a:lnSpc>
              <a:buNone/>
            </a:pPr>
            <a:endParaRPr lang="en-US" sz="1800" dirty="0"/>
          </a:p>
        </p:txBody>
      </p:sp>
      <p:pic>
        <p:nvPicPr>
          <p:cNvPr id="4098" name="Picture 2" descr="Sick child 19th century hi-res stock photography and images ...">
            <a:extLst>
              <a:ext uri="{FF2B5EF4-FFF2-40B4-BE49-F238E27FC236}">
                <a16:creationId xmlns:a16="http://schemas.microsoft.com/office/drawing/2014/main" id="{45CC6CB6-0749-2600-F03D-91394BED0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745" r="-1" b="4308"/>
          <a:stretch/>
        </p:blipFill>
        <p:spPr bwMode="auto">
          <a:xfrm>
            <a:off x="4663866" y="1200151"/>
            <a:ext cx="4022934" cy="3292020"/>
          </a:xfrm>
          <a:prstGeom prst="rect">
            <a:avLst/>
          </a:prstGeom>
          <a:solidFill>
            <a:srgbClr val="FFFFFF"/>
          </a:solidFill>
        </p:spPr>
      </p:pic>
    </p:spTree>
    <p:extLst>
      <p:ext uri="{BB962C8B-B14F-4D97-AF65-F5344CB8AC3E}">
        <p14:creationId xmlns:p14="http://schemas.microsoft.com/office/powerpoint/2010/main" val="5459716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7.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72.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73.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74.png"/></Relationships>
</file>

<file path=ppt/webextensions/webextension1.xml><?xml version="1.0" encoding="utf-8"?>
<we:webextension xmlns:we="http://schemas.microsoft.com/office/webextensions/webextension/2010/11" id="{837A1BDE-5E2D-4F0C-AAB2-DB81BDD77782}">
  <we:reference id="wa104218073" version="3.0.0.1" store="en-US" storeType="OMEX"/>
  <we:alternateReferences>
    <we:reference id="WA104218073" version="3.0.0.1" store="" storeType="OMEX"/>
  </we:alternateReferences>
  <we:properties>
    <we:property name="appSlideData" value="{&quot;slideId&quot;:450,&quot;confidenceLevel&quot;:2}"/>
    <we:property name="url" value="&quot;free_text_poll/1uzWm37LFOR7ss2aqvDlJ&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31852ACC-2CA2-4992-ACB4-A8A9CC0FAA2E}">
  <we:reference id="wa104218073" version="3.0.0.1" store="en-US" storeType="OMEX"/>
  <we:alternateReferences>
    <we:reference id="WA104218073" version="3.0.0.1" store="" storeType="OMEX"/>
  </we:alternateReferences>
  <we:properties>
    <we:property name="appSlideData" value="{&quot;slideId&quot;:282,&quot;confidenceLevel&quot;:2}"/>
    <we:property name="url" value="&quot;free_text_poll/Lq0Sd0ETJh3j58ylDMIOy&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A75299B4-78D9-4D08-A143-8B7A22D54412}">
  <we:reference id="wa104218073" version="3.0.0.1" store="en-US" storeType="OMEX"/>
  <we:alternateReferences>
    <we:reference id="WA104218073" version="3.0.0.1" store="" storeType="OMEX"/>
  </we:alternateReferences>
  <we:properties>
    <we:property name="appSlideData" value="{&quot;slideId&quot;:449,&quot;confidenceLevel&quot;:2}"/>
    <we:property name="url" value="&quot;discourse/0JRbv5OuwwxAxvTznu2mB&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3FC2F687-DCB7-4A5A-9797-40B15CD3900F}">
  <we:reference id="wa104218073" version="3.0.0.1" store="en-US" storeType="OMEX"/>
  <we:alternateReferences>
    <we:reference id="WA104218073" version="3.0.0.1" store="" storeType="OMEX"/>
  </we:alternateReferences>
  <we:properties>
    <we:property name="appSlideData" value="{&quot;slideId&quot;:448,&quot;confidenceLevel&quot;:2}"/>
    <we:property name="url" value="&quot;free_text_poll/bO04coFEBw850NRChUSMo&quot;"/>
  </we:properties>
  <we:bindings/>
  <we:snapshot xmlns:r="http://schemas.openxmlformats.org/officeDocument/2006/relationships" r:embed="rId1"/>
</we:webextension>
</file>

<file path=docMetadata/LabelInfo.xml><?xml version="1.0" encoding="utf-8"?>
<clbl:labelList xmlns:clbl="http://schemas.microsoft.com/office/2020/mipLabelMetadata">
  <clbl:label id="{b7a5cfe9-f39e-4286-877a-7a4260114654}" enabled="0" method="" siteId="{b7a5cfe9-f39e-4286-877a-7a4260114654}" removed="1"/>
</clbl:labelList>
</file>

<file path=docProps/app.xml><?xml version="1.0" encoding="utf-8"?>
<Properties xmlns="http://schemas.openxmlformats.org/officeDocument/2006/extended-properties" xmlns:vt="http://schemas.openxmlformats.org/officeDocument/2006/docPropsVTypes">
  <TotalTime>934</TotalTime>
  <Words>3445</Words>
  <Application>Microsoft Office PowerPoint</Application>
  <PresentationFormat>On-screen Show (16:9)</PresentationFormat>
  <Paragraphs>349</Paragraphs>
  <Slides>49</Slides>
  <Notes>27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-apple-system</vt:lpstr>
      <vt:lpstr>Aptos</vt:lpstr>
      <vt:lpstr>Arial</vt:lpstr>
      <vt:lpstr>Bradley Hand ITC</vt:lpstr>
      <vt:lpstr>Calibri</vt:lpstr>
      <vt:lpstr>CooperHewitt</vt:lpstr>
      <vt:lpstr>Corbel</vt:lpstr>
      <vt:lpstr>Lucida Grande</vt:lpstr>
      <vt:lpstr>Lucida Handwriting</vt:lpstr>
      <vt:lpstr>Montserrat</vt:lpstr>
      <vt:lpstr>Open Sans</vt:lpstr>
      <vt:lpstr>Segoe UI</vt:lpstr>
      <vt:lpstr>Wingdings</vt:lpstr>
      <vt:lpstr>Office Theme</vt:lpstr>
      <vt:lpstr>The Evolution of Pediatric Nursing's Past Illuminating Future Possibilities :  Where are We Going?</vt:lpstr>
      <vt:lpstr>Presenters</vt:lpstr>
      <vt:lpstr>Disclosures</vt:lpstr>
      <vt:lpstr>Learning outcomes for today</vt:lpstr>
      <vt:lpstr>What is the one Thing that most Influenced you to chose to be a Pediatric Nurse?</vt:lpstr>
      <vt:lpstr>historical events that influenced the development of pediatric nursing in the U.S.</vt:lpstr>
      <vt:lpstr>PRE-NINETEENTH CENTURY</vt:lpstr>
      <vt:lpstr>MID-NINETEENTH CENTURY: THE EMERGENCE OF PEDIATRIC CARE</vt:lpstr>
      <vt:lpstr>Mid-19TH – Early 20TH Century</vt:lpstr>
      <vt:lpstr>PowerPoint Presentation</vt:lpstr>
      <vt:lpstr>PowerPoint Presentation</vt:lpstr>
      <vt:lpstr>Role Of the Family in Pediatric Care</vt:lpstr>
      <vt:lpstr>1959 ~</vt:lpstr>
      <vt:lpstr>EARLY STUDIES of SEPARATION</vt:lpstr>
      <vt:lpstr>Events in the Evolution of PFCC:  Research, Application, Advocacy</vt:lpstr>
      <vt:lpstr>RESEARCH, REPORTS: A NEW MOVEMENT</vt:lpstr>
      <vt:lpstr> FAMILY ADVOCACY GROUPS </vt:lpstr>
      <vt:lpstr>Evolution of PFCC</vt:lpstr>
      <vt:lpstr>SPN has been a Leader in Family-Centered Care</vt:lpstr>
      <vt:lpstr>Patient AND Family-Centered Care Grew to Be “Standard of Practice” </vt:lpstr>
      <vt:lpstr>Then the World Changed!!  A Step Back…  Patient and Family–Centered Care and COVID-19</vt:lpstr>
      <vt:lpstr>A question for You….</vt:lpstr>
      <vt:lpstr>evolution of Pediatric Clinical Care</vt:lpstr>
      <vt:lpstr>PEDIATRIC CARDIOLOGY</vt:lpstr>
      <vt:lpstr>SCOLIOSIS</vt:lpstr>
      <vt:lpstr>Reimbursement for Home CARE </vt:lpstr>
      <vt:lpstr>PULSE OXIMETRY  </vt:lpstr>
      <vt:lpstr>IV CATHETERS</vt:lpstr>
      <vt:lpstr>ET TUBES</vt:lpstr>
      <vt:lpstr>Chest Tube</vt:lpstr>
      <vt:lpstr>ECMO </vt:lpstr>
      <vt:lpstr>Ventilators</vt:lpstr>
      <vt:lpstr>Education  evolution</vt:lpstr>
      <vt:lpstr>PowerPoint Presentation</vt:lpstr>
      <vt:lpstr>MAKING PROGRESS FOR CHANGE INPEDIATRIC NURSING</vt:lpstr>
      <vt:lpstr>Pediatric Organizations:   SPN  1990</vt:lpstr>
      <vt:lpstr>Pediatric Organizations:   Pediatric Nurse Certification Board (PNCB) </vt:lpstr>
      <vt:lpstr>Organizations</vt:lpstr>
      <vt:lpstr>PEDIATRIC END OF LIFE CARE</vt:lpstr>
      <vt:lpstr>What do you see as the Most Pressing Issue in pediatric Nursing today?</vt:lpstr>
      <vt:lpstr>Pressing Issues in Pediatric Nursing today</vt:lpstr>
      <vt:lpstr>Pressing Issues in Pediatric Nursing today</vt:lpstr>
      <vt:lpstr>What Factor do you see as Most Impacting the Future of pediatric Nursing?</vt:lpstr>
      <vt:lpstr>Factors Affecting the Future of Pediatric Nursing</vt:lpstr>
      <vt:lpstr>Factors Affecting the Future of Pediatric Nursing</vt:lpstr>
      <vt:lpstr>What Brings you the most Joy as A pediatric Nurse? </vt:lpstr>
      <vt:lpstr>Let’s Take a selfie of the Future of Pediatric Nursing! </vt:lpstr>
      <vt:lpstr>PowerPoint Presentation</vt:lpstr>
      <vt:lpstr>PowerPoint Presentation</vt:lpstr>
    </vt:vector>
  </TitlesOfParts>
  <Company>SmithBucklin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Trecien Schultz</dc:creator>
  <cp:lastModifiedBy>Lynn Mohr</cp:lastModifiedBy>
  <cp:revision>84</cp:revision>
  <dcterms:created xsi:type="dcterms:W3CDTF">2016-06-30T18:13:21Z</dcterms:created>
  <dcterms:modified xsi:type="dcterms:W3CDTF">2025-05-01T20:21:17Z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A5F57EC5-76F3-4DCE-9995-A50158E6287B</vt:lpwstr>
  </property>
  <property fmtid="{D5CDD505-2E9C-101B-9397-08002B2CF9AE}" pid="3" name="ArticulatePath">
    <vt:lpwstr>SPN Powerpoint Template</vt:lpwstr>
  </property>
</Properties>
</file>