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handoutMasterIdLst>
    <p:handoutMasterId r:id="rId8"/>
  </p:handoutMasterIdLst>
  <p:sldIdLst>
    <p:sldId id="256" r:id="rId6"/>
  </p:sldIdLst>
  <p:sldSz cx="21945600" cy="32918400"/>
  <p:notesSz cx="6950075" cy="9236075"/>
  <p:defaultTextStyle>
    <a:defPPr>
      <a:defRPr lang="en-US"/>
    </a:defPPr>
    <a:lvl1pPr algn="l" defTabSz="2684821" rtl="0" eaLnBrk="0" fontAlgn="base" hangingPunct="0">
      <a:spcBef>
        <a:spcPct val="0"/>
      </a:spcBef>
      <a:spcAft>
        <a:spcPct val="0"/>
      </a:spcAft>
      <a:defRPr sz="5285" kern="1200">
        <a:solidFill>
          <a:schemeClr val="tx1"/>
        </a:solidFill>
        <a:latin typeface="Arial" panose="020B0604020202020204" pitchFamily="34" charset="0"/>
        <a:ea typeface="ＭＳ Ｐゴシック" panose="020B0600070205080204" pitchFamily="34" charset="-128"/>
        <a:cs typeface="+mn-cs"/>
      </a:defRPr>
    </a:lvl1pPr>
    <a:lvl2pPr marL="1341277" indent="-851479" algn="l" defTabSz="2684821" rtl="0" eaLnBrk="0" fontAlgn="base" hangingPunct="0">
      <a:spcBef>
        <a:spcPct val="0"/>
      </a:spcBef>
      <a:spcAft>
        <a:spcPct val="0"/>
      </a:spcAft>
      <a:defRPr sz="5285" kern="1200">
        <a:solidFill>
          <a:schemeClr val="tx1"/>
        </a:solidFill>
        <a:latin typeface="Arial" panose="020B0604020202020204" pitchFamily="34" charset="0"/>
        <a:ea typeface="ＭＳ Ｐゴシック" panose="020B0600070205080204" pitchFamily="34" charset="-128"/>
        <a:cs typeface="+mn-cs"/>
      </a:defRPr>
    </a:lvl2pPr>
    <a:lvl3pPr marL="2684821" indent="-1705224" algn="l" defTabSz="2684821" rtl="0" eaLnBrk="0" fontAlgn="base" hangingPunct="0">
      <a:spcBef>
        <a:spcPct val="0"/>
      </a:spcBef>
      <a:spcAft>
        <a:spcPct val="0"/>
      </a:spcAft>
      <a:defRPr sz="5285" kern="1200">
        <a:solidFill>
          <a:schemeClr val="tx1"/>
        </a:solidFill>
        <a:latin typeface="Arial" panose="020B0604020202020204" pitchFamily="34" charset="0"/>
        <a:ea typeface="ＭＳ Ｐゴシック" panose="020B0600070205080204" pitchFamily="34" charset="-128"/>
        <a:cs typeface="+mn-cs"/>
      </a:defRPr>
    </a:lvl3pPr>
    <a:lvl4pPr marL="4028365" indent="-2558970" algn="l" defTabSz="2684821" rtl="0" eaLnBrk="0" fontAlgn="base" hangingPunct="0">
      <a:spcBef>
        <a:spcPct val="0"/>
      </a:spcBef>
      <a:spcAft>
        <a:spcPct val="0"/>
      </a:spcAft>
      <a:defRPr sz="5285" kern="1200">
        <a:solidFill>
          <a:schemeClr val="tx1"/>
        </a:solidFill>
        <a:latin typeface="Arial" panose="020B0604020202020204" pitchFamily="34" charset="0"/>
        <a:ea typeface="ＭＳ Ｐゴシック" panose="020B0600070205080204" pitchFamily="34" charset="-128"/>
        <a:cs typeface="+mn-cs"/>
      </a:defRPr>
    </a:lvl4pPr>
    <a:lvl5pPr marL="5371909" indent="-3412715" algn="l" defTabSz="2684821" rtl="0" eaLnBrk="0" fontAlgn="base" hangingPunct="0">
      <a:spcBef>
        <a:spcPct val="0"/>
      </a:spcBef>
      <a:spcAft>
        <a:spcPct val="0"/>
      </a:spcAft>
      <a:defRPr sz="5285" kern="1200">
        <a:solidFill>
          <a:schemeClr val="tx1"/>
        </a:solidFill>
        <a:latin typeface="Arial" panose="020B0604020202020204" pitchFamily="34" charset="0"/>
        <a:ea typeface="ＭＳ Ｐゴシック" panose="020B0600070205080204" pitchFamily="34" charset="-128"/>
        <a:cs typeface="+mn-cs"/>
      </a:defRPr>
    </a:lvl5pPr>
    <a:lvl6pPr marL="1632661" algn="l" defTabSz="653064" rtl="0" eaLnBrk="1" latinLnBrk="0" hangingPunct="1">
      <a:defRPr sz="5285" kern="1200">
        <a:solidFill>
          <a:schemeClr val="tx1"/>
        </a:solidFill>
        <a:latin typeface="Arial" panose="020B0604020202020204" pitchFamily="34" charset="0"/>
        <a:ea typeface="ＭＳ Ｐゴシック" panose="020B0600070205080204" pitchFamily="34" charset="-128"/>
        <a:cs typeface="+mn-cs"/>
      </a:defRPr>
    </a:lvl6pPr>
    <a:lvl7pPr marL="1959193" algn="l" defTabSz="653064" rtl="0" eaLnBrk="1" latinLnBrk="0" hangingPunct="1">
      <a:defRPr sz="5285" kern="1200">
        <a:solidFill>
          <a:schemeClr val="tx1"/>
        </a:solidFill>
        <a:latin typeface="Arial" panose="020B0604020202020204" pitchFamily="34" charset="0"/>
        <a:ea typeface="ＭＳ Ｐゴシック" panose="020B0600070205080204" pitchFamily="34" charset="-128"/>
        <a:cs typeface="+mn-cs"/>
      </a:defRPr>
    </a:lvl7pPr>
    <a:lvl8pPr marL="2285726" algn="l" defTabSz="653064" rtl="0" eaLnBrk="1" latinLnBrk="0" hangingPunct="1">
      <a:defRPr sz="5285" kern="1200">
        <a:solidFill>
          <a:schemeClr val="tx1"/>
        </a:solidFill>
        <a:latin typeface="Arial" panose="020B0604020202020204" pitchFamily="34" charset="0"/>
        <a:ea typeface="ＭＳ Ｐゴシック" panose="020B0600070205080204" pitchFamily="34" charset="-128"/>
        <a:cs typeface="+mn-cs"/>
      </a:defRPr>
    </a:lvl8pPr>
    <a:lvl9pPr marL="2612258" algn="l" defTabSz="653064" rtl="0" eaLnBrk="1" latinLnBrk="0" hangingPunct="1">
      <a:defRPr sz="5285"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0368" userDrawn="1">
          <p15:clr>
            <a:srgbClr val="A4A3A4"/>
          </p15:clr>
        </p15:guide>
        <p15:guide id="2" pos="6912" userDrawn="1">
          <p15:clr>
            <a:srgbClr val="A4A3A4"/>
          </p15:clr>
        </p15:guide>
      </p15:sldGuideLst>
    </p:ext>
    <p:ext uri="{2D200454-40CA-4A62-9FC3-DE9A4176ACB9}">
      <p15:notesGuideLst xmlns:p15="http://schemas.microsoft.com/office/powerpoint/2012/main">
        <p15:guide id="1" orient="horz" pos="3714" userDrawn="1">
          <p15:clr>
            <a:srgbClr val="A4A3A4"/>
          </p15:clr>
        </p15:guide>
        <p15:guide id="2" pos="218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009644"/>
    <a:srgbClr val="FF0000"/>
    <a:srgbClr val="A2E7EB"/>
    <a:srgbClr val="FEF4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1FCB00-511D-7DD6-C246-437906AE05D2}" v="84" dt="2026-03-31T18:27:46.325"/>
    <p1510:client id="{05709B62-A883-B9B1-1C80-D0AB2EBF9DEE}" v="1" dt="2026-03-31T19:18:27.684"/>
    <p1510:client id="{C6EF1F26-5CF6-A92A-E2B2-74682703812C}" v="4" dt="2026-03-31T17:54:57.158"/>
    <p1510:client id="{E0FA0FCE-EFCF-4088-B375-3E19464B4066}" v="207" dt="2026-03-31T23:18:02.2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926" autoAdjust="0"/>
  </p:normalViewPr>
  <p:slideViewPr>
    <p:cSldViewPr>
      <p:cViewPr>
        <p:scale>
          <a:sx n="60" d="100"/>
          <a:sy n="60" d="100"/>
        </p:scale>
        <p:origin x="708" y="42"/>
      </p:cViewPr>
      <p:guideLst>
        <p:guide orient="horz" pos="10368"/>
        <p:guide pos="691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6" d="100"/>
          <a:sy n="16" d="100"/>
        </p:scale>
        <p:origin x="2992" y="392"/>
      </p:cViewPr>
      <p:guideLst>
        <p:guide orient="horz" pos="3714"/>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cap="none" spc="20" baseline="0">
                <a:solidFill>
                  <a:schemeClr val="dk1">
                    <a:lumMod val="50000"/>
                    <a:lumOff val="50000"/>
                  </a:schemeClr>
                </a:solidFill>
                <a:latin typeface="Times New Roman" panose="02020603050405020304" pitchFamily="18" charset="0"/>
                <a:ea typeface="+mn-ea"/>
                <a:cs typeface="Times New Roman" panose="02020603050405020304" pitchFamily="18" charset="0"/>
              </a:defRPr>
            </a:pPr>
            <a:r>
              <a:rPr lang="en-US" sz="2000">
                <a:latin typeface="Times New Roman" panose="02020603050405020304" pitchFamily="18" charset="0"/>
                <a:cs typeface="Times New Roman" panose="02020603050405020304" pitchFamily="18" charset="0"/>
              </a:rPr>
              <a:t>Bed Ready to Report Complete</a:t>
            </a:r>
          </a:p>
        </c:rich>
      </c:tx>
      <c:overlay val="0"/>
      <c:spPr>
        <a:noFill/>
        <a:ln>
          <a:noFill/>
        </a:ln>
        <a:effectLst/>
      </c:spPr>
      <c:txPr>
        <a:bodyPr rot="0" spcFirstLastPara="1" vertOverflow="ellipsis" vert="horz" wrap="square" anchor="ctr" anchorCtr="1"/>
        <a:lstStyle/>
        <a:p>
          <a:pPr>
            <a:defRPr sz="2000" b="0" i="0" u="none" strike="noStrike" kern="1200" cap="none" spc="20" baseline="0">
              <a:solidFill>
                <a:schemeClr val="dk1">
                  <a:lumMod val="50000"/>
                  <a:lumOff val="50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lineChart>
        <c:grouping val="standard"/>
        <c:varyColors val="0"/>
        <c:ser>
          <c:idx val="0"/>
          <c:order val="0"/>
          <c:tx>
            <c:strRef>
              <c:f>Sheet1!$B$1</c:f>
              <c:strCache>
                <c:ptCount val="1"/>
                <c:pt idx="0">
                  <c:v>2024</c:v>
                </c:pt>
              </c:strCache>
            </c:strRef>
          </c:tx>
          <c:spPr>
            <a:ln w="22225" cap="rnd" cmpd="sng" algn="ctr">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Sheet1!$B$2:$B$13</c:f>
              <c:numCache>
                <c:formatCode>General</c:formatCode>
                <c:ptCount val="12"/>
                <c:pt idx="0">
                  <c:v>56</c:v>
                </c:pt>
                <c:pt idx="1">
                  <c:v>51</c:v>
                </c:pt>
                <c:pt idx="2">
                  <c:v>48</c:v>
                </c:pt>
                <c:pt idx="3">
                  <c:v>57</c:v>
                </c:pt>
                <c:pt idx="4">
                  <c:v>57</c:v>
                </c:pt>
                <c:pt idx="5">
                  <c:v>50.9</c:v>
                </c:pt>
                <c:pt idx="6">
                  <c:v>42</c:v>
                </c:pt>
                <c:pt idx="7">
                  <c:v>34</c:v>
                </c:pt>
                <c:pt idx="8">
                  <c:v>34</c:v>
                </c:pt>
                <c:pt idx="9">
                  <c:v>34</c:v>
                </c:pt>
                <c:pt idx="10">
                  <c:v>30</c:v>
                </c:pt>
                <c:pt idx="11">
                  <c:v>32</c:v>
                </c:pt>
              </c:numCache>
            </c:numRef>
          </c:val>
          <c:smooth val="0"/>
          <c:extLst>
            <c:ext xmlns:c16="http://schemas.microsoft.com/office/drawing/2014/chart" uri="{C3380CC4-5D6E-409C-BE32-E72D297353CC}">
              <c16:uniqueId val="{00000000-4AFD-4237-830E-0C224424F79F}"/>
            </c:ext>
          </c:extLst>
        </c:ser>
        <c:ser>
          <c:idx val="1"/>
          <c:order val="1"/>
          <c:tx>
            <c:strRef>
              <c:f>Sheet1!$C$1</c:f>
              <c:strCache>
                <c:ptCount val="1"/>
                <c:pt idx="0">
                  <c:v>2025</c:v>
                </c:pt>
              </c:strCache>
            </c:strRef>
          </c:tx>
          <c:spPr>
            <a:ln w="22225" cap="rnd" cmpd="sng" algn="ctr">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Sheet1!$C$2:$C$13</c:f>
              <c:numCache>
                <c:formatCode>General</c:formatCode>
                <c:ptCount val="12"/>
                <c:pt idx="0">
                  <c:v>28</c:v>
                </c:pt>
                <c:pt idx="1">
                  <c:v>33</c:v>
                </c:pt>
                <c:pt idx="2">
                  <c:v>30</c:v>
                </c:pt>
                <c:pt idx="3">
                  <c:v>32</c:v>
                </c:pt>
                <c:pt idx="4">
                  <c:v>28</c:v>
                </c:pt>
                <c:pt idx="5">
                  <c:v>27</c:v>
                </c:pt>
                <c:pt idx="6">
                  <c:v>28</c:v>
                </c:pt>
                <c:pt idx="7">
                  <c:v>30</c:v>
                </c:pt>
                <c:pt idx="8">
                  <c:v>31</c:v>
                </c:pt>
                <c:pt idx="9">
                  <c:v>30</c:v>
                </c:pt>
                <c:pt idx="10">
                  <c:v>26</c:v>
                </c:pt>
                <c:pt idx="11">
                  <c:v>26</c:v>
                </c:pt>
              </c:numCache>
            </c:numRef>
          </c:val>
          <c:smooth val="0"/>
          <c:extLst>
            <c:ext xmlns:c16="http://schemas.microsoft.com/office/drawing/2014/chart" uri="{C3380CC4-5D6E-409C-BE32-E72D297353CC}">
              <c16:uniqueId val="{00000001-4AFD-4237-830E-0C224424F79F}"/>
            </c:ext>
          </c:extLst>
        </c:ser>
        <c:dLbls>
          <c:dLblPos val="ctr"/>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1858546223"/>
        <c:axId val="1858534223"/>
      </c:lineChart>
      <c:catAx>
        <c:axId val="1858546223"/>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n-US"/>
          </a:p>
        </c:txPr>
        <c:crossAx val="1858534223"/>
        <c:crosses val="autoZero"/>
        <c:auto val="1"/>
        <c:lblAlgn val="ctr"/>
        <c:lblOffset val="100"/>
        <c:noMultiLvlLbl val="0"/>
      </c:catAx>
      <c:valAx>
        <c:axId val="1858534223"/>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n-US"/>
          </a:p>
        </c:txPr>
        <c:crossAx val="1858546223"/>
        <c:crosses val="autoZero"/>
        <c:crossBetween val="between"/>
      </c:valAx>
      <c:spPr>
        <a:gradFill>
          <a:gsLst>
            <a:gs pos="100000">
              <a:schemeClr val="lt1">
                <a:lumMod val="95000"/>
              </a:schemeClr>
            </a:gs>
            <a:gs pos="0">
              <a:schemeClr val="lt1"/>
            </a:gs>
          </a:gsLst>
          <a:lin ang="5400000" scaled="0"/>
        </a:grad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lt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0" i="0" u="none" strike="noStrike" kern="1200" baseline="0">
                <a:solidFill>
                  <a:schemeClr val="dk1">
                    <a:lumMod val="65000"/>
                    <a:lumOff val="35000"/>
                  </a:schemeClr>
                </a:solidFill>
                <a:effectLst/>
                <a:latin typeface="Times New Roman" panose="02020603050405020304" pitchFamily="18" charset="0"/>
                <a:ea typeface="+mn-ea"/>
                <a:cs typeface="Times New Roman" panose="02020603050405020304" pitchFamily="18" charset="0"/>
              </a:defRPr>
            </a:pPr>
            <a:r>
              <a:rPr lang="en-US" sz="2000" dirty="0">
                <a:latin typeface="Times New Roman" panose="02020603050405020304" pitchFamily="18" charset="0"/>
                <a:cs typeface="Times New Roman" panose="02020603050405020304" pitchFamily="18" charset="0"/>
              </a:rPr>
              <a:t>Total Bed Ready to Departure Minutes</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dk1">
                  <a:lumMod val="65000"/>
                  <a:lumOff val="35000"/>
                </a:schemeClr>
              </a:solidFill>
              <a:effectLst/>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Times New Roman" panose="02020603050405020304" pitchFamily="18" charset="0"/>
                    <a:ea typeface="+mn-ea"/>
                    <a:cs typeface="Times New Roman" panose="02020603050405020304" pitchFamily="18"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Sheet1!$A$2:$A$4</c:f>
              <c:strCache>
                <c:ptCount val="3"/>
                <c:pt idx="0">
                  <c:v>2024</c:v>
                </c:pt>
                <c:pt idx="1">
                  <c:v>2025</c:v>
                </c:pt>
                <c:pt idx="2">
                  <c:v>2026 ytd</c:v>
                </c:pt>
              </c:strCache>
            </c:strRef>
          </c:cat>
          <c:val>
            <c:numRef>
              <c:f>Sheet1!$B$2:$B$4</c:f>
              <c:numCache>
                <c:formatCode>General</c:formatCode>
                <c:ptCount val="3"/>
                <c:pt idx="0">
                  <c:v>87</c:v>
                </c:pt>
                <c:pt idx="1">
                  <c:v>60</c:v>
                </c:pt>
                <c:pt idx="2">
                  <c:v>54</c:v>
                </c:pt>
              </c:numCache>
            </c:numRef>
          </c:val>
          <c:extLst>
            <c:ext xmlns:c16="http://schemas.microsoft.com/office/drawing/2014/chart" uri="{C3380CC4-5D6E-409C-BE32-E72D297353CC}">
              <c16:uniqueId val="{00000000-D43B-40F8-AB86-AFF594D3198D}"/>
            </c:ext>
          </c:extLst>
        </c:ser>
        <c:dLbls>
          <c:dLblPos val="inEnd"/>
          <c:showLegendKey val="0"/>
          <c:showVal val="1"/>
          <c:showCatName val="0"/>
          <c:showSerName val="0"/>
          <c:showPercent val="0"/>
          <c:showBubbleSize val="0"/>
        </c:dLbls>
        <c:gapWidth val="41"/>
        <c:axId val="1727679056"/>
        <c:axId val="1727681456"/>
      </c:barChart>
      <c:catAx>
        <c:axId val="172767905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dk1">
                    <a:lumMod val="65000"/>
                    <a:lumOff val="35000"/>
                  </a:schemeClr>
                </a:solidFill>
                <a:effectLst/>
                <a:latin typeface="Times New Roman" panose="02020603050405020304" pitchFamily="18" charset="0"/>
                <a:ea typeface="+mn-ea"/>
                <a:cs typeface="Times New Roman" panose="02020603050405020304" pitchFamily="18" charset="0"/>
              </a:defRPr>
            </a:pPr>
            <a:endParaRPr lang="en-US"/>
          </a:p>
        </c:txPr>
        <c:crossAx val="1727681456"/>
        <c:crosses val="autoZero"/>
        <c:auto val="1"/>
        <c:lblAlgn val="ctr"/>
        <c:lblOffset val="100"/>
        <c:noMultiLvlLbl val="0"/>
      </c:catAx>
      <c:valAx>
        <c:axId val="1727681456"/>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crossAx val="172767905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5490349-8F9D-4145-B82F-E66FC933E0EA}"/>
              </a:ext>
            </a:extLst>
          </p:cNvPr>
          <p:cNvSpPr>
            <a:spLocks noGrp="1"/>
          </p:cNvSpPr>
          <p:nvPr>
            <p:ph type="hdr" sz="quarter"/>
          </p:nvPr>
        </p:nvSpPr>
        <p:spPr>
          <a:xfrm>
            <a:off x="0" y="0"/>
            <a:ext cx="3011767" cy="463006"/>
          </a:xfrm>
          <a:prstGeom prst="rect">
            <a:avLst/>
          </a:prstGeom>
        </p:spPr>
        <p:txBody>
          <a:bodyPr vert="horz" lIns="17684" tIns="8842" rIns="17684" bIns="8842" rtlCol="0"/>
          <a:lstStyle>
            <a:lvl1pPr algn="l" eaLnBrk="1" hangingPunct="1">
              <a:defRPr sz="200">
                <a:latin typeface="Arial" panose="020B0604020202020204" pitchFamily="34" charset="0"/>
                <a:ea typeface="ＭＳ Ｐゴシック" panose="020B0600070205080204" pitchFamily="34" charset="-128"/>
              </a:defRPr>
            </a:lvl1pPr>
          </a:lstStyle>
          <a:p>
            <a:pPr>
              <a:defRPr/>
            </a:pPr>
            <a:endParaRPr lang="en-US"/>
          </a:p>
        </p:txBody>
      </p:sp>
      <p:sp>
        <p:nvSpPr>
          <p:cNvPr id="3" name="Date Placeholder 2">
            <a:extLst>
              <a:ext uri="{FF2B5EF4-FFF2-40B4-BE49-F238E27FC236}">
                <a16:creationId xmlns:a16="http://schemas.microsoft.com/office/drawing/2014/main" id="{3B63DCDF-ABC0-481B-9801-973C92768B8B}"/>
              </a:ext>
            </a:extLst>
          </p:cNvPr>
          <p:cNvSpPr>
            <a:spLocks noGrp="1"/>
          </p:cNvSpPr>
          <p:nvPr>
            <p:ph type="dt" sz="quarter" idx="1"/>
          </p:nvPr>
        </p:nvSpPr>
        <p:spPr>
          <a:xfrm>
            <a:off x="3936609" y="0"/>
            <a:ext cx="3011767" cy="463006"/>
          </a:xfrm>
          <a:prstGeom prst="rect">
            <a:avLst/>
          </a:prstGeom>
        </p:spPr>
        <p:txBody>
          <a:bodyPr vert="horz" lIns="17684" tIns="8842" rIns="17684" bIns="8842" rtlCol="0"/>
          <a:lstStyle>
            <a:lvl1pPr algn="r" eaLnBrk="1" hangingPunct="1">
              <a:defRPr sz="200">
                <a:latin typeface="Arial" panose="020B0604020202020204" pitchFamily="34" charset="0"/>
                <a:ea typeface="ＭＳ Ｐゴシック" panose="020B0600070205080204" pitchFamily="34" charset="-128"/>
              </a:defRPr>
            </a:lvl1pPr>
          </a:lstStyle>
          <a:p>
            <a:pPr>
              <a:defRPr/>
            </a:pPr>
            <a:fld id="{A416C6F5-5C96-49F2-B998-AE825B3D36DE}" type="datetimeFigureOut">
              <a:rPr lang="en-US"/>
              <a:pPr>
                <a:defRPr/>
              </a:pPr>
              <a:t>3/31/2026</a:t>
            </a:fld>
            <a:endParaRPr lang="en-US"/>
          </a:p>
        </p:txBody>
      </p:sp>
      <p:sp>
        <p:nvSpPr>
          <p:cNvPr id="4" name="Footer Placeholder 3">
            <a:extLst>
              <a:ext uri="{FF2B5EF4-FFF2-40B4-BE49-F238E27FC236}">
                <a16:creationId xmlns:a16="http://schemas.microsoft.com/office/drawing/2014/main" id="{C10BEBDD-AA57-4DD4-BADA-8400773857EE}"/>
              </a:ext>
            </a:extLst>
          </p:cNvPr>
          <p:cNvSpPr>
            <a:spLocks noGrp="1"/>
          </p:cNvSpPr>
          <p:nvPr>
            <p:ph type="ftr" sz="quarter" idx="2"/>
          </p:nvPr>
        </p:nvSpPr>
        <p:spPr>
          <a:xfrm>
            <a:off x="0" y="8773069"/>
            <a:ext cx="3011767" cy="463006"/>
          </a:xfrm>
          <a:prstGeom prst="rect">
            <a:avLst/>
          </a:prstGeom>
        </p:spPr>
        <p:txBody>
          <a:bodyPr vert="horz" lIns="17684" tIns="8842" rIns="17684" bIns="8842" rtlCol="0" anchor="b"/>
          <a:lstStyle>
            <a:lvl1pPr algn="l" eaLnBrk="1" hangingPunct="1">
              <a:defRPr sz="200">
                <a:latin typeface="Arial" panose="020B0604020202020204" pitchFamily="34" charset="0"/>
                <a:ea typeface="ＭＳ Ｐゴシック" panose="020B0600070205080204" pitchFamily="34" charset="-128"/>
              </a:defRPr>
            </a:lvl1pPr>
          </a:lstStyle>
          <a:p>
            <a:pPr>
              <a:defRPr/>
            </a:pPr>
            <a:endParaRPr lang="en-US"/>
          </a:p>
        </p:txBody>
      </p:sp>
      <p:sp>
        <p:nvSpPr>
          <p:cNvPr id="5" name="Slide Number Placeholder 4">
            <a:extLst>
              <a:ext uri="{FF2B5EF4-FFF2-40B4-BE49-F238E27FC236}">
                <a16:creationId xmlns:a16="http://schemas.microsoft.com/office/drawing/2014/main" id="{34A33687-AC47-4CB2-B5E7-FECF2CAD6776}"/>
              </a:ext>
            </a:extLst>
          </p:cNvPr>
          <p:cNvSpPr>
            <a:spLocks noGrp="1"/>
          </p:cNvSpPr>
          <p:nvPr>
            <p:ph type="sldNum" sz="quarter" idx="3"/>
          </p:nvPr>
        </p:nvSpPr>
        <p:spPr>
          <a:xfrm>
            <a:off x="3936609" y="8773069"/>
            <a:ext cx="3011767" cy="463006"/>
          </a:xfrm>
          <a:prstGeom prst="rect">
            <a:avLst/>
          </a:prstGeom>
        </p:spPr>
        <p:txBody>
          <a:bodyPr vert="horz" wrap="square" lIns="17684" tIns="8842" rIns="17684" bIns="8842" numCol="1" anchor="b" anchorCtr="0" compatLnSpc="1">
            <a:prstTxWarp prst="textNoShape">
              <a:avLst/>
            </a:prstTxWarp>
          </a:bodyPr>
          <a:lstStyle>
            <a:lvl1pPr algn="r" eaLnBrk="1" hangingPunct="1">
              <a:defRPr sz="200"/>
            </a:lvl1pPr>
          </a:lstStyle>
          <a:p>
            <a:fld id="{18FD8307-B45E-443C-A665-EB08F3EB4D1C}"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49A23F-BB67-431B-8EBF-3054C317A4DE}"/>
              </a:ext>
            </a:extLst>
          </p:cNvPr>
          <p:cNvSpPr>
            <a:spLocks noGrp="1"/>
          </p:cNvSpPr>
          <p:nvPr>
            <p:ph type="hdr" sz="quarter"/>
          </p:nvPr>
        </p:nvSpPr>
        <p:spPr>
          <a:xfrm>
            <a:off x="0" y="0"/>
            <a:ext cx="3012787" cy="589281"/>
          </a:xfrm>
          <a:prstGeom prst="rect">
            <a:avLst/>
          </a:prstGeom>
        </p:spPr>
        <p:txBody>
          <a:bodyPr vert="horz" lIns="90821" tIns="45411" rIns="90821" bIns="45411" rtlCol="0"/>
          <a:lstStyle>
            <a:lvl1pPr algn="l" defTabSz="1972671" eaLnBrk="1" fontAlgn="auto" hangingPunct="1">
              <a:spcBef>
                <a:spcPts val="0"/>
              </a:spcBef>
              <a:spcAft>
                <a:spcPts val="0"/>
              </a:spcAft>
              <a:defRPr sz="1200">
                <a:latin typeface="+mn-lt"/>
                <a:ea typeface="+mn-ea"/>
              </a:defRPr>
            </a:lvl1pPr>
          </a:lstStyle>
          <a:p>
            <a:pPr>
              <a:defRPr/>
            </a:pPr>
            <a:endParaRPr lang="en-US"/>
          </a:p>
        </p:txBody>
      </p:sp>
      <p:sp>
        <p:nvSpPr>
          <p:cNvPr id="3" name="Date Placeholder 2">
            <a:extLst>
              <a:ext uri="{FF2B5EF4-FFF2-40B4-BE49-F238E27FC236}">
                <a16:creationId xmlns:a16="http://schemas.microsoft.com/office/drawing/2014/main" id="{17BBD038-B949-46BB-84BB-3CBD0F6E3FC4}"/>
              </a:ext>
            </a:extLst>
          </p:cNvPr>
          <p:cNvSpPr>
            <a:spLocks noGrp="1"/>
          </p:cNvSpPr>
          <p:nvPr>
            <p:ph type="dt" idx="1"/>
          </p:nvPr>
        </p:nvSpPr>
        <p:spPr>
          <a:xfrm>
            <a:off x="3936269" y="0"/>
            <a:ext cx="3012787" cy="589281"/>
          </a:xfrm>
          <a:prstGeom prst="rect">
            <a:avLst/>
          </a:prstGeom>
        </p:spPr>
        <p:txBody>
          <a:bodyPr vert="horz" wrap="square" lIns="90821" tIns="45411" rIns="90821" bIns="45411" numCol="1" anchor="t" anchorCtr="0" compatLnSpc="1">
            <a:prstTxWarp prst="textNoShape">
              <a:avLst/>
            </a:prstTxWarp>
          </a:bodyPr>
          <a:lstStyle>
            <a:lvl1pPr algn="r" defTabSz="1972620" eaLnBrk="1" hangingPunct="1">
              <a:defRPr sz="1200">
                <a:latin typeface="Calibri" pitchFamily="34" charset="0"/>
                <a:ea typeface="ＭＳ Ｐゴシック" panose="020B0600070205080204" pitchFamily="34" charset="-128"/>
              </a:defRPr>
            </a:lvl1pPr>
          </a:lstStyle>
          <a:p>
            <a:pPr>
              <a:defRPr/>
            </a:pPr>
            <a:fld id="{69695267-A1AC-4C4C-B251-EDB25ED4EDFB}" type="datetimeFigureOut">
              <a:rPr lang="en-US" altLang="en-US"/>
              <a:pPr>
                <a:defRPr/>
              </a:pPr>
              <a:t>3/31/2026</a:t>
            </a:fld>
            <a:endParaRPr lang="en-US" altLang="en-US"/>
          </a:p>
        </p:txBody>
      </p:sp>
      <p:sp>
        <p:nvSpPr>
          <p:cNvPr id="4" name="Slide Image Placeholder 3">
            <a:extLst>
              <a:ext uri="{FF2B5EF4-FFF2-40B4-BE49-F238E27FC236}">
                <a16:creationId xmlns:a16="http://schemas.microsoft.com/office/drawing/2014/main" id="{4C3FB1A9-77F7-4E98-839E-6D33CD7361D6}"/>
              </a:ext>
            </a:extLst>
          </p:cNvPr>
          <p:cNvSpPr>
            <a:spLocks noGrp="1" noRot="1" noChangeAspect="1"/>
          </p:cNvSpPr>
          <p:nvPr>
            <p:ph type="sldImg" idx="2"/>
          </p:nvPr>
        </p:nvSpPr>
        <p:spPr>
          <a:xfrm>
            <a:off x="2000250" y="884238"/>
            <a:ext cx="2949575" cy="4422775"/>
          </a:xfrm>
          <a:prstGeom prst="rect">
            <a:avLst/>
          </a:prstGeom>
          <a:noFill/>
          <a:ln w="12700">
            <a:solidFill>
              <a:prstClr val="black"/>
            </a:solidFill>
          </a:ln>
        </p:spPr>
        <p:txBody>
          <a:bodyPr vert="horz" lIns="90821" tIns="45411" rIns="90821" bIns="45411" rtlCol="0" anchor="ctr"/>
          <a:lstStyle/>
          <a:p>
            <a:pPr lvl="0"/>
            <a:endParaRPr lang="en-US" noProof="0"/>
          </a:p>
        </p:txBody>
      </p:sp>
      <p:sp>
        <p:nvSpPr>
          <p:cNvPr id="5" name="Notes Placeholder 4">
            <a:extLst>
              <a:ext uri="{FF2B5EF4-FFF2-40B4-BE49-F238E27FC236}">
                <a16:creationId xmlns:a16="http://schemas.microsoft.com/office/drawing/2014/main" id="{5EDD933C-BEDC-463F-A2C3-5E8E4AF56D95}"/>
              </a:ext>
            </a:extLst>
          </p:cNvPr>
          <p:cNvSpPr>
            <a:spLocks noGrp="1"/>
          </p:cNvSpPr>
          <p:nvPr>
            <p:ph type="body" sz="quarter" idx="3"/>
          </p:nvPr>
        </p:nvSpPr>
        <p:spPr>
          <a:xfrm>
            <a:off x="695415" y="5601031"/>
            <a:ext cx="5559584" cy="5306677"/>
          </a:xfrm>
          <a:prstGeom prst="rect">
            <a:avLst/>
          </a:prstGeom>
        </p:spPr>
        <p:txBody>
          <a:bodyPr vert="horz" lIns="90821" tIns="45411" rIns="90821" bIns="4541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6AFE84B-B3AE-4686-976B-F111786DE7B7}"/>
              </a:ext>
            </a:extLst>
          </p:cNvPr>
          <p:cNvSpPr>
            <a:spLocks noGrp="1"/>
          </p:cNvSpPr>
          <p:nvPr>
            <p:ph type="ftr" sz="quarter" idx="4"/>
          </p:nvPr>
        </p:nvSpPr>
        <p:spPr>
          <a:xfrm>
            <a:off x="0" y="11200631"/>
            <a:ext cx="3012787" cy="590712"/>
          </a:xfrm>
          <a:prstGeom prst="rect">
            <a:avLst/>
          </a:prstGeom>
        </p:spPr>
        <p:txBody>
          <a:bodyPr vert="horz" lIns="90821" tIns="45411" rIns="90821" bIns="45411" rtlCol="0" anchor="b"/>
          <a:lstStyle>
            <a:lvl1pPr algn="l" defTabSz="1972671" eaLnBrk="1" fontAlgn="auto" hangingPunct="1">
              <a:spcBef>
                <a:spcPts val="0"/>
              </a:spcBef>
              <a:spcAft>
                <a:spcPts val="0"/>
              </a:spcAft>
              <a:defRPr sz="1200">
                <a:latin typeface="+mn-lt"/>
                <a:ea typeface="+mn-ea"/>
              </a:defRPr>
            </a:lvl1pPr>
          </a:lstStyle>
          <a:p>
            <a:pPr>
              <a:defRPr/>
            </a:pPr>
            <a:endParaRPr lang="en-US"/>
          </a:p>
        </p:txBody>
      </p:sp>
      <p:sp>
        <p:nvSpPr>
          <p:cNvPr id="7" name="Slide Number Placeholder 6">
            <a:extLst>
              <a:ext uri="{FF2B5EF4-FFF2-40B4-BE49-F238E27FC236}">
                <a16:creationId xmlns:a16="http://schemas.microsoft.com/office/drawing/2014/main" id="{AAB9A49D-FB50-4A8E-81FC-B0CE2B1AC29E}"/>
              </a:ext>
            </a:extLst>
          </p:cNvPr>
          <p:cNvSpPr>
            <a:spLocks noGrp="1"/>
          </p:cNvSpPr>
          <p:nvPr>
            <p:ph type="sldNum" sz="quarter" idx="5"/>
          </p:nvPr>
        </p:nvSpPr>
        <p:spPr>
          <a:xfrm>
            <a:off x="3936269" y="11200631"/>
            <a:ext cx="3012787" cy="590712"/>
          </a:xfrm>
          <a:prstGeom prst="rect">
            <a:avLst/>
          </a:prstGeom>
        </p:spPr>
        <p:txBody>
          <a:bodyPr vert="horz" wrap="square" lIns="90821" tIns="45411" rIns="90821" bIns="45411" numCol="1" anchor="b" anchorCtr="0" compatLnSpc="1">
            <a:prstTxWarp prst="textNoShape">
              <a:avLst/>
            </a:prstTxWarp>
          </a:bodyPr>
          <a:lstStyle>
            <a:lvl1pPr algn="r" defTabSz="1972620" eaLnBrk="1" hangingPunct="1">
              <a:defRPr sz="1200">
                <a:latin typeface="Calibri" panose="020F0502020204030204" pitchFamily="34" charset="0"/>
              </a:defRPr>
            </a:lvl1pPr>
          </a:lstStyle>
          <a:p>
            <a:fld id="{681E7BEF-0A4C-4182-AD0D-57289C00FF6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572566" rtl="0" eaLnBrk="0" fontAlgn="base" hangingPunct="0">
      <a:spcBef>
        <a:spcPct val="30000"/>
      </a:spcBef>
      <a:spcAft>
        <a:spcPct val="0"/>
      </a:spcAft>
      <a:defRPr sz="786" kern="1200">
        <a:solidFill>
          <a:schemeClr val="tx1"/>
        </a:solidFill>
        <a:latin typeface="+mn-lt"/>
        <a:ea typeface="ＭＳ Ｐゴシック" charset="0"/>
        <a:cs typeface="+mn-cs"/>
      </a:defRPr>
    </a:lvl1pPr>
    <a:lvl2pPr marL="285716" algn="l" defTabSz="572566" rtl="0" eaLnBrk="0" fontAlgn="base" hangingPunct="0">
      <a:spcBef>
        <a:spcPct val="30000"/>
      </a:spcBef>
      <a:spcAft>
        <a:spcPct val="0"/>
      </a:spcAft>
      <a:defRPr sz="786" kern="1200">
        <a:solidFill>
          <a:schemeClr val="tx1"/>
        </a:solidFill>
        <a:latin typeface="+mn-lt"/>
        <a:ea typeface="ＭＳ Ｐゴシック" charset="0"/>
        <a:cs typeface="+mn-cs"/>
      </a:defRPr>
    </a:lvl2pPr>
    <a:lvl3pPr marL="572566" algn="l" defTabSz="572566" rtl="0" eaLnBrk="0" fontAlgn="base" hangingPunct="0">
      <a:spcBef>
        <a:spcPct val="30000"/>
      </a:spcBef>
      <a:spcAft>
        <a:spcPct val="0"/>
      </a:spcAft>
      <a:defRPr sz="786" kern="1200">
        <a:solidFill>
          <a:schemeClr val="tx1"/>
        </a:solidFill>
        <a:latin typeface="+mn-lt"/>
        <a:ea typeface="ＭＳ Ｐゴシック" charset="0"/>
        <a:cs typeface="+mn-cs"/>
      </a:defRPr>
    </a:lvl3pPr>
    <a:lvl4pPr marL="858281" algn="l" defTabSz="572566" rtl="0" eaLnBrk="0" fontAlgn="base" hangingPunct="0">
      <a:spcBef>
        <a:spcPct val="30000"/>
      </a:spcBef>
      <a:spcAft>
        <a:spcPct val="0"/>
      </a:spcAft>
      <a:defRPr sz="786" kern="1200">
        <a:solidFill>
          <a:schemeClr val="tx1"/>
        </a:solidFill>
        <a:latin typeface="+mn-lt"/>
        <a:ea typeface="ＭＳ Ｐゴシック" charset="0"/>
        <a:cs typeface="+mn-cs"/>
      </a:defRPr>
    </a:lvl4pPr>
    <a:lvl5pPr marL="1146265" algn="l" defTabSz="572566" rtl="0" eaLnBrk="0" fontAlgn="base" hangingPunct="0">
      <a:spcBef>
        <a:spcPct val="30000"/>
      </a:spcBef>
      <a:spcAft>
        <a:spcPct val="0"/>
      </a:spcAft>
      <a:defRPr sz="786" kern="1200">
        <a:solidFill>
          <a:schemeClr val="tx1"/>
        </a:solidFill>
        <a:latin typeface="+mn-lt"/>
        <a:ea typeface="ＭＳ Ｐゴシック" charset="0"/>
        <a:cs typeface="+mn-cs"/>
      </a:defRPr>
    </a:lvl5pPr>
    <a:lvl6pPr marL="1433333" algn="l" defTabSz="573333" rtl="0" eaLnBrk="1" latinLnBrk="0" hangingPunct="1">
      <a:defRPr sz="786" kern="1200">
        <a:solidFill>
          <a:schemeClr val="tx1"/>
        </a:solidFill>
        <a:latin typeface="+mn-lt"/>
        <a:ea typeface="+mn-ea"/>
        <a:cs typeface="+mn-cs"/>
      </a:defRPr>
    </a:lvl6pPr>
    <a:lvl7pPr marL="1720000" algn="l" defTabSz="573333" rtl="0" eaLnBrk="1" latinLnBrk="0" hangingPunct="1">
      <a:defRPr sz="786" kern="1200">
        <a:solidFill>
          <a:schemeClr val="tx1"/>
        </a:solidFill>
        <a:latin typeface="+mn-lt"/>
        <a:ea typeface="+mn-ea"/>
        <a:cs typeface="+mn-cs"/>
      </a:defRPr>
    </a:lvl7pPr>
    <a:lvl8pPr marL="2006666" algn="l" defTabSz="573333" rtl="0" eaLnBrk="1" latinLnBrk="0" hangingPunct="1">
      <a:defRPr sz="786" kern="1200">
        <a:solidFill>
          <a:schemeClr val="tx1"/>
        </a:solidFill>
        <a:latin typeface="+mn-lt"/>
        <a:ea typeface="+mn-ea"/>
        <a:cs typeface="+mn-cs"/>
      </a:defRPr>
    </a:lvl8pPr>
    <a:lvl9pPr marL="2293333" algn="l" defTabSz="573333" rtl="0" eaLnBrk="1" latinLnBrk="0" hangingPunct="1">
      <a:defRPr sz="78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81E7BEF-0A4C-4182-AD0D-57289C00FF61}" type="slidenum">
              <a:rPr lang="en-US" altLang="en-US" smtClean="0"/>
              <a:pPr/>
              <a:t>1</a:t>
            </a:fld>
            <a:endParaRPr lang="en-US" altLang="en-US"/>
          </a:p>
        </p:txBody>
      </p:sp>
    </p:spTree>
    <p:extLst>
      <p:ext uri="{BB962C8B-B14F-4D97-AF65-F5344CB8AC3E}">
        <p14:creationId xmlns:p14="http://schemas.microsoft.com/office/powerpoint/2010/main" val="966245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713342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B4CEA-0B0E-CEF9-6B55-2D4365E51663}"/>
              </a:ext>
            </a:extLst>
          </p:cNvPr>
          <p:cNvSpPr txBox="1">
            <a:spLocks noChangeArrowheads="1"/>
          </p:cNvSpPr>
          <p:nvPr userDrawn="1"/>
        </p:nvSpPr>
        <p:spPr bwMode="auto">
          <a:xfrm>
            <a:off x="762000" y="31775400"/>
            <a:ext cx="2034540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100" b="1" dirty="0">
                <a:solidFill>
                  <a:schemeClr val="bg1"/>
                </a:solidFill>
                <a:latin typeface="Montserrat" pitchFamily="2" charset="77"/>
              </a:rPr>
              <a:t>About Children’s </a:t>
            </a:r>
            <a:r>
              <a:rPr lang="en-US" altLang="en-US" sz="1100" b="1" dirty="0" err="1">
                <a:solidFill>
                  <a:schemeClr val="bg1"/>
                </a:solidFill>
                <a:latin typeface="Montserrat" pitchFamily="2" charset="77"/>
              </a:rPr>
              <a:t>Health</a:t>
            </a:r>
            <a:r>
              <a:rPr lang="en-US" altLang="en-US" sz="1100" b="1" baseline="30000" dirty="0" err="1">
                <a:solidFill>
                  <a:schemeClr val="bg1"/>
                </a:solidFill>
                <a:latin typeface="Montserrat" pitchFamily="2" charset="77"/>
              </a:rPr>
              <a:t>SM</a:t>
            </a:r>
            <a:endParaRPr lang="en-US" altLang="en-US" sz="1100" b="1" baseline="30000" dirty="0">
              <a:solidFill>
                <a:schemeClr val="bg1"/>
              </a:solidFill>
              <a:latin typeface="Montserrat" pitchFamily="2" charset="77"/>
            </a:endParaRPr>
          </a:p>
          <a:p>
            <a:pPr marL="0" marR="0" lvl="0" indent="0" algn="l" defTabSz="2684821" rtl="0" eaLnBrk="0" fontAlgn="base" latinLnBrk="0" hangingPunct="0">
              <a:lnSpc>
                <a:spcPct val="100000"/>
              </a:lnSpc>
              <a:spcBef>
                <a:spcPct val="0"/>
              </a:spcBef>
              <a:spcAft>
                <a:spcPct val="0"/>
              </a:spcAft>
              <a:buClrTx/>
              <a:buSzTx/>
              <a:buFontTx/>
              <a:buNone/>
              <a:tabLst/>
              <a:defRPr/>
            </a:pPr>
            <a:r>
              <a:rPr lang="en-US" altLang="en-US" sz="1100" dirty="0">
                <a:solidFill>
                  <a:schemeClr val="bg1"/>
                </a:solidFill>
                <a:latin typeface="Montserrat" pitchFamily="2" charset="77"/>
              </a:rPr>
              <a:t>Children’s Health℠ </a:t>
            </a:r>
            <a:r>
              <a:rPr lang="en-US" sz="1100" b="0" i="0" dirty="0">
                <a:solidFill>
                  <a:srgbClr val="F5F4F3"/>
                </a:solidFill>
                <a:effectLst/>
                <a:latin typeface="Montserrat" pitchFamily="2" charset="77"/>
              </a:rPr>
              <a:t>is the leading pediatric health care system in North Texas and has long been recognized as a leader in pediatric health. Children’s Health campuses include Children’s Medical Center Dallas, Children’s Medical Center Plano and multiple Children’s Health Specialty Centers. With its academic partner, UT Southwestern, Children’s Medical Center Dallas is consistently ranked the #1 children’s hospital in North Texas and among the nation’s best pediatric hospitals by </a:t>
            </a:r>
            <a:r>
              <a:rPr lang="en-US" sz="1100" b="0" i="1" dirty="0">
                <a:solidFill>
                  <a:srgbClr val="F5F4F3"/>
                </a:solidFill>
                <a:effectLst/>
                <a:latin typeface="Montserrat" pitchFamily="2" charset="77"/>
              </a:rPr>
              <a:t>U.S. News &amp; World Report</a:t>
            </a:r>
            <a:r>
              <a:rPr lang="en-US" sz="1100" b="0" i="0" dirty="0">
                <a:solidFill>
                  <a:srgbClr val="F5F4F3"/>
                </a:solidFill>
                <a:effectLst/>
                <a:latin typeface="Montserrat" pitchFamily="2" charset="77"/>
              </a:rPr>
              <a:t>.</a:t>
            </a:r>
            <a:endParaRPr lang="en-US" altLang="en-US" sz="1100" b="0" i="0" dirty="0">
              <a:solidFill>
                <a:schemeClr val="bg1"/>
              </a:solidFill>
              <a:latin typeface="Montserrat" pitchFamily="2" charset="77"/>
            </a:endParaRPr>
          </a:p>
        </p:txBody>
      </p:sp>
    </p:spTree>
    <p:extLst>
      <p:ext uri="{BB962C8B-B14F-4D97-AF65-F5344CB8AC3E}">
        <p14:creationId xmlns:p14="http://schemas.microsoft.com/office/powerpoint/2010/main" val="93473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2530999F-4D5C-3A73-E8ED-126BDFBC1B5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8745200" y="381000"/>
            <a:ext cx="2413000" cy="1933705"/>
          </a:xfrm>
          <a:prstGeom prst="rect">
            <a:avLst/>
          </a:prstGeom>
        </p:spPr>
      </p:pic>
    </p:spTree>
    <p:extLst>
      <p:ext uri="{BB962C8B-B14F-4D97-AF65-F5344CB8AC3E}">
        <p14:creationId xmlns:p14="http://schemas.microsoft.com/office/powerpoint/2010/main" val="275032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7EA89F6-BEEF-654B-0014-0F65C23ACD65}"/>
              </a:ext>
            </a:extLst>
          </p:cNvPr>
          <p:cNvSpPr txBox="1">
            <a:spLocks noChangeArrowheads="1"/>
          </p:cNvSpPr>
          <p:nvPr userDrawn="1"/>
        </p:nvSpPr>
        <p:spPr bwMode="auto">
          <a:xfrm>
            <a:off x="762000" y="31775400"/>
            <a:ext cx="20345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200" b="1" dirty="0">
                <a:solidFill>
                  <a:schemeClr val="bg1"/>
                </a:solidFill>
              </a:rPr>
              <a:t>About Children’s </a:t>
            </a:r>
            <a:r>
              <a:rPr lang="en-US" altLang="en-US" sz="1200" b="1" dirty="0" err="1">
                <a:solidFill>
                  <a:schemeClr val="bg1"/>
                </a:solidFill>
              </a:rPr>
              <a:t>Health</a:t>
            </a:r>
            <a:r>
              <a:rPr lang="en-US" altLang="en-US" sz="1200" b="1" baseline="30000" dirty="0" err="1">
                <a:solidFill>
                  <a:schemeClr val="bg1"/>
                </a:solidFill>
              </a:rPr>
              <a:t>SM</a:t>
            </a:r>
            <a:endParaRPr lang="en-US" altLang="en-US" sz="1200" b="1" baseline="30000" dirty="0">
              <a:solidFill>
                <a:schemeClr val="bg1"/>
              </a:solidFill>
            </a:endParaRPr>
          </a:p>
          <a:p>
            <a:pPr marL="0" marR="0" lvl="0" indent="0" algn="l" defTabSz="2684821" rtl="0" eaLnBrk="0" fontAlgn="base" latinLnBrk="0" hangingPunct="0">
              <a:lnSpc>
                <a:spcPct val="100000"/>
              </a:lnSpc>
              <a:spcBef>
                <a:spcPct val="0"/>
              </a:spcBef>
              <a:spcAft>
                <a:spcPct val="0"/>
              </a:spcAft>
              <a:buClrTx/>
              <a:buSzTx/>
              <a:buFontTx/>
              <a:buNone/>
              <a:tabLst/>
              <a:defRPr/>
            </a:pPr>
            <a:r>
              <a:rPr lang="en-US" altLang="en-US" sz="1200" dirty="0">
                <a:solidFill>
                  <a:schemeClr val="bg1"/>
                </a:solidFill>
                <a:latin typeface="Montserrat" pitchFamily="2" charset="77"/>
              </a:rPr>
              <a:t>Children’s Health℠ </a:t>
            </a:r>
            <a:r>
              <a:rPr lang="en-US" sz="1200" b="0" i="0" dirty="0">
                <a:solidFill>
                  <a:srgbClr val="F5F4F3"/>
                </a:solidFill>
                <a:effectLst/>
                <a:latin typeface="Montserrat" pitchFamily="2" charset="77"/>
              </a:rPr>
              <a:t>is the leading pediatric health care system in North Texas and has long been recognized as a leader in pediatric health. Children’s Health campuses include Children’s Medical Center Dallas, Children’s Medical Center Plano and multiple Children’s Health Specialty Centers. With its academic partner, UT Southwestern, Children’s Medical Center Dallas is consistently ranked the #1 children’s hospital in North Texas and among the nation’s best pediatric hospitals by </a:t>
            </a:r>
            <a:r>
              <a:rPr lang="en-US" sz="1200" b="0" i="1" dirty="0">
                <a:solidFill>
                  <a:srgbClr val="F5F4F3"/>
                </a:solidFill>
                <a:effectLst/>
                <a:latin typeface="Montserrat" pitchFamily="2" charset="77"/>
              </a:rPr>
              <a:t>U.S. News &amp; World Report</a:t>
            </a:r>
            <a:r>
              <a:rPr lang="en-US" sz="1200" b="0" i="0" dirty="0">
                <a:solidFill>
                  <a:srgbClr val="F5F4F3"/>
                </a:solidFill>
                <a:effectLst/>
                <a:latin typeface="Montserrat" pitchFamily="2" charset="77"/>
              </a:rPr>
              <a:t>.</a:t>
            </a:r>
            <a:endParaRPr lang="en-US" altLang="en-US" sz="1200" b="0" i="0" dirty="0">
              <a:solidFill>
                <a:schemeClr val="bg1"/>
              </a:solidFill>
              <a:latin typeface="Montserrat" pitchFamily="2" charset="77"/>
            </a:endParaRPr>
          </a:p>
        </p:txBody>
      </p:sp>
      <p:pic>
        <p:nvPicPr>
          <p:cNvPr id="4" name="Graphic 3">
            <a:extLst>
              <a:ext uri="{FF2B5EF4-FFF2-40B4-BE49-F238E27FC236}">
                <a16:creationId xmlns:a16="http://schemas.microsoft.com/office/drawing/2014/main" id="{1D1DBEDD-805F-979D-8FFB-7DAAE9D441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8745200" y="381000"/>
            <a:ext cx="2413000" cy="1933705"/>
          </a:xfrm>
          <a:prstGeom prst="rect">
            <a:avLst/>
          </a:prstGeom>
        </p:spPr>
      </p:pic>
    </p:spTree>
    <p:extLst>
      <p:ext uri="{BB962C8B-B14F-4D97-AF65-F5344CB8AC3E}">
        <p14:creationId xmlns:p14="http://schemas.microsoft.com/office/powerpoint/2010/main" val="740401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2767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4ADD358F-E0CC-F4C8-2057-CF2D02CC5F04}"/>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0" y="0"/>
            <a:ext cx="21945600" cy="32918400"/>
          </a:xfrm>
          <a:prstGeom prst="rect">
            <a:avLst/>
          </a:prstGeom>
        </p:spPr>
      </p:pic>
    </p:spTree>
  </p:cSld>
  <p:clrMap bg1="lt1" tx1="dk1" bg2="lt2" tx2="dk2" accent1="accent1" accent2="accent2" accent3="accent3" accent4="accent4" accent5="accent5" accent6="accent6" hlink="hlink" folHlink="folHlink"/>
  <p:sldLayoutIdLst>
    <p:sldLayoutId id="2147483724" r:id="rId1"/>
    <p:sldLayoutId id="2147483726" r:id="rId2"/>
    <p:sldLayoutId id="2147483727" r:id="rId3"/>
    <p:sldLayoutId id="2147483730" r:id="rId4"/>
    <p:sldLayoutId id="2147483725" r:id="rId5"/>
  </p:sldLayoutIdLst>
  <p:txStyles>
    <p:titleStyle>
      <a:lvl1pPr algn="ctr" defTabSz="742706" rtl="0" eaLnBrk="0" fontAlgn="base" hangingPunct="0">
        <a:spcBef>
          <a:spcPct val="0"/>
        </a:spcBef>
        <a:spcAft>
          <a:spcPct val="0"/>
        </a:spcAft>
        <a:defRPr sz="2489" kern="1200">
          <a:solidFill>
            <a:schemeClr val="tx1"/>
          </a:solidFill>
          <a:latin typeface="+mj-lt"/>
          <a:ea typeface="ＭＳ Ｐゴシック" charset="0"/>
          <a:cs typeface="+mj-cs"/>
        </a:defRPr>
      </a:lvl1pPr>
      <a:lvl2pPr algn="ctr" defTabSz="742706" rtl="0" eaLnBrk="0" fontAlgn="base" hangingPunct="0">
        <a:spcBef>
          <a:spcPct val="0"/>
        </a:spcBef>
        <a:spcAft>
          <a:spcPct val="0"/>
        </a:spcAft>
        <a:defRPr sz="2489">
          <a:solidFill>
            <a:schemeClr val="tx1"/>
          </a:solidFill>
          <a:latin typeface="Arial" charset="0"/>
          <a:ea typeface="ＭＳ Ｐゴシック" charset="0"/>
        </a:defRPr>
      </a:lvl2pPr>
      <a:lvl3pPr algn="ctr" defTabSz="742706" rtl="0" eaLnBrk="0" fontAlgn="base" hangingPunct="0">
        <a:spcBef>
          <a:spcPct val="0"/>
        </a:spcBef>
        <a:spcAft>
          <a:spcPct val="0"/>
        </a:spcAft>
        <a:defRPr sz="2489">
          <a:solidFill>
            <a:schemeClr val="tx1"/>
          </a:solidFill>
          <a:latin typeface="Arial" charset="0"/>
          <a:ea typeface="ＭＳ Ｐゴシック" charset="0"/>
        </a:defRPr>
      </a:lvl3pPr>
      <a:lvl4pPr algn="ctr" defTabSz="742706" rtl="0" eaLnBrk="0" fontAlgn="base" hangingPunct="0">
        <a:spcBef>
          <a:spcPct val="0"/>
        </a:spcBef>
        <a:spcAft>
          <a:spcPct val="0"/>
        </a:spcAft>
        <a:defRPr sz="2489">
          <a:solidFill>
            <a:schemeClr val="tx1"/>
          </a:solidFill>
          <a:latin typeface="Arial" charset="0"/>
          <a:ea typeface="ＭＳ Ｐゴシック" charset="0"/>
        </a:defRPr>
      </a:lvl4pPr>
      <a:lvl5pPr algn="ctr" defTabSz="742706" rtl="0" eaLnBrk="0" fontAlgn="base" hangingPunct="0">
        <a:spcBef>
          <a:spcPct val="0"/>
        </a:spcBef>
        <a:spcAft>
          <a:spcPct val="0"/>
        </a:spcAft>
        <a:defRPr sz="2489">
          <a:solidFill>
            <a:schemeClr val="tx1"/>
          </a:solidFill>
          <a:latin typeface="Arial" charset="0"/>
          <a:ea typeface="ＭＳ Ｐゴシック" charset="0"/>
        </a:defRPr>
      </a:lvl5pPr>
      <a:lvl6pPr marL="135494" algn="ctr" defTabSz="742864" rtl="0" fontAlgn="base">
        <a:spcBef>
          <a:spcPct val="0"/>
        </a:spcBef>
        <a:spcAft>
          <a:spcPct val="0"/>
        </a:spcAft>
        <a:defRPr sz="2489">
          <a:solidFill>
            <a:schemeClr val="tx1"/>
          </a:solidFill>
          <a:latin typeface="Calibri" pitchFamily="34" charset="0"/>
        </a:defRPr>
      </a:lvl6pPr>
      <a:lvl7pPr marL="270988" algn="ctr" defTabSz="742864" rtl="0" fontAlgn="base">
        <a:spcBef>
          <a:spcPct val="0"/>
        </a:spcBef>
        <a:spcAft>
          <a:spcPct val="0"/>
        </a:spcAft>
        <a:defRPr sz="2489">
          <a:solidFill>
            <a:schemeClr val="tx1"/>
          </a:solidFill>
          <a:latin typeface="Calibri" pitchFamily="34" charset="0"/>
        </a:defRPr>
      </a:lvl7pPr>
      <a:lvl8pPr marL="406482" algn="ctr" defTabSz="742864" rtl="0" fontAlgn="base">
        <a:spcBef>
          <a:spcPct val="0"/>
        </a:spcBef>
        <a:spcAft>
          <a:spcPct val="0"/>
        </a:spcAft>
        <a:defRPr sz="2489">
          <a:solidFill>
            <a:schemeClr val="tx1"/>
          </a:solidFill>
          <a:latin typeface="Calibri" pitchFamily="34" charset="0"/>
        </a:defRPr>
      </a:lvl8pPr>
      <a:lvl9pPr marL="541975" algn="ctr" defTabSz="742864" rtl="0" fontAlgn="base">
        <a:spcBef>
          <a:spcPct val="0"/>
        </a:spcBef>
        <a:spcAft>
          <a:spcPct val="0"/>
        </a:spcAft>
        <a:defRPr sz="2489">
          <a:solidFill>
            <a:schemeClr val="tx1"/>
          </a:solidFill>
          <a:latin typeface="Calibri" pitchFamily="34" charset="0"/>
        </a:defRPr>
      </a:lvl9pPr>
    </p:titleStyle>
    <p:bodyStyle>
      <a:lvl1pPr marL="278515" indent="-278515" algn="l" defTabSz="742706" rtl="0" eaLnBrk="0" fontAlgn="base" hangingPunct="0">
        <a:spcBef>
          <a:spcPct val="20000"/>
        </a:spcBef>
        <a:spcAft>
          <a:spcPct val="0"/>
        </a:spcAft>
        <a:buFont typeface="Arial" panose="020B0604020202020204" pitchFamily="34" charset="0"/>
        <a:buChar char="•"/>
        <a:defRPr sz="2608" kern="1200">
          <a:solidFill>
            <a:schemeClr val="tx1"/>
          </a:solidFill>
          <a:latin typeface="+mn-lt"/>
          <a:ea typeface="ＭＳ Ｐゴシック" charset="0"/>
          <a:cs typeface="+mn-cs"/>
        </a:defRPr>
      </a:lvl1pPr>
      <a:lvl2pPr marL="603450" indent="-231782" algn="l" defTabSz="742706" rtl="0" eaLnBrk="0" fontAlgn="base" hangingPunct="0">
        <a:spcBef>
          <a:spcPct val="20000"/>
        </a:spcBef>
        <a:spcAft>
          <a:spcPct val="0"/>
        </a:spcAft>
        <a:buFont typeface="Arial" panose="020B0604020202020204" pitchFamily="34" charset="0"/>
        <a:buChar char="–"/>
        <a:defRPr sz="2292" kern="1200">
          <a:solidFill>
            <a:schemeClr val="tx1"/>
          </a:solidFill>
          <a:latin typeface="+mn-lt"/>
          <a:ea typeface="ＭＳ Ｐゴシック" charset="0"/>
          <a:cs typeface="+mn-cs"/>
        </a:defRPr>
      </a:lvl2pPr>
      <a:lvl3pPr marL="928697" indent="-185363" algn="l" defTabSz="742706" rtl="0" eaLnBrk="0" fontAlgn="base" hangingPunct="0">
        <a:spcBef>
          <a:spcPct val="20000"/>
        </a:spcBef>
        <a:spcAft>
          <a:spcPct val="0"/>
        </a:spcAft>
        <a:buFont typeface="Arial" panose="020B0604020202020204" pitchFamily="34" charset="0"/>
        <a:buChar char="•"/>
        <a:defRPr sz="1936" kern="1200">
          <a:solidFill>
            <a:schemeClr val="tx1"/>
          </a:solidFill>
          <a:latin typeface="+mn-lt"/>
          <a:ea typeface="ＭＳ Ｐゴシック" charset="0"/>
          <a:cs typeface="+mn-cs"/>
        </a:defRPr>
      </a:lvl3pPr>
      <a:lvl4pPr marL="1300364" indent="-185363" algn="l" defTabSz="742706" rtl="0" eaLnBrk="0" fontAlgn="base" hangingPunct="0">
        <a:spcBef>
          <a:spcPct val="20000"/>
        </a:spcBef>
        <a:spcAft>
          <a:spcPct val="0"/>
        </a:spcAft>
        <a:buFont typeface="Arial" panose="020B0604020202020204" pitchFamily="34" charset="0"/>
        <a:buChar char="–"/>
        <a:defRPr sz="1640" kern="1200">
          <a:solidFill>
            <a:schemeClr val="tx1"/>
          </a:solidFill>
          <a:latin typeface="+mn-lt"/>
          <a:ea typeface="ＭＳ Ｐゴシック" charset="0"/>
          <a:cs typeface="+mn-cs"/>
        </a:defRPr>
      </a:lvl4pPr>
      <a:lvl5pPr marL="1672031" indent="-185363" algn="l" defTabSz="742706" rtl="0" eaLnBrk="0" fontAlgn="base" hangingPunct="0">
        <a:spcBef>
          <a:spcPct val="20000"/>
        </a:spcBef>
        <a:spcAft>
          <a:spcPct val="0"/>
        </a:spcAft>
        <a:buFont typeface="Arial" panose="020B0604020202020204" pitchFamily="34" charset="0"/>
        <a:buChar char="»"/>
        <a:defRPr sz="1640" kern="1200">
          <a:solidFill>
            <a:schemeClr val="tx1"/>
          </a:solidFill>
          <a:latin typeface="+mn-lt"/>
          <a:ea typeface="ＭＳ Ｐゴシック" charset="0"/>
          <a:cs typeface="+mn-cs"/>
        </a:defRPr>
      </a:lvl5pPr>
      <a:lvl6pPr marL="2043696" indent="-185791" algn="l" defTabSz="743162" rtl="0" eaLnBrk="1" latinLnBrk="0" hangingPunct="1">
        <a:spcBef>
          <a:spcPct val="20000"/>
        </a:spcBef>
        <a:buFont typeface="Arial" pitchFamily="34" charset="0"/>
        <a:buChar char="•"/>
        <a:defRPr sz="1640" kern="1200">
          <a:solidFill>
            <a:schemeClr val="tx1"/>
          </a:solidFill>
          <a:latin typeface="+mn-lt"/>
          <a:ea typeface="+mn-ea"/>
          <a:cs typeface="+mn-cs"/>
        </a:defRPr>
      </a:lvl6pPr>
      <a:lvl7pPr marL="2415277" indent="-185791" algn="l" defTabSz="743162" rtl="0" eaLnBrk="1" latinLnBrk="0" hangingPunct="1">
        <a:spcBef>
          <a:spcPct val="20000"/>
        </a:spcBef>
        <a:buFont typeface="Arial" pitchFamily="34" charset="0"/>
        <a:buChar char="•"/>
        <a:defRPr sz="1640" kern="1200">
          <a:solidFill>
            <a:schemeClr val="tx1"/>
          </a:solidFill>
          <a:latin typeface="+mn-lt"/>
          <a:ea typeface="+mn-ea"/>
          <a:cs typeface="+mn-cs"/>
        </a:defRPr>
      </a:lvl7pPr>
      <a:lvl8pPr marL="2786858" indent="-185791" algn="l" defTabSz="743162" rtl="0" eaLnBrk="1" latinLnBrk="0" hangingPunct="1">
        <a:spcBef>
          <a:spcPct val="20000"/>
        </a:spcBef>
        <a:buFont typeface="Arial" pitchFamily="34" charset="0"/>
        <a:buChar char="•"/>
        <a:defRPr sz="1640" kern="1200">
          <a:solidFill>
            <a:schemeClr val="tx1"/>
          </a:solidFill>
          <a:latin typeface="+mn-lt"/>
          <a:ea typeface="+mn-ea"/>
          <a:cs typeface="+mn-cs"/>
        </a:defRPr>
      </a:lvl8pPr>
      <a:lvl9pPr marL="3158439" indent="-185791" algn="l" defTabSz="743162" rtl="0" eaLnBrk="1" latinLnBrk="0" hangingPunct="1">
        <a:spcBef>
          <a:spcPct val="20000"/>
        </a:spcBef>
        <a:buFont typeface="Arial" pitchFamily="34" charset="0"/>
        <a:buChar char="•"/>
        <a:defRPr sz="1640" kern="1200">
          <a:solidFill>
            <a:schemeClr val="tx1"/>
          </a:solidFill>
          <a:latin typeface="+mn-lt"/>
          <a:ea typeface="+mn-ea"/>
          <a:cs typeface="+mn-cs"/>
        </a:defRPr>
      </a:lvl9pPr>
    </p:bodyStyle>
    <p:otherStyle>
      <a:defPPr>
        <a:defRPr lang="en-US"/>
      </a:defPPr>
      <a:lvl1pPr marL="0" algn="l" defTabSz="743162" rtl="0" eaLnBrk="1" latinLnBrk="0" hangingPunct="1">
        <a:defRPr sz="1462" kern="1200">
          <a:solidFill>
            <a:schemeClr val="tx1"/>
          </a:solidFill>
          <a:latin typeface="+mn-lt"/>
          <a:ea typeface="+mn-ea"/>
          <a:cs typeface="+mn-cs"/>
        </a:defRPr>
      </a:lvl1pPr>
      <a:lvl2pPr marL="371581" algn="l" defTabSz="743162" rtl="0" eaLnBrk="1" latinLnBrk="0" hangingPunct="1">
        <a:defRPr sz="1462" kern="1200">
          <a:solidFill>
            <a:schemeClr val="tx1"/>
          </a:solidFill>
          <a:latin typeface="+mn-lt"/>
          <a:ea typeface="+mn-ea"/>
          <a:cs typeface="+mn-cs"/>
        </a:defRPr>
      </a:lvl2pPr>
      <a:lvl3pPr marL="743162" algn="l" defTabSz="743162" rtl="0" eaLnBrk="1" latinLnBrk="0" hangingPunct="1">
        <a:defRPr sz="1462" kern="1200">
          <a:solidFill>
            <a:schemeClr val="tx1"/>
          </a:solidFill>
          <a:latin typeface="+mn-lt"/>
          <a:ea typeface="+mn-ea"/>
          <a:cs typeface="+mn-cs"/>
        </a:defRPr>
      </a:lvl3pPr>
      <a:lvl4pPr marL="1114743" algn="l" defTabSz="743162" rtl="0" eaLnBrk="1" latinLnBrk="0" hangingPunct="1">
        <a:defRPr sz="1462" kern="1200">
          <a:solidFill>
            <a:schemeClr val="tx1"/>
          </a:solidFill>
          <a:latin typeface="+mn-lt"/>
          <a:ea typeface="+mn-ea"/>
          <a:cs typeface="+mn-cs"/>
        </a:defRPr>
      </a:lvl4pPr>
      <a:lvl5pPr marL="1486324" algn="l" defTabSz="743162" rtl="0" eaLnBrk="1" latinLnBrk="0" hangingPunct="1">
        <a:defRPr sz="1462" kern="1200">
          <a:solidFill>
            <a:schemeClr val="tx1"/>
          </a:solidFill>
          <a:latin typeface="+mn-lt"/>
          <a:ea typeface="+mn-ea"/>
          <a:cs typeface="+mn-cs"/>
        </a:defRPr>
      </a:lvl5pPr>
      <a:lvl6pPr marL="1857906" algn="l" defTabSz="743162" rtl="0" eaLnBrk="1" latinLnBrk="0" hangingPunct="1">
        <a:defRPr sz="1462" kern="1200">
          <a:solidFill>
            <a:schemeClr val="tx1"/>
          </a:solidFill>
          <a:latin typeface="+mn-lt"/>
          <a:ea typeface="+mn-ea"/>
          <a:cs typeface="+mn-cs"/>
        </a:defRPr>
      </a:lvl6pPr>
      <a:lvl7pPr marL="2229487" algn="l" defTabSz="743162" rtl="0" eaLnBrk="1" latinLnBrk="0" hangingPunct="1">
        <a:defRPr sz="1462" kern="1200">
          <a:solidFill>
            <a:schemeClr val="tx1"/>
          </a:solidFill>
          <a:latin typeface="+mn-lt"/>
          <a:ea typeface="+mn-ea"/>
          <a:cs typeface="+mn-cs"/>
        </a:defRPr>
      </a:lvl7pPr>
      <a:lvl8pPr marL="2601067" algn="l" defTabSz="743162" rtl="0" eaLnBrk="1" latinLnBrk="0" hangingPunct="1">
        <a:defRPr sz="1462" kern="1200">
          <a:solidFill>
            <a:schemeClr val="tx1"/>
          </a:solidFill>
          <a:latin typeface="+mn-lt"/>
          <a:ea typeface="+mn-ea"/>
          <a:cs typeface="+mn-cs"/>
        </a:defRPr>
      </a:lvl8pPr>
      <a:lvl9pPr marL="2972649" algn="l" defTabSz="743162" rtl="0" eaLnBrk="1" latinLnBrk="0" hangingPunct="1">
        <a:defRPr sz="14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1016/j.jemermed.2017.03.027" TargetMode="External"/><Relationship Id="rId3" Type="http://schemas.openxmlformats.org/officeDocument/2006/relationships/chart" Target="../charts/chart1.xml"/><Relationship Id="rId7" Type="http://schemas.openxmlformats.org/officeDocument/2006/relationships/hyperlink" Target="https://doi.org/10.1097/NNA.0000000000000645"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10.1097/pq9.0000000000000329" TargetMode="External"/><Relationship Id="rId11" Type="http://schemas.openxmlformats.org/officeDocument/2006/relationships/chart" Target="../charts/chart2.xml"/><Relationship Id="rId5" Type="http://schemas.openxmlformats.org/officeDocument/2006/relationships/hyperlink" Target="https://repository.usfca.edu/capstone/1765" TargetMode="External"/><Relationship Id="rId10" Type="http://schemas.openxmlformats.org/officeDocument/2006/relationships/image" Target="../media/image5.png"/><Relationship Id="rId4" Type="http://schemas.openxmlformats.org/officeDocument/2006/relationships/hyperlink" Target="https://doi.org/10.14740/jocmr3375w" TargetMode="External"/><Relationship Id="rId9" Type="http://schemas.openxmlformats.org/officeDocument/2006/relationships/hyperlink" Target="https://doi.org/10.5430/jnep.v15n3p3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8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26" name="Chart 25">
            <a:extLst>
              <a:ext uri="{FF2B5EF4-FFF2-40B4-BE49-F238E27FC236}">
                <a16:creationId xmlns:a16="http://schemas.microsoft.com/office/drawing/2014/main" id="{EB8AD39F-0053-8B30-E437-5745ADD577EE}"/>
              </a:ext>
            </a:extLst>
          </p:cNvPr>
          <p:cNvGraphicFramePr/>
          <p:nvPr>
            <p:extLst>
              <p:ext uri="{D42A27DB-BD31-4B8C-83A1-F6EECF244321}">
                <p14:modId xmlns:p14="http://schemas.microsoft.com/office/powerpoint/2010/main" val="1295116127"/>
              </p:ext>
            </p:extLst>
          </p:nvPr>
        </p:nvGraphicFramePr>
        <p:xfrm>
          <a:off x="990599" y="19284470"/>
          <a:ext cx="9717269" cy="6712107"/>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A302F4F5-A4DE-63CD-7D68-21958E22AFA9}"/>
              </a:ext>
            </a:extLst>
          </p:cNvPr>
          <p:cNvSpPr txBox="1"/>
          <p:nvPr/>
        </p:nvSpPr>
        <p:spPr>
          <a:xfrm>
            <a:off x="834191" y="2710534"/>
            <a:ext cx="20273209" cy="1509772"/>
          </a:xfrm>
          <a:prstGeom prst="rect">
            <a:avLst/>
          </a:prstGeom>
          <a:noFill/>
        </p:spPr>
        <p:txBody>
          <a:bodyPr wrap="square" lIns="91440" tIns="45720" rIns="91440" bIns="45720" rtlCol="0" anchor="t">
            <a:spAutoFit/>
          </a:bodyPr>
          <a:lstStyle/>
          <a:p>
            <a:pPr marL="0" marR="0" algn="ctr">
              <a:lnSpc>
                <a:spcPct val="107000"/>
              </a:lnSpc>
              <a:spcAft>
                <a:spcPts val="800"/>
              </a:spcAft>
            </a:pPr>
            <a:r>
              <a:rPr lang="en-US" sz="2700" b="1" kern="100" dirty="0">
                <a:solidFill>
                  <a:schemeClr val="tx2"/>
                </a:solidFill>
                <a:effectLst/>
                <a:latin typeface="Montserrat Medium" panose="00000600000000000000" pitchFamily="2" charset="0"/>
                <a:ea typeface="Aptos" panose="020B0004020202020204" pitchFamily="34" charset="0"/>
                <a:cs typeface="Times New Roman" panose="02020603050405020304" pitchFamily="18" charset="0"/>
              </a:rPr>
              <a:t>Minutes Matter: Enhancing Patient Flow from ED to Inpatient with Digital Handoff: A Quality Improvement Project</a:t>
            </a:r>
            <a:endParaRPr lang="en-US" sz="2700" b="1" kern="100" dirty="0">
              <a:solidFill>
                <a:schemeClr val="tx2"/>
              </a:solidFill>
              <a:latin typeface="Montserrat Medium" panose="00000600000000000000" pitchFamily="2" charset="0"/>
              <a:ea typeface="Aptos" panose="020B0004020202020204" pitchFamily="34" charset="0"/>
              <a:cs typeface="Times New Roman" panose="02020603050405020304" pitchFamily="18" charset="0"/>
            </a:endParaRPr>
          </a:p>
          <a:p>
            <a:pPr algn="ctr">
              <a:lnSpc>
                <a:spcPct val="107000"/>
              </a:lnSpc>
              <a:spcAft>
                <a:spcPts val="800"/>
              </a:spcAft>
            </a:pPr>
            <a:r>
              <a:rPr lang="en-US" sz="2300" kern="100">
                <a:solidFill>
                  <a:schemeClr val="tx2"/>
                </a:solidFill>
                <a:latin typeface="Montserrat Medium"/>
                <a:ea typeface="Aptos" panose="020B0004020202020204" pitchFamily="34" charset="0"/>
                <a:cs typeface="Times New Roman"/>
              </a:rPr>
              <a:t>Jennifer Vaughan MSN, RN;  Amanda </a:t>
            </a:r>
            <a:r>
              <a:rPr lang="en-US" sz="2300" kern="100" err="1">
                <a:solidFill>
                  <a:schemeClr val="tx2"/>
                </a:solidFill>
                <a:latin typeface="Montserrat Medium"/>
                <a:ea typeface="Aptos" panose="020B0004020202020204" pitchFamily="34" charset="0"/>
                <a:cs typeface="Times New Roman"/>
              </a:rPr>
              <a:t>Caipo</a:t>
            </a:r>
            <a:r>
              <a:rPr lang="en-US" sz="2300" kern="100">
                <a:solidFill>
                  <a:schemeClr val="tx2"/>
                </a:solidFill>
                <a:latin typeface="Montserrat Medium"/>
                <a:ea typeface="Aptos" panose="020B0004020202020204" pitchFamily="34" charset="0"/>
                <a:cs typeface="Times New Roman"/>
              </a:rPr>
              <a:t> BSN, RN, MHA, CPEN</a:t>
            </a:r>
            <a:endParaRPr lang="en-US" sz="2300" kern="100">
              <a:solidFill>
                <a:schemeClr val="tx2"/>
              </a:solidFill>
              <a:effectLst/>
              <a:latin typeface="Montserrat Medium"/>
              <a:ea typeface="Aptos" panose="020B0004020202020204" pitchFamily="34" charset="0"/>
              <a:cs typeface="Times New Roman"/>
            </a:endParaRPr>
          </a:p>
          <a:p>
            <a:pPr marL="0" marR="0" algn="ctr">
              <a:lnSpc>
                <a:spcPct val="107000"/>
              </a:lnSpc>
              <a:spcAft>
                <a:spcPts val="800"/>
              </a:spcAft>
            </a:pPr>
            <a:r>
              <a:rPr lang="en-US" sz="2300" kern="100" dirty="0">
                <a:solidFill>
                  <a:schemeClr val="tx2"/>
                </a:solidFill>
                <a:latin typeface="Montserrat Medium" panose="00000600000000000000" pitchFamily="2" charset="0"/>
                <a:ea typeface="Aptos" panose="020B0004020202020204" pitchFamily="34" charset="0"/>
                <a:cs typeface="Times New Roman" panose="02020603050405020304" pitchFamily="18" charset="0"/>
              </a:rPr>
              <a:t>Children’s Health, Dallas, Texas</a:t>
            </a:r>
            <a:endParaRPr lang="en-US" sz="2300" kern="100" dirty="0">
              <a:solidFill>
                <a:schemeClr val="tx2"/>
              </a:solidFill>
              <a:effectLst/>
              <a:latin typeface="Montserrat Medium" panose="00000600000000000000" pitchFamily="2"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D27BF50E-2CBE-F331-1367-516C9FAB313D}"/>
              </a:ext>
            </a:extLst>
          </p:cNvPr>
          <p:cNvSpPr txBox="1"/>
          <p:nvPr/>
        </p:nvSpPr>
        <p:spPr>
          <a:xfrm>
            <a:off x="893648" y="4784412"/>
            <a:ext cx="9675661" cy="3139321"/>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Delays in patient transitions from the Emergency Department (ED) to inpatient units are a persistent barrier to timely care.</a:t>
            </a:r>
          </a:p>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Inconsistent nurse-to-nurse handoff communication </a:t>
            </a:r>
          </a:p>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Lack of standardized processes </a:t>
            </a:r>
          </a:p>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Delays in transport after admission </a:t>
            </a:r>
          </a:p>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Resulting impacts: </a:t>
            </a:r>
          </a:p>
          <a:p>
            <a:pPr lvl="1">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Communication errors </a:t>
            </a:r>
          </a:p>
          <a:p>
            <a:pPr lvl="1">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Prolonged ED length of stay </a:t>
            </a:r>
          </a:p>
          <a:p>
            <a:pPr lvl="1">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Slower room turnover</a:t>
            </a:r>
          </a:p>
        </p:txBody>
      </p:sp>
      <p:sp>
        <p:nvSpPr>
          <p:cNvPr id="4" name="TextBox 3">
            <a:extLst>
              <a:ext uri="{FF2B5EF4-FFF2-40B4-BE49-F238E27FC236}">
                <a16:creationId xmlns:a16="http://schemas.microsoft.com/office/drawing/2014/main" id="{5A1D46A1-1432-60DA-97FF-3C2D8A693209}"/>
              </a:ext>
            </a:extLst>
          </p:cNvPr>
          <p:cNvSpPr txBox="1"/>
          <p:nvPr/>
        </p:nvSpPr>
        <p:spPr>
          <a:xfrm>
            <a:off x="11009192" y="4784566"/>
            <a:ext cx="9372601" cy="4154984"/>
          </a:xfrm>
          <a:prstGeom prst="rect">
            <a:avLst/>
          </a:prstGeom>
          <a:noFill/>
        </p:spPr>
        <p:txBody>
          <a:bodyPr wrap="square" rtlCol="0">
            <a:spAutoFit/>
          </a:bodyPr>
          <a:lstStyle/>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Standardized electronic handoff tools improve communication accuracy and completeness during Emergency Department (ED) to inpatient transitions</a:t>
            </a:r>
          </a:p>
          <a:p>
            <a:pPr marL="342900" indent="-342900">
              <a:buFont typeface="Arial" panose="020B0604020202020204" pitchFamily="34" charset="0"/>
              <a:buChar char="•"/>
            </a:pPr>
            <a:endParaRPr lang="en-US" sz="22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Implementation of structured electronic handoff processes is associated with reduced ED length of stay and improved patient flow </a:t>
            </a:r>
          </a:p>
          <a:p>
            <a:pPr marL="342900" indent="-342900">
              <a:buFont typeface="Arial" panose="020B0604020202020204" pitchFamily="34" charset="0"/>
              <a:buChar char="•"/>
            </a:pPr>
            <a:endParaRPr lang="en-US" sz="22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Electronic handoff systems within the electronic health record (EHR) support more efficient interdisciplinary communication and patient throughput</a:t>
            </a:r>
          </a:p>
          <a:p>
            <a:pPr marL="342900" indent="-342900">
              <a:buFont typeface="Arial" panose="020B0604020202020204" pitchFamily="34" charset="0"/>
              <a:buChar char="•"/>
            </a:pPr>
            <a:endParaRPr lang="en-US" sz="22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Consistent handoff practices enhance patient and family satisfaction while promoting accountability and consistency among nursing staff</a:t>
            </a:r>
          </a:p>
          <a:p>
            <a:endParaRPr lang="en-US" sz="22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2A9FB62-3B5E-AD7C-DF83-430E1CBDE425}"/>
              </a:ext>
            </a:extLst>
          </p:cNvPr>
          <p:cNvSpPr txBox="1"/>
          <p:nvPr/>
        </p:nvSpPr>
        <p:spPr>
          <a:xfrm>
            <a:off x="952497" y="9126248"/>
            <a:ext cx="19812000" cy="769441"/>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Improve the safety and efficiency of Emergency Department (ED) to inpatient admissions by standardizing nurse-to-nurse handoff communication and reducing patient transport delays to ensure timely transition to inpatient units.</a:t>
            </a:r>
          </a:p>
        </p:txBody>
      </p:sp>
      <p:sp>
        <p:nvSpPr>
          <p:cNvPr id="6" name="TextBox 5">
            <a:extLst>
              <a:ext uri="{FF2B5EF4-FFF2-40B4-BE49-F238E27FC236}">
                <a16:creationId xmlns:a16="http://schemas.microsoft.com/office/drawing/2014/main" id="{04526580-DCA7-0481-CB0F-D1EE643DE3BD}"/>
              </a:ext>
            </a:extLst>
          </p:cNvPr>
          <p:cNvSpPr txBox="1"/>
          <p:nvPr/>
        </p:nvSpPr>
        <p:spPr>
          <a:xfrm>
            <a:off x="864767" y="9928998"/>
            <a:ext cx="4495797" cy="523220"/>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Project Timeline:</a:t>
            </a:r>
          </a:p>
        </p:txBody>
      </p:sp>
      <p:sp>
        <p:nvSpPr>
          <p:cNvPr id="12" name="TextBox 11">
            <a:extLst>
              <a:ext uri="{FF2B5EF4-FFF2-40B4-BE49-F238E27FC236}">
                <a16:creationId xmlns:a16="http://schemas.microsoft.com/office/drawing/2014/main" id="{653D7FCF-F9D1-D282-6E21-C5D2C5F67908}"/>
              </a:ext>
            </a:extLst>
          </p:cNvPr>
          <p:cNvSpPr txBox="1"/>
          <p:nvPr/>
        </p:nvSpPr>
        <p:spPr>
          <a:xfrm>
            <a:off x="868285" y="18656179"/>
            <a:ext cx="4495797" cy="523220"/>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Results</a:t>
            </a:r>
            <a:r>
              <a:rPr lang="en-US" sz="2600" b="1" dirty="0">
                <a:latin typeface="Times New Roman" panose="02020603050405020304" pitchFamily="18" charset="0"/>
                <a:cs typeface="Times New Roman" panose="02020603050405020304" pitchFamily="18" charset="0"/>
              </a:rPr>
              <a:t>:</a:t>
            </a:r>
          </a:p>
        </p:txBody>
      </p:sp>
      <p:sp>
        <p:nvSpPr>
          <p:cNvPr id="17" name="TextBox 16">
            <a:extLst>
              <a:ext uri="{FF2B5EF4-FFF2-40B4-BE49-F238E27FC236}">
                <a16:creationId xmlns:a16="http://schemas.microsoft.com/office/drawing/2014/main" id="{E8479760-2D63-990D-F58D-73EB4C48810B}"/>
              </a:ext>
            </a:extLst>
          </p:cNvPr>
          <p:cNvSpPr txBox="1"/>
          <p:nvPr/>
        </p:nvSpPr>
        <p:spPr>
          <a:xfrm>
            <a:off x="887320" y="26093470"/>
            <a:ext cx="4495798" cy="492443"/>
          </a:xfrm>
          <a:prstGeom prst="rect">
            <a:avLst/>
          </a:prstGeom>
          <a:noFill/>
        </p:spPr>
        <p:txBody>
          <a:bodyPr wrap="square" rtlCol="0">
            <a:spAutoFit/>
          </a:bodyPr>
          <a:lstStyle/>
          <a:p>
            <a:r>
              <a:rPr lang="en-US" sz="2600" b="1" dirty="0">
                <a:latin typeface="Times New Roman" panose="02020603050405020304" pitchFamily="18" charset="0"/>
                <a:cs typeface="Times New Roman" panose="02020603050405020304" pitchFamily="18" charset="0"/>
              </a:rPr>
              <a:t>Discussion:</a:t>
            </a:r>
          </a:p>
        </p:txBody>
      </p:sp>
      <p:sp>
        <p:nvSpPr>
          <p:cNvPr id="21" name="TextBox 20">
            <a:extLst>
              <a:ext uri="{FF2B5EF4-FFF2-40B4-BE49-F238E27FC236}">
                <a16:creationId xmlns:a16="http://schemas.microsoft.com/office/drawing/2014/main" id="{B3AE156A-718B-67A9-E0AA-C5879F963937}"/>
              </a:ext>
            </a:extLst>
          </p:cNvPr>
          <p:cNvSpPr txBox="1"/>
          <p:nvPr/>
        </p:nvSpPr>
        <p:spPr>
          <a:xfrm>
            <a:off x="10992566" y="26585913"/>
            <a:ext cx="9976567" cy="5322354"/>
          </a:xfrm>
          <a:prstGeom prst="rect">
            <a:avLst/>
          </a:prstGeom>
          <a:noFill/>
        </p:spPr>
        <p:txBody>
          <a:bodyPr wrap="square" rtlCol="0">
            <a:spAutoFit/>
          </a:bodyPr>
          <a:lstStyle/>
          <a:p>
            <a:pPr marL="342900" marR="0" lvl="0" indent="-342900">
              <a:lnSpc>
                <a:spcPct val="107000"/>
              </a:lnSpc>
              <a:buFont typeface="Arial" panose="020B0604020202020204" pitchFamily="34" charset="0"/>
              <a:buChar char="•"/>
              <a:tabLst>
                <a:tab pos="457200" algn="l"/>
              </a:tabLst>
            </a:pPr>
            <a:r>
              <a:rPr lang="en-US" sz="2000" b="1"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Achieve ≤20 min transport goal: </a:t>
            </a:r>
            <a:r>
              <a:rPr lang="en-US" sz="20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Real-time tracking, EHR alerts, and automatic escalation at 15 minutes to expedite patient departure.</a:t>
            </a:r>
          </a:p>
          <a:p>
            <a:pPr marL="342900" marR="0" lvl="0" indent="-342900">
              <a:lnSpc>
                <a:spcPct val="107000"/>
              </a:lnSpc>
              <a:buFont typeface="Arial" panose="020B0604020202020204" pitchFamily="34" charset="0"/>
              <a:buChar char="•"/>
              <a:tabLst>
                <a:tab pos="457200" algn="l"/>
              </a:tabLst>
            </a:pPr>
            <a:endParaRPr lang="en-US" sz="20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endParaRPr>
          </a:p>
          <a:p>
            <a:pPr marL="342900" marR="0" lvl="0" indent="-342900">
              <a:lnSpc>
                <a:spcPct val="107000"/>
              </a:lnSpc>
              <a:buFont typeface="Arial" panose="020B0604020202020204" pitchFamily="34" charset="0"/>
              <a:buChar char="•"/>
              <a:tabLst>
                <a:tab pos="457200" algn="l"/>
              </a:tabLst>
            </a:pPr>
            <a:r>
              <a:rPr lang="en-US" sz="2000" b="1"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Improve accountability &amp; performance: </a:t>
            </a:r>
            <a:r>
              <a:rPr lang="en-US" sz="20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Ongoing audits, unit-level dashboards, and targeted feedback to sustain gains and address delays.</a:t>
            </a:r>
          </a:p>
          <a:p>
            <a:pPr marL="342900" marR="0" lvl="0" indent="-342900">
              <a:lnSpc>
                <a:spcPct val="107000"/>
              </a:lnSpc>
              <a:buFont typeface="Arial" panose="020B0604020202020204" pitchFamily="34" charset="0"/>
              <a:buChar char="•"/>
              <a:tabLst>
                <a:tab pos="457200" algn="l"/>
              </a:tabLst>
            </a:pPr>
            <a:endParaRPr lang="en-US" sz="20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endParaRPr>
          </a:p>
          <a:p>
            <a:pPr marL="342900" marR="0" lvl="0" indent="-342900">
              <a:lnSpc>
                <a:spcPct val="107000"/>
              </a:lnSpc>
              <a:buFont typeface="Arial" panose="020B0604020202020204" pitchFamily="34" charset="0"/>
              <a:buChar char="•"/>
              <a:tabLst>
                <a:tab pos="457200" algn="l"/>
              </a:tabLst>
            </a:pPr>
            <a:r>
              <a:rPr lang="en-US" sz="2000" b="1"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Streamline physician handoffs: </a:t>
            </a:r>
            <a:r>
              <a:rPr lang="en-US" sz="20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Standardized workflows with parallel RN/MD handoff processes and defined time expectations.</a:t>
            </a:r>
          </a:p>
          <a:p>
            <a:pPr marL="342900" marR="0" lvl="0" indent="-342900">
              <a:lnSpc>
                <a:spcPct val="107000"/>
              </a:lnSpc>
              <a:buFont typeface="Arial" panose="020B0604020202020204" pitchFamily="34" charset="0"/>
              <a:buChar char="•"/>
              <a:tabLst>
                <a:tab pos="457200" algn="l"/>
              </a:tabLst>
            </a:pPr>
            <a:endParaRPr lang="en-US" sz="20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endParaRPr>
          </a:p>
          <a:p>
            <a:pPr marL="342900" marR="0" lvl="0" indent="-342900">
              <a:lnSpc>
                <a:spcPct val="107000"/>
              </a:lnSpc>
              <a:buFont typeface="Arial" panose="020B0604020202020204" pitchFamily="34" charset="0"/>
              <a:buChar char="•"/>
              <a:tabLst>
                <a:tab pos="457200" algn="l"/>
              </a:tabLst>
            </a:pPr>
            <a:r>
              <a:rPr lang="en-US" sz="2000" b="1"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Sustain &amp; scale improvements: </a:t>
            </a:r>
            <a:r>
              <a:rPr lang="en-US" sz="20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Embed into standard work, expand across units, and continuously monitor ED throughput and patient outcomes.</a:t>
            </a:r>
          </a:p>
          <a:p>
            <a:pPr marL="342900" marR="0" lvl="0" indent="-342900">
              <a:lnSpc>
                <a:spcPct val="107000"/>
              </a:lnSpc>
              <a:buFont typeface="Arial" panose="020B0604020202020204" pitchFamily="34" charset="0"/>
              <a:buChar char="•"/>
              <a:tabLst>
                <a:tab pos="457200" algn="l"/>
              </a:tabLst>
            </a:pPr>
            <a:endParaRPr lang="en-US" sz="2200" kern="1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endParaRPr>
          </a:p>
          <a:p>
            <a:pPr marL="1684177" lvl="1" indent="-342900">
              <a:lnSpc>
                <a:spcPct val="107000"/>
              </a:lnSpc>
              <a:spcAft>
                <a:spcPts val="800"/>
              </a:spcAft>
              <a:buFont typeface="Wingdings" panose="05000000000000000000" pitchFamily="2" charset="2"/>
              <a:buChar char="Ø"/>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en-US" dirty="0"/>
          </a:p>
        </p:txBody>
      </p:sp>
      <p:sp>
        <p:nvSpPr>
          <p:cNvPr id="23" name="TextBox 22">
            <a:extLst>
              <a:ext uri="{FF2B5EF4-FFF2-40B4-BE49-F238E27FC236}">
                <a16:creationId xmlns:a16="http://schemas.microsoft.com/office/drawing/2014/main" id="{360B77DB-D4CC-ADB8-1573-8B48843BF551}"/>
              </a:ext>
            </a:extLst>
          </p:cNvPr>
          <p:cNvSpPr txBox="1"/>
          <p:nvPr/>
        </p:nvSpPr>
        <p:spPr>
          <a:xfrm>
            <a:off x="990599" y="30277188"/>
            <a:ext cx="2781304" cy="338554"/>
          </a:xfrm>
          <a:prstGeom prst="rect">
            <a:avLst/>
          </a:prstGeom>
          <a:noFill/>
        </p:spPr>
        <p:txBody>
          <a:bodyPr wrap="square" rtlCol="0">
            <a:spAutoFit/>
          </a:bodyPr>
          <a:lstStyle/>
          <a:p>
            <a:r>
              <a:rPr lang="en-US" sz="1600" b="1" dirty="0">
                <a:latin typeface="Times New Roman" panose="02020603050405020304" pitchFamily="18" charset="0"/>
                <a:cs typeface="Times New Roman" panose="02020603050405020304" pitchFamily="18" charset="0"/>
              </a:rPr>
              <a:t>References:</a:t>
            </a:r>
          </a:p>
        </p:txBody>
      </p:sp>
      <p:sp>
        <p:nvSpPr>
          <p:cNvPr id="25" name="TextBox 24">
            <a:extLst>
              <a:ext uri="{FF2B5EF4-FFF2-40B4-BE49-F238E27FC236}">
                <a16:creationId xmlns:a16="http://schemas.microsoft.com/office/drawing/2014/main" id="{E4555EA6-3A65-FBCE-352A-8053FF646885}"/>
              </a:ext>
            </a:extLst>
          </p:cNvPr>
          <p:cNvSpPr txBox="1"/>
          <p:nvPr/>
        </p:nvSpPr>
        <p:spPr>
          <a:xfrm>
            <a:off x="990599" y="30615742"/>
            <a:ext cx="19735796" cy="116955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1.Dahlquist, R. T., Reyner, K., Robinson, R. D., Farzad, A., Laureano-Phillips, J., Garrett, J. S., Young, J. M., </a:t>
            </a:r>
            <a:r>
              <a:rPr lang="en-US" sz="1000" dirty="0" err="1">
                <a:latin typeface="Times New Roman" panose="02020603050405020304" pitchFamily="18" charset="0"/>
                <a:cs typeface="Times New Roman" panose="02020603050405020304" pitchFamily="18" charset="0"/>
              </a:rPr>
              <a:t>Zenarosa</a:t>
            </a:r>
            <a:r>
              <a:rPr lang="en-US" sz="1000" dirty="0">
                <a:latin typeface="Times New Roman" panose="02020603050405020304" pitchFamily="18" charset="0"/>
                <a:cs typeface="Times New Roman" panose="02020603050405020304" pitchFamily="18" charset="0"/>
              </a:rPr>
              <a:t>, N. R., &amp; Wang, H. (2018). Standardized reporting system use during Handoffs Reduces Patient Length of Stay in the Emergency Department. </a:t>
            </a:r>
            <a:r>
              <a:rPr lang="en-US" sz="1000" i="1" dirty="0">
                <a:latin typeface="Times New Roman" panose="02020603050405020304" pitchFamily="18" charset="0"/>
                <a:cs typeface="Times New Roman" panose="02020603050405020304" pitchFamily="18" charset="0"/>
              </a:rPr>
              <a:t>Journal of clinical medicine research</a:t>
            </a:r>
            <a:r>
              <a:rPr lang="en-US" sz="1000" dirty="0">
                <a:latin typeface="Times New Roman" panose="02020603050405020304" pitchFamily="18" charset="0"/>
                <a:cs typeface="Times New Roman" panose="02020603050405020304" pitchFamily="18" charset="0"/>
              </a:rPr>
              <a:t>, </a:t>
            </a:r>
            <a:r>
              <a:rPr lang="en-US" sz="1000" i="1" dirty="0">
                <a:latin typeface="Times New Roman" panose="02020603050405020304" pitchFamily="18" charset="0"/>
                <a:cs typeface="Times New Roman" panose="02020603050405020304" pitchFamily="18" charset="0"/>
              </a:rPr>
              <a:t>10</a:t>
            </a:r>
            <a:r>
              <a:rPr lang="en-US" sz="1000" dirty="0">
                <a:latin typeface="Times New Roman" panose="02020603050405020304" pitchFamily="18" charset="0"/>
                <a:cs typeface="Times New Roman" panose="02020603050405020304" pitchFamily="18" charset="0"/>
              </a:rPr>
              <a:t>(5), 445–451. </a:t>
            </a:r>
            <a:r>
              <a:rPr lang="en-US" sz="1000" u="sng" dirty="0">
                <a:latin typeface="Times New Roman" panose="02020603050405020304" pitchFamily="18" charset="0"/>
                <a:cs typeface="Times New Roman" panose="02020603050405020304" pitchFamily="18" charset="0"/>
                <a:hlinkClick r:id="rId4"/>
              </a:rPr>
              <a:t>https://doi.org/10.14740/jocmr3375w</a:t>
            </a:r>
            <a:r>
              <a:rPr lang="en-US" sz="1000" dirty="0">
                <a:latin typeface="Times New Roman" panose="02020603050405020304" pitchFamily="18" charset="0"/>
                <a:cs typeface="Times New Roman" panose="02020603050405020304" pitchFamily="18" charset="0"/>
              </a:rPr>
              <a:t> 2.Hanais, G. (2024). Enhancing patient throughput from emergency department to inpatient unit with electronic handoff implementation.  Master's Projects and Capstones. 1765. </a:t>
            </a:r>
            <a:r>
              <a:rPr lang="en-US" sz="1000" u="sng" dirty="0">
                <a:latin typeface="Times New Roman" panose="02020603050405020304" pitchFamily="18" charset="0"/>
                <a:cs typeface="Times New Roman" panose="02020603050405020304" pitchFamily="18" charset="0"/>
                <a:hlinkClick r:id="rId5"/>
              </a:rPr>
              <a:t>https://repository.usfca.edu/capstone/1765</a:t>
            </a:r>
            <a:r>
              <a:rPr lang="en-US" sz="1000" dirty="0">
                <a:latin typeface="Times New Roman" panose="02020603050405020304" pitchFamily="18" charset="0"/>
                <a:cs typeface="Times New Roman" panose="02020603050405020304" pitchFamily="18" charset="0"/>
              </a:rPr>
              <a:t> 3.Koo, J. K., Moyer, L., Castello, M. A., &amp; Arain, Y. (2020). Improving Accuracy of Handoff by Implementing an electronic health record-generated tool: An improvement project in an academic neonatal intensive care unit. </a:t>
            </a:r>
            <a:r>
              <a:rPr lang="en-US" sz="1000" i="1" dirty="0">
                <a:latin typeface="Times New Roman" panose="02020603050405020304" pitchFamily="18" charset="0"/>
                <a:cs typeface="Times New Roman" panose="02020603050405020304" pitchFamily="18" charset="0"/>
              </a:rPr>
              <a:t>Pediatric Quality &amp; Safety</a:t>
            </a:r>
            <a:r>
              <a:rPr lang="en-US" sz="1000" dirty="0">
                <a:latin typeface="Times New Roman" panose="02020603050405020304" pitchFamily="18" charset="0"/>
                <a:cs typeface="Times New Roman" panose="02020603050405020304" pitchFamily="18" charset="0"/>
              </a:rPr>
              <a:t>, </a:t>
            </a:r>
            <a:r>
              <a:rPr lang="en-US" sz="1000" i="1" dirty="0">
                <a:latin typeface="Times New Roman" panose="02020603050405020304" pitchFamily="18" charset="0"/>
                <a:cs typeface="Times New Roman" panose="02020603050405020304" pitchFamily="18" charset="0"/>
              </a:rPr>
              <a:t>5</a:t>
            </a:r>
            <a:r>
              <a:rPr lang="en-US" sz="1000" dirty="0">
                <a:latin typeface="Times New Roman" panose="02020603050405020304" pitchFamily="18" charset="0"/>
                <a:cs typeface="Times New Roman" panose="02020603050405020304" pitchFamily="18" charset="0"/>
              </a:rPr>
              <a:t>(4), e329. </a:t>
            </a:r>
            <a:r>
              <a:rPr lang="en-US" sz="1000" u="sng" dirty="0">
                <a:latin typeface="Times New Roman" panose="02020603050405020304" pitchFamily="18" charset="0"/>
                <a:cs typeface="Times New Roman" panose="02020603050405020304" pitchFamily="18" charset="0"/>
                <a:hlinkClick r:id="rId6"/>
              </a:rPr>
              <a:t>https://doi.org/10.1097/pq9.0000000000000329</a:t>
            </a:r>
            <a:r>
              <a:rPr lang="en-US" sz="1000" dirty="0">
                <a:latin typeface="Times New Roman" panose="02020603050405020304" pitchFamily="18" charset="0"/>
                <a:cs typeface="Times New Roman" panose="02020603050405020304" pitchFamily="18" charset="0"/>
              </a:rPr>
              <a:t> 4. Potts, L., Ryan, C., Diegel-Vacek, L., &amp; </a:t>
            </a:r>
            <a:r>
              <a:rPr lang="en-US" sz="1000" dirty="0" err="1">
                <a:latin typeface="Times New Roman" panose="02020603050405020304" pitchFamily="18" charset="0"/>
                <a:cs typeface="Times New Roman" panose="02020603050405020304" pitchFamily="18" charset="0"/>
              </a:rPr>
              <a:t>Murchek</a:t>
            </a:r>
            <a:r>
              <a:rPr lang="en-US" sz="1000" dirty="0">
                <a:latin typeface="Times New Roman" panose="02020603050405020304" pitchFamily="18" charset="0"/>
                <a:cs typeface="Times New Roman" panose="02020603050405020304" pitchFamily="18" charset="0"/>
              </a:rPr>
              <a:t>, A. (2018). Improving patient flow from the emergency department utilizing a standardized electronic nursing handoff process. </a:t>
            </a:r>
            <a:r>
              <a:rPr lang="en-US" sz="1000" i="1" dirty="0">
                <a:latin typeface="Times New Roman" panose="02020603050405020304" pitchFamily="18" charset="0"/>
                <a:cs typeface="Times New Roman" panose="02020603050405020304" pitchFamily="18" charset="0"/>
              </a:rPr>
              <a:t>The Journal of Nursing Administration</a:t>
            </a:r>
            <a:r>
              <a:rPr lang="en-US" sz="1000" dirty="0">
                <a:latin typeface="Times New Roman" panose="02020603050405020304" pitchFamily="18" charset="0"/>
                <a:cs typeface="Times New Roman" panose="02020603050405020304" pitchFamily="18" charset="0"/>
              </a:rPr>
              <a:t>, </a:t>
            </a:r>
            <a:r>
              <a:rPr lang="en-US" sz="1000" i="1" dirty="0">
                <a:latin typeface="Times New Roman" panose="02020603050405020304" pitchFamily="18" charset="0"/>
                <a:cs typeface="Times New Roman" panose="02020603050405020304" pitchFamily="18" charset="0"/>
              </a:rPr>
              <a:t>48</a:t>
            </a:r>
            <a:r>
              <a:rPr lang="en-US" sz="1000" dirty="0">
                <a:latin typeface="Times New Roman" panose="02020603050405020304" pitchFamily="18" charset="0"/>
                <a:cs typeface="Times New Roman" panose="02020603050405020304" pitchFamily="18" charset="0"/>
              </a:rPr>
              <a:t>(9), 432–436. </a:t>
            </a:r>
            <a:r>
              <a:rPr lang="en-US" sz="1000" u="sng" dirty="0">
                <a:latin typeface="Times New Roman" panose="02020603050405020304" pitchFamily="18" charset="0"/>
                <a:cs typeface="Times New Roman" panose="02020603050405020304" pitchFamily="18" charset="0"/>
                <a:hlinkClick r:id="rId7"/>
              </a:rPr>
              <a:t>https://doi.org/10.1097/NNA.0000000000000645</a:t>
            </a:r>
            <a:r>
              <a:rPr lang="en-US" sz="1000" dirty="0">
                <a:latin typeface="Times New Roman" panose="02020603050405020304" pitchFamily="18" charset="0"/>
                <a:cs typeface="Times New Roman" panose="02020603050405020304" pitchFamily="18" charset="0"/>
              </a:rPr>
              <a:t> 5.Sanchez, L. D., Chiu, D. T., Nathanson, L., Horng, S., Wolfe, R. E., Zeidel, M. L., Boyd, K., Tibbles, C., Calder, S., Dufresne, J., &amp; Yang, J. J. (2017). A model for electronic handoff between the emergency department and inpatient units. </a:t>
            </a:r>
            <a:r>
              <a:rPr lang="en-US" sz="1000" i="1" dirty="0">
                <a:latin typeface="Times New Roman" panose="02020603050405020304" pitchFamily="18" charset="0"/>
                <a:cs typeface="Times New Roman" panose="02020603050405020304" pitchFamily="18" charset="0"/>
              </a:rPr>
              <a:t>The Journal of Emergency Medicine</a:t>
            </a:r>
            <a:r>
              <a:rPr lang="en-US" sz="1000" dirty="0">
                <a:latin typeface="Times New Roman" panose="02020603050405020304" pitchFamily="18" charset="0"/>
                <a:cs typeface="Times New Roman" panose="02020603050405020304" pitchFamily="18" charset="0"/>
              </a:rPr>
              <a:t>, </a:t>
            </a:r>
            <a:r>
              <a:rPr lang="en-US" sz="1000" i="1" dirty="0">
                <a:latin typeface="Times New Roman" panose="02020603050405020304" pitchFamily="18" charset="0"/>
                <a:cs typeface="Times New Roman" panose="02020603050405020304" pitchFamily="18" charset="0"/>
              </a:rPr>
              <a:t>53</a:t>
            </a:r>
            <a:r>
              <a:rPr lang="en-US" sz="1000" dirty="0">
                <a:latin typeface="Times New Roman" panose="02020603050405020304" pitchFamily="18" charset="0"/>
                <a:cs typeface="Times New Roman" panose="02020603050405020304" pitchFamily="18" charset="0"/>
              </a:rPr>
              <a:t>(1), 142–150. </a:t>
            </a:r>
            <a:r>
              <a:rPr lang="en-US" sz="1000" u="sng" dirty="0">
                <a:latin typeface="Times New Roman" panose="02020603050405020304" pitchFamily="18" charset="0"/>
                <a:cs typeface="Times New Roman" panose="02020603050405020304" pitchFamily="18" charset="0"/>
                <a:hlinkClick r:id="rId8"/>
              </a:rPr>
              <a:t>https://doi.org/10.1016/j.jemermed.2017.03.027</a:t>
            </a:r>
            <a:r>
              <a:rPr lang="en-US" sz="1000" dirty="0">
                <a:latin typeface="Times New Roman" panose="02020603050405020304" pitchFamily="18" charset="0"/>
                <a:cs typeface="Times New Roman" panose="02020603050405020304" pitchFamily="18" charset="0"/>
              </a:rPr>
              <a:t> 6.Sluder, A. &amp; Gillespie, G. (2025). A quality improvement study to improve patient and family satisfaction through handoff of patient care between emergency department and inpatient nurses. </a:t>
            </a:r>
            <a:r>
              <a:rPr lang="en-US" sz="1000" i="1" dirty="0">
                <a:latin typeface="Times New Roman" panose="02020603050405020304" pitchFamily="18" charset="0"/>
                <a:cs typeface="Times New Roman" panose="02020603050405020304" pitchFamily="18" charset="0"/>
              </a:rPr>
              <a:t>Journal of Nursing Education and Practice15(3),33-3. DOI: </a:t>
            </a:r>
            <a:r>
              <a:rPr lang="en-US" sz="1000" i="1" u="sng" dirty="0">
                <a:latin typeface="Times New Roman" panose="02020603050405020304" pitchFamily="18" charset="0"/>
                <a:cs typeface="Times New Roman" panose="02020603050405020304" pitchFamily="18" charset="0"/>
                <a:hlinkClick r:id="rId9"/>
              </a:rPr>
              <a:t>10.5430/jnep.v15n3p33</a:t>
            </a:r>
            <a:endParaRPr lang="en-US" sz="1000" dirty="0">
              <a:latin typeface="Times New Roman" panose="02020603050405020304" pitchFamily="18" charset="0"/>
              <a:cs typeface="Times New Roman" panose="02020603050405020304" pitchFamily="18" charset="0"/>
            </a:endParaRPr>
          </a:p>
          <a:p>
            <a:r>
              <a:rPr lang="en-US" sz="1000" dirty="0">
                <a:latin typeface="Times New Roman" panose="02020603050405020304" pitchFamily="18" charset="0"/>
                <a:cs typeface="Times New Roman" panose="02020603050405020304" pitchFamily="18" charset="0"/>
              </a:rPr>
              <a:t> </a:t>
            </a:r>
          </a:p>
          <a:p>
            <a:pPr indent="-457200"/>
            <a:endParaRPr lang="en-US" sz="1000" dirty="0">
              <a:latin typeface="Times New Roman" panose="02020603050405020304" pitchFamily="18" charset="0"/>
              <a:cs typeface="Times New Roman" panose="02020603050405020304" pitchFamily="18" charset="0"/>
            </a:endParaRPr>
          </a:p>
        </p:txBody>
      </p:sp>
      <p:sp>
        <p:nvSpPr>
          <p:cNvPr id="27" name="TextBox 26">
            <a:extLst>
              <a:ext uri="{FF2B5EF4-FFF2-40B4-BE49-F238E27FC236}">
                <a16:creationId xmlns:a16="http://schemas.microsoft.com/office/drawing/2014/main" id="{21C28567-DDAC-B510-F9EE-72E431740948}"/>
              </a:ext>
            </a:extLst>
          </p:cNvPr>
          <p:cNvSpPr txBox="1"/>
          <p:nvPr/>
        </p:nvSpPr>
        <p:spPr>
          <a:xfrm>
            <a:off x="891331" y="8600065"/>
            <a:ext cx="4495798" cy="523220"/>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Project Goal:</a:t>
            </a:r>
          </a:p>
        </p:txBody>
      </p:sp>
      <p:sp>
        <p:nvSpPr>
          <p:cNvPr id="28" name="TextBox 27">
            <a:extLst>
              <a:ext uri="{FF2B5EF4-FFF2-40B4-BE49-F238E27FC236}">
                <a16:creationId xmlns:a16="http://schemas.microsoft.com/office/drawing/2014/main" id="{65812B14-A298-0E31-8037-4C8A5DA55298}"/>
              </a:ext>
            </a:extLst>
          </p:cNvPr>
          <p:cNvSpPr txBox="1"/>
          <p:nvPr/>
        </p:nvSpPr>
        <p:spPr>
          <a:xfrm>
            <a:off x="891331" y="4260343"/>
            <a:ext cx="4469233" cy="523220"/>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Background</a:t>
            </a:r>
            <a:r>
              <a:rPr lang="en-US" sz="2600" b="1" dirty="0">
                <a:latin typeface="Times New Roman" panose="02020603050405020304" pitchFamily="18" charset="0"/>
                <a:cs typeface="Times New Roman" panose="02020603050405020304" pitchFamily="18" charset="0"/>
              </a:rPr>
              <a:t>:</a:t>
            </a:r>
          </a:p>
        </p:txBody>
      </p:sp>
      <p:sp>
        <p:nvSpPr>
          <p:cNvPr id="33" name="TextBox 32">
            <a:extLst>
              <a:ext uri="{FF2B5EF4-FFF2-40B4-BE49-F238E27FC236}">
                <a16:creationId xmlns:a16="http://schemas.microsoft.com/office/drawing/2014/main" id="{5BEC99CB-EF64-48AC-887D-BA6A71A3800B}"/>
              </a:ext>
            </a:extLst>
          </p:cNvPr>
          <p:cNvSpPr txBox="1"/>
          <p:nvPr/>
        </p:nvSpPr>
        <p:spPr>
          <a:xfrm>
            <a:off x="10972800" y="4335985"/>
            <a:ext cx="4469233" cy="523220"/>
          </a:xfrm>
          <a:prstGeom prst="rect">
            <a:avLst/>
          </a:prstGeom>
          <a:noFill/>
        </p:spPr>
        <p:txBody>
          <a:bodyPr wrap="square" rtlCol="0">
            <a:spAutoFit/>
          </a:bodyPr>
          <a:lstStyle/>
          <a:p>
            <a:r>
              <a:rPr lang="en-US" sz="2600" b="1" dirty="0">
                <a:latin typeface="Times New Roman" panose="02020603050405020304" pitchFamily="18" charset="0"/>
                <a:cs typeface="Times New Roman" panose="02020603050405020304" pitchFamily="18" charset="0"/>
              </a:rPr>
              <a:t>Synthesis of </a:t>
            </a:r>
            <a:r>
              <a:rPr lang="en-US" sz="2800" b="1" dirty="0">
                <a:latin typeface="Times New Roman" panose="02020603050405020304" pitchFamily="18" charset="0"/>
                <a:cs typeface="Times New Roman" panose="02020603050405020304" pitchFamily="18" charset="0"/>
              </a:rPr>
              <a:t>Literature</a:t>
            </a:r>
            <a:r>
              <a:rPr lang="en-US" sz="2600" b="1" dirty="0">
                <a:latin typeface="Times New Roman" panose="02020603050405020304" pitchFamily="18" charset="0"/>
                <a:cs typeface="Times New Roman" panose="02020603050405020304" pitchFamily="18" charset="0"/>
              </a:rPr>
              <a:t>:</a:t>
            </a:r>
          </a:p>
        </p:txBody>
      </p:sp>
      <p:sp>
        <p:nvSpPr>
          <p:cNvPr id="35" name="TextBox 34">
            <a:extLst>
              <a:ext uri="{FF2B5EF4-FFF2-40B4-BE49-F238E27FC236}">
                <a16:creationId xmlns:a16="http://schemas.microsoft.com/office/drawing/2014/main" id="{40166DE0-A086-1477-2A76-275EA11310B4}"/>
              </a:ext>
            </a:extLst>
          </p:cNvPr>
          <p:cNvSpPr txBox="1"/>
          <p:nvPr/>
        </p:nvSpPr>
        <p:spPr>
          <a:xfrm>
            <a:off x="10981681" y="26093470"/>
            <a:ext cx="4495798" cy="492443"/>
          </a:xfrm>
          <a:prstGeom prst="rect">
            <a:avLst/>
          </a:prstGeom>
          <a:noFill/>
        </p:spPr>
        <p:txBody>
          <a:bodyPr wrap="square" rtlCol="0">
            <a:spAutoFit/>
          </a:bodyPr>
          <a:lstStyle/>
          <a:p>
            <a:r>
              <a:rPr lang="en-US" sz="2600" b="1" dirty="0">
                <a:latin typeface="Times New Roman" panose="02020603050405020304" pitchFamily="18" charset="0"/>
                <a:cs typeface="Times New Roman" panose="02020603050405020304" pitchFamily="18" charset="0"/>
              </a:rPr>
              <a:t>Next Steps:</a:t>
            </a:r>
          </a:p>
        </p:txBody>
      </p:sp>
      <p:sp>
        <p:nvSpPr>
          <p:cNvPr id="13" name="TextBox 12">
            <a:extLst>
              <a:ext uri="{FF2B5EF4-FFF2-40B4-BE49-F238E27FC236}">
                <a16:creationId xmlns:a16="http://schemas.microsoft.com/office/drawing/2014/main" id="{641DB76E-102E-8F24-103A-D6F61DFAD662}"/>
              </a:ext>
            </a:extLst>
          </p:cNvPr>
          <p:cNvSpPr txBox="1"/>
          <p:nvPr/>
        </p:nvSpPr>
        <p:spPr>
          <a:xfrm>
            <a:off x="910396" y="10603129"/>
            <a:ext cx="9797472" cy="3139321"/>
          </a:xfrm>
          <a:prstGeom prst="rect">
            <a:avLst/>
          </a:prstGeom>
          <a:noFill/>
        </p:spPr>
        <p:txBody>
          <a:bodyPr wrap="square" rtlCol="0">
            <a:spAutoFit/>
          </a:bodyPr>
          <a:lstStyle/>
          <a:p>
            <a:r>
              <a:rPr lang="en-US" sz="1800" b="1" dirty="0">
                <a:solidFill>
                  <a:schemeClr val="accent1">
                    <a:lumMod val="75000"/>
                  </a:schemeClr>
                </a:solidFill>
                <a:latin typeface="Times New Roman" panose="02020603050405020304" pitchFamily="18" charset="0"/>
                <a:cs typeface="Times New Roman" panose="02020603050405020304" pitchFamily="18" charset="0"/>
              </a:rPr>
              <a:t>Feb 2023- Aug 2023 </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Work group established to streamline ED to floor admission</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ED/ Floor Leadership collaborated to draft online report template</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ED to Floor admission average &gt; 55 min</a:t>
            </a:r>
          </a:p>
          <a:p>
            <a:endParaRPr lang="en-US" sz="1800" dirty="0">
              <a:latin typeface="Times New Roman" panose="02020603050405020304" pitchFamily="18" charset="0"/>
              <a:cs typeface="Times New Roman" panose="02020603050405020304" pitchFamily="18" charset="0"/>
            </a:endParaRPr>
          </a:p>
          <a:p>
            <a:r>
              <a:rPr lang="en-US" sz="1800" b="1" dirty="0">
                <a:solidFill>
                  <a:schemeClr val="accent1">
                    <a:lumMod val="75000"/>
                  </a:schemeClr>
                </a:solidFill>
                <a:latin typeface="Times New Roman" panose="02020603050405020304" pitchFamily="18" charset="0"/>
                <a:cs typeface="Times New Roman" panose="02020603050405020304" pitchFamily="18" charset="0"/>
              </a:rPr>
              <a:t>Sept 2023 </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Unit Council meetings and staff huddles held to collaborate with bedside staff</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Report revised with frontline staff suggestions</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Sept 2023-Feb 2024 online report build in EPIC</a:t>
            </a:r>
          </a:p>
          <a:p>
            <a:pPr marL="342900" indent="-342900">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pPr marL="685800" indent="-685800">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92B9BFED-AF6D-4B52-6D30-B33058D72723}"/>
              </a:ext>
            </a:extLst>
          </p:cNvPr>
          <p:cNvSpPr txBox="1"/>
          <p:nvPr/>
        </p:nvSpPr>
        <p:spPr>
          <a:xfrm>
            <a:off x="11122860" y="10452218"/>
            <a:ext cx="9797472" cy="7294305"/>
          </a:xfrm>
          <a:prstGeom prst="rect">
            <a:avLst/>
          </a:prstGeom>
          <a:noFill/>
        </p:spPr>
        <p:txBody>
          <a:bodyPr wrap="square" rtlCol="0">
            <a:spAutoFit/>
          </a:bodyPr>
          <a:lstStyle/>
          <a:p>
            <a:r>
              <a:rPr lang="en-US" sz="1800" b="1" dirty="0">
                <a:solidFill>
                  <a:schemeClr val="accent1">
                    <a:lumMod val="75000"/>
                  </a:schemeClr>
                </a:solidFill>
                <a:latin typeface="Times New Roman" panose="02020603050405020304" pitchFamily="18" charset="0"/>
                <a:cs typeface="Times New Roman" panose="02020603050405020304" pitchFamily="18" charset="0"/>
              </a:rPr>
              <a:t>April 2024- Sept 2024 </a:t>
            </a:r>
          </a:p>
          <a:p>
            <a:pPr marL="342900" indent="-342900">
              <a:buFont typeface="Arial" panose="020B0604020202020204" pitchFamily="34" charset="0"/>
              <a:buChar char="•"/>
            </a:pPr>
            <a:r>
              <a:rPr lang="en-US" sz="1800" dirty="0">
                <a:highlight>
                  <a:srgbClr val="FFFF00"/>
                </a:highlight>
                <a:latin typeface="Times New Roman" panose="02020603050405020304" pitchFamily="18" charset="0"/>
                <a:cs typeface="Times New Roman" panose="02020603050405020304" pitchFamily="18" charset="0"/>
              </a:rPr>
              <a:t>Online report rolled out to all floors excluding ICUs</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Bi-monthly meetings held with ED and Floor Leadership for process improvement</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Continued struggle with transport times after “Report Complete”</a:t>
            </a:r>
          </a:p>
          <a:p>
            <a:endParaRPr lang="en-US" sz="1800" dirty="0">
              <a:latin typeface="Times New Roman" panose="02020603050405020304" pitchFamily="18" charset="0"/>
              <a:cs typeface="Times New Roman" panose="02020603050405020304" pitchFamily="18" charset="0"/>
            </a:endParaRPr>
          </a:p>
          <a:p>
            <a:r>
              <a:rPr lang="en-US" sz="1800" b="1" dirty="0">
                <a:solidFill>
                  <a:schemeClr val="accent1">
                    <a:lumMod val="75000"/>
                  </a:schemeClr>
                </a:solidFill>
                <a:latin typeface="Times New Roman" panose="02020603050405020304" pitchFamily="18" charset="0"/>
                <a:cs typeface="Times New Roman" panose="02020603050405020304" pitchFamily="18" charset="0"/>
              </a:rPr>
              <a:t>Oct 2024-Feb 2025</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Education via huddles, staff meetings and monthly education emails </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Transport continued to be greatest barrier</a:t>
            </a:r>
          </a:p>
          <a:p>
            <a:pPr marL="685800" indent="-685800">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r>
              <a:rPr lang="en-US" sz="1800" b="1" dirty="0">
                <a:solidFill>
                  <a:schemeClr val="accent1">
                    <a:lumMod val="75000"/>
                  </a:schemeClr>
                </a:solidFill>
                <a:latin typeface="Times New Roman" panose="02020603050405020304" pitchFamily="18" charset="0"/>
                <a:cs typeface="Times New Roman" panose="02020603050405020304" pitchFamily="18" charset="0"/>
              </a:rPr>
              <a:t>Feb 2025</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 “Who can transport your patient” added to EPIC track board, assigning transport ownership</a:t>
            </a:r>
          </a:p>
          <a:p>
            <a:pPr marL="685800" indent="-685800">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r>
              <a:rPr lang="en-US" sz="1800" b="1" dirty="0">
                <a:solidFill>
                  <a:schemeClr val="accent1">
                    <a:lumMod val="75000"/>
                  </a:schemeClr>
                </a:solidFill>
                <a:latin typeface="Times New Roman" panose="02020603050405020304" pitchFamily="18" charset="0"/>
                <a:cs typeface="Times New Roman" panose="02020603050405020304" pitchFamily="18" charset="0"/>
              </a:rPr>
              <a:t>April 2025- July 2025</a:t>
            </a:r>
          </a:p>
          <a:p>
            <a:pPr marL="342900" indent="-342900">
              <a:buFont typeface="Arial" panose="020B0604020202020204" pitchFamily="34" charset="0"/>
              <a:buChar char="•"/>
            </a:pPr>
            <a:r>
              <a:rPr lang="en-US" sz="1800" dirty="0">
                <a:highlight>
                  <a:srgbClr val="FFFF00"/>
                </a:highlight>
                <a:latin typeface="Times New Roman" panose="02020603050405020304" pitchFamily="18" charset="0"/>
                <a:cs typeface="Times New Roman" panose="02020603050405020304" pitchFamily="18" charset="0"/>
              </a:rPr>
              <a:t>Partnered with Internal Transport (IT)  to prioritize ED to inpatient transports</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Revised Internal Transport process to allow transport prior to 20 min, IT to remain with patient for full 20 min to enhance interdisciplinary teamwork.</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July 2025 ED designated role of ED Transport Medic created</a:t>
            </a:r>
          </a:p>
          <a:p>
            <a:pPr marL="342900" indent="-342900">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r>
              <a:rPr lang="en-US" sz="1800" b="1" dirty="0">
                <a:solidFill>
                  <a:schemeClr val="accent1">
                    <a:lumMod val="75000"/>
                  </a:schemeClr>
                </a:solidFill>
                <a:latin typeface="Times New Roman" panose="02020603050405020304" pitchFamily="18" charset="0"/>
                <a:cs typeface="Times New Roman" panose="02020603050405020304" pitchFamily="18" charset="0"/>
              </a:rPr>
              <a:t>July 2025- March 2026</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“Report Complete to Departure” consistently below 30 minutes. </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Ongoing education and discussion with bedside staff </a:t>
            </a:r>
          </a:p>
          <a:p>
            <a:pPr marL="685800" indent="-685800">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r>
              <a:rPr lang="en-US" sz="1800" b="1" dirty="0">
                <a:solidFill>
                  <a:schemeClr val="accent1">
                    <a:lumMod val="75000"/>
                  </a:schemeClr>
                </a:solidFill>
                <a:latin typeface="Times New Roman" panose="02020603050405020304" pitchFamily="18" charset="0"/>
                <a:cs typeface="Times New Roman" panose="02020603050405020304" pitchFamily="18" charset="0"/>
              </a:rPr>
              <a:t>March 2026</a:t>
            </a:r>
          </a:p>
          <a:p>
            <a:pPr marL="285750" indent="-28575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Bed Ready to departure decreased by 33 min since implementation</a:t>
            </a:r>
          </a:p>
          <a:p>
            <a:pPr marL="285750" indent="-285750">
              <a:buFont typeface="Arial" panose="020B0604020202020204" pitchFamily="34" charset="0"/>
              <a:buChar char="•"/>
            </a:pPr>
            <a:r>
              <a:rPr lang="en-US" sz="1800" dirty="0">
                <a:highlight>
                  <a:srgbClr val="FFFF00"/>
                </a:highlight>
              </a:rPr>
              <a:t>Q1 2026: 4,347 admissions with 33-minute faster admits vs. 2024, creating capacity for 600 additional patients per quarter.</a:t>
            </a:r>
            <a:endParaRPr lang="en-US" sz="1800" dirty="0">
              <a:highlight>
                <a:srgbClr val="FFFF00"/>
              </a:highlight>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A98923ED-436C-934F-7A44-5639B66CF60B}"/>
              </a:ext>
            </a:extLst>
          </p:cNvPr>
          <p:cNvSpPr txBox="1"/>
          <p:nvPr/>
        </p:nvSpPr>
        <p:spPr>
          <a:xfrm>
            <a:off x="910396" y="13589763"/>
            <a:ext cx="9220201" cy="1754326"/>
          </a:xfrm>
          <a:prstGeom prst="rect">
            <a:avLst/>
          </a:prstGeom>
          <a:noFill/>
        </p:spPr>
        <p:txBody>
          <a:bodyPr wrap="square" rtlCol="0">
            <a:spAutoFit/>
          </a:bodyPr>
          <a:lstStyle/>
          <a:p>
            <a:r>
              <a:rPr lang="en-US" sz="1800" b="1" dirty="0">
                <a:solidFill>
                  <a:schemeClr val="accent1">
                    <a:lumMod val="75000"/>
                  </a:schemeClr>
                </a:solidFill>
                <a:latin typeface="Times New Roman" panose="02020603050405020304" pitchFamily="18" charset="0"/>
                <a:cs typeface="Times New Roman" panose="02020603050405020304" pitchFamily="18" charset="0"/>
              </a:rPr>
              <a:t>March 2024 </a:t>
            </a:r>
          </a:p>
          <a:p>
            <a:pPr marL="342900" indent="-342900">
              <a:buFont typeface="Arial" panose="020B0604020202020204" pitchFamily="34" charset="0"/>
              <a:buChar char="•"/>
            </a:pPr>
            <a:r>
              <a:rPr lang="en-US" sz="1800" dirty="0">
                <a:highlight>
                  <a:srgbClr val="FFFF00"/>
                </a:highlight>
                <a:latin typeface="Times New Roman" panose="02020603050405020304" pitchFamily="18" charset="0"/>
                <a:cs typeface="Times New Roman" panose="02020603050405020304" pitchFamily="18" charset="0"/>
              </a:rPr>
              <a:t>Goal set for 20 min from report to room</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Online report process trialed for 2 weeks with Med/Surge floor</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Trial period complete, online report process implemented</a:t>
            </a:r>
          </a:p>
          <a:p>
            <a:pPr marL="342900" indent="-34290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Process map created</a:t>
            </a:r>
          </a:p>
          <a:p>
            <a:pPr marL="342900" indent="-342900">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BCD43594-9088-52D0-814F-E200A080BF48}"/>
              </a:ext>
            </a:extLst>
          </p:cNvPr>
          <p:cNvPicPr>
            <a:picLocks noChangeAspect="1"/>
          </p:cNvPicPr>
          <p:nvPr/>
        </p:nvPicPr>
        <p:blipFill>
          <a:blip r:embed="rId10"/>
          <a:stretch>
            <a:fillRect/>
          </a:stretch>
        </p:blipFill>
        <p:spPr>
          <a:xfrm>
            <a:off x="3463133" y="15152650"/>
            <a:ext cx="2848546" cy="3398458"/>
          </a:xfrm>
          <a:prstGeom prst="rect">
            <a:avLst/>
          </a:prstGeom>
        </p:spPr>
      </p:pic>
      <p:graphicFrame>
        <p:nvGraphicFramePr>
          <p:cNvPr id="14" name="Chart 13">
            <a:extLst>
              <a:ext uri="{FF2B5EF4-FFF2-40B4-BE49-F238E27FC236}">
                <a16:creationId xmlns:a16="http://schemas.microsoft.com/office/drawing/2014/main" id="{325B4E60-AB53-3EFB-E719-4A76F0314A19}"/>
              </a:ext>
            </a:extLst>
          </p:cNvPr>
          <p:cNvGraphicFramePr/>
          <p:nvPr>
            <p:extLst>
              <p:ext uri="{D42A27DB-BD31-4B8C-83A1-F6EECF244321}">
                <p14:modId xmlns:p14="http://schemas.microsoft.com/office/powerpoint/2010/main" val="1176982170"/>
              </p:ext>
            </p:extLst>
          </p:nvPr>
        </p:nvGraphicFramePr>
        <p:xfrm>
          <a:off x="11122860" y="19284470"/>
          <a:ext cx="9846273" cy="6712107"/>
        </p:xfrm>
        <a:graphic>
          <a:graphicData uri="http://schemas.openxmlformats.org/drawingml/2006/chart">
            <c:chart xmlns:c="http://schemas.openxmlformats.org/drawingml/2006/chart" xmlns:r="http://schemas.openxmlformats.org/officeDocument/2006/relationships" r:id="rId11"/>
          </a:graphicData>
        </a:graphic>
      </p:graphicFrame>
      <p:sp>
        <p:nvSpPr>
          <p:cNvPr id="29" name="TextBox 28">
            <a:extLst>
              <a:ext uri="{FF2B5EF4-FFF2-40B4-BE49-F238E27FC236}">
                <a16:creationId xmlns:a16="http://schemas.microsoft.com/office/drawing/2014/main" id="{F2777FBD-14AC-9821-E265-4AEA6DDBF8E6}"/>
              </a:ext>
            </a:extLst>
          </p:cNvPr>
          <p:cNvSpPr txBox="1"/>
          <p:nvPr/>
        </p:nvSpPr>
        <p:spPr>
          <a:xfrm>
            <a:off x="910396" y="26800334"/>
            <a:ext cx="8758997" cy="3170099"/>
          </a:xfrm>
          <a:prstGeom prst="rect">
            <a:avLst/>
          </a:prstGeom>
          <a:noFill/>
        </p:spPr>
        <p:txBody>
          <a:bodyPr wrap="square">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Standardized EHR handoff improved timeliness, but transport remained the key bottleneck.</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Targeted transport interventions reduced delays and improved overall ED throughput.</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Multidisciplinary collaboration and accountability were critical to success.</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Ongoing optimization needed to meet transport goals and further reduce total ED length of stay.</a:t>
            </a:r>
          </a:p>
        </p:txBody>
      </p:sp>
    </p:spTree>
    <p:extLst>
      <p:ext uri="{BB962C8B-B14F-4D97-AF65-F5344CB8AC3E}">
        <p14:creationId xmlns:p14="http://schemas.microsoft.com/office/powerpoint/2010/main" val="1388987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25478994-2e44-4d8e-81fe-5fd6791b7c09" xsi:nil="true"/>
  </documentManagement>
</p:properties>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6253F0042C5DCD4998BDB07932007B96" ma:contentTypeVersion="15" ma:contentTypeDescription="Create a new document." ma:contentTypeScope="" ma:versionID="ea3366ed197f2edb7e8ad6ecb3d9060e">
  <xsd:schema xmlns:xsd="http://www.w3.org/2001/XMLSchema" xmlns:xs="http://www.w3.org/2001/XMLSchema" xmlns:p="http://schemas.microsoft.com/office/2006/metadata/properties" xmlns:ns3="25478994-2e44-4d8e-81fe-5fd6791b7c09" xmlns:ns4="13690f46-9aab-4532-bf79-8252ebbd4a2f" targetNamespace="http://schemas.microsoft.com/office/2006/metadata/properties" ma:root="true" ma:fieldsID="b3b38ede8e7f3bc8ec7c249e87c74172" ns3:_="" ns4:_="">
    <xsd:import namespace="25478994-2e44-4d8e-81fe-5fd6791b7c09"/>
    <xsd:import namespace="13690f46-9aab-4532-bf79-8252ebbd4a2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_activity" minOccurs="0"/>
                <xsd:element ref="ns3:MediaServiceObjectDetectorVersions" minOccurs="0"/>
                <xsd:element ref="ns3:MediaServiceSearchProperties" minOccurs="0"/>
                <xsd:element ref="ns3:MediaServiceSystem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478994-2e44-4d8e-81fe-5fd6791b7c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_activity" ma:index="18" nillable="true" ma:displayName="_activity" ma:hidden="true" ma:internalName="_activity">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3690f46-9aab-4532-bf79-8252ebbd4a2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63F6EB-9527-4B98-810B-3F71966AC493}">
  <ds:schemaRefs>
    <ds:schemaRef ds:uri="25478994-2e44-4d8e-81fe-5fd6791b7c09"/>
    <ds:schemaRef ds:uri="http://schemas.microsoft.com/office/2006/documentManagement/types"/>
    <ds:schemaRef ds:uri="http://schemas.openxmlformats.org/package/2006/metadata/core-properties"/>
    <ds:schemaRef ds:uri="13690f46-9aab-4532-bf79-8252ebbd4a2f"/>
    <ds:schemaRef ds:uri="http://www.w3.org/XML/1998/namespace"/>
    <ds:schemaRef ds:uri="http://purl.org/dc/elements/1.1/"/>
    <ds:schemaRef ds:uri="http://schemas.microsoft.com/office/infopath/2007/PartnerControls"/>
    <ds:schemaRef ds:uri="http://schemas.microsoft.com/office/2006/metadata/properties"/>
    <ds:schemaRef ds:uri="http://purl.org/dc/dcmitype/"/>
    <ds:schemaRef ds:uri="http://purl.org/dc/terms/"/>
  </ds:schemaRefs>
</ds:datastoreItem>
</file>

<file path=customXml/itemProps2.xml><?xml version="1.0" encoding="utf-8"?>
<ds:datastoreItem xmlns:ds="http://schemas.openxmlformats.org/officeDocument/2006/customXml" ds:itemID="{9913E1CF-6535-4E36-8B24-628845CC7237}">
  <ds:schemaRefs>
    <ds:schemaRef ds:uri="http://schemas.microsoft.com/office/2006/metadata/longProperties"/>
  </ds:schemaRefs>
</ds:datastoreItem>
</file>

<file path=customXml/itemProps3.xml><?xml version="1.0" encoding="utf-8"?>
<ds:datastoreItem xmlns:ds="http://schemas.openxmlformats.org/officeDocument/2006/customXml" ds:itemID="{84EFF134-EEF3-4E63-929B-6C81A529E926}">
  <ds:schemaRefs>
    <ds:schemaRef ds:uri="http://schemas.microsoft.com/sharepoint/v3/contenttype/forms"/>
  </ds:schemaRefs>
</ds:datastoreItem>
</file>

<file path=customXml/itemProps4.xml><?xml version="1.0" encoding="utf-8"?>
<ds:datastoreItem xmlns:ds="http://schemas.openxmlformats.org/officeDocument/2006/customXml" ds:itemID="{B299AD85-E8E1-4572-9861-228962446E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478994-2e44-4d8e-81fe-5fd6791b7c09"/>
    <ds:schemaRef ds:uri="13690f46-9aab-4532-bf79-8252ebbd4a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4582</TotalTime>
  <Words>1034</Words>
  <Application>Microsoft Office PowerPoint</Application>
  <PresentationFormat>Custom</PresentationFormat>
  <Paragraphs>85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Montserrat</vt:lpstr>
      <vt:lpstr>Montserrat Medium</vt:lpstr>
      <vt:lpstr>Times New Roman</vt:lpstr>
      <vt:lpstr>Wingdings</vt:lpstr>
      <vt:lpstr>Office Theme</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Co-branded Poster Presentation Template Vertical 24 x 36</dc:title>
  <dc:creator>Stephanie Weightman</dc:creator>
  <cp:lastModifiedBy>Jennifer Vaughan</cp:lastModifiedBy>
  <cp:revision>336</cp:revision>
  <cp:lastPrinted>2025-03-31T17:07:01Z</cp:lastPrinted>
  <dcterms:created xsi:type="dcterms:W3CDTF">2010-10-02T17:15:53Z</dcterms:created>
  <dcterms:modified xsi:type="dcterms:W3CDTF">2026-03-31T23:52:27Z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VXW4PD2334PZ-1268992630-15</vt:lpwstr>
  </property>
  <property fmtid="{D5CDD505-2E9C-101B-9397-08002B2CF9AE}" pid="3" name="_dlc_DocIdItemGuid">
    <vt:lpwstr>a0244438-22b9-4d78-98c7-f42b1f35bd47</vt:lpwstr>
  </property>
  <property fmtid="{D5CDD505-2E9C-101B-9397-08002B2CF9AE}" pid="4" name="_dlc_DocIdUrl">
    <vt:lpwstr>https://dallaschildrens.sharepoint.com/brand-templates/_layouts/15/DocIdRedir.aspx?ID=VXW4PD2334PZ-1268992630-15, VXW4PD2334PZ-1268992630-15</vt:lpwstr>
  </property>
  <property fmtid="{D5CDD505-2E9C-101B-9397-08002B2CF9AE}" pid="5" name="PublishingExpirationDate">
    <vt:lpwstr/>
  </property>
  <property fmtid="{D5CDD505-2E9C-101B-9397-08002B2CF9AE}" pid="6" name="PublishingStartDate">
    <vt:lpwstr/>
  </property>
  <property fmtid="{D5CDD505-2E9C-101B-9397-08002B2CF9AE}" pid="7" name="display_urn:schemas-microsoft-com:office:office#Editor">
    <vt:lpwstr>Katie Adams</vt:lpwstr>
  </property>
  <property fmtid="{D5CDD505-2E9C-101B-9397-08002B2CF9AE}" pid="8" name="ContentTypeId">
    <vt:lpwstr>0x0101006253F0042C5DCD4998BDB07932007B96</vt:lpwstr>
  </property>
  <property fmtid="{D5CDD505-2E9C-101B-9397-08002B2CF9AE}" pid="9" name="PII">
    <vt:lpwstr>383;#PHI|f2501be0-f9a1-4b55-94fd-8a0a983730fb</vt:lpwstr>
  </property>
  <property fmtid="{D5CDD505-2E9C-101B-9397-08002B2CF9AE}" pid="10" name="PHI">
    <vt:lpwstr>383;#PHI|f2501be0-f9a1-4b55-94fd-8a0a983730fb</vt:lpwstr>
  </property>
  <property fmtid="{D5CDD505-2E9C-101B-9397-08002B2CF9AE}" pid="11" name="ee2c36aa4d0b4efcba3b21a54ac96d80">
    <vt:lpwstr/>
  </property>
  <property fmtid="{D5CDD505-2E9C-101B-9397-08002B2CF9AE}" pid="12" name="PHI_PII">
    <vt:lpwstr>383;#PHI|f2501be0-f9a1-4b55-94fd-8a0a983730fb</vt:lpwstr>
  </property>
  <property fmtid="{D5CDD505-2E9C-101B-9397-08002B2CF9AE}" pid="13" name="Document Type">
    <vt:lpwstr/>
  </property>
  <property fmtid="{D5CDD505-2E9C-101B-9397-08002B2CF9AE}" pid="14" name="Locations">
    <vt:lpwstr/>
  </property>
</Properties>
</file>