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7" r:id="rId3"/>
  </p:sldIdLst>
  <p:sldSz cx="32918400" cy="43891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>
        <p:scale>
          <a:sx n="33" d="100"/>
          <a:sy n="33" d="100"/>
        </p:scale>
        <p:origin x="1482" y="-3660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/>
</inkml:ink>
</file>

<file path=ppt/ink/ink2.xml><?xml version="1.0" encoding="utf-8"?>
<inkml:ink xmlns:inkml="http://www.w3.org/2003/InkML">
  <inkml:definitions/>
</inkml:ink>
</file>

<file path=ppt/ink/ink3.xml><?xml version="1.0" encoding="utf-8"?>
<inkml:ink xmlns:inkml="http://www.w3.org/2003/InkML">
  <inkml:definitions/>
</inkml:ink>
</file>

<file path=ppt/ink/ink4.xml><?xml version="1.0" encoding="utf-8"?>
<inkml:ink xmlns:inkml="http://www.w3.org/2003/InkML">
  <inkml:definitions/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7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F7ACA8-CA5B-49C8-8E8C-ED31268FCC22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7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104867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7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1AAB7D-7C3D-4C56-B8B1-8493E02FEA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8863" y="1162050"/>
            <a:ext cx="2352675" cy="3136900"/>
          </a:xfrm>
        </p:spPr>
        <p:txBody>
          <a:bodyPr/>
          <a:lstStyle/>
          <a:p>
            <a:endParaRPr lang="en-US"/>
          </a:p>
        </p:txBody>
      </p:sp>
      <p:sp>
        <p:nvSpPr>
          <p:cNvPr id="104861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CF374-A5F6-44F5-8587-7D3361DB0EF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15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4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1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1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Freeform 2"/>
          <p:cNvSpPr/>
          <p:nvPr userDrawn="1"/>
        </p:nvSpPr>
        <p:spPr>
          <a:xfrm>
            <a:off x="-761998" y="-152400"/>
            <a:ext cx="33772316" cy="49168339"/>
          </a:xfrm>
          <a:custGeom>
            <a:avLst/>
            <a:gdLst/>
            <a:ahLst/>
            <a:cxnLst/>
            <a:rect l="l" t="t" r="r" b="b"/>
            <a:pathLst>
              <a:path w="33772316" h="24584168">
                <a:moveTo>
                  <a:pt x="0" y="0"/>
                </a:moveTo>
                <a:lnTo>
                  <a:pt x="33772316" y="0"/>
                </a:lnTo>
                <a:lnTo>
                  <a:pt x="33772316" y="24584168"/>
                </a:lnTo>
                <a:lnTo>
                  <a:pt x="0" y="245841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2027"/>
          </a:p>
        </p:txBody>
      </p:sp>
      <p:sp>
        <p:nvSpPr>
          <p:cNvPr id="1048582" name="Rectangle 7"/>
          <p:cNvSpPr/>
          <p:nvPr userDrawn="1"/>
        </p:nvSpPr>
        <p:spPr>
          <a:xfrm>
            <a:off x="0" y="7200908"/>
            <a:ext cx="32918400" cy="34099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27"/>
          </a:p>
        </p:txBody>
      </p:sp>
      <p:sp>
        <p:nvSpPr>
          <p:cNvPr id="1048583" name="TextBox 8"/>
          <p:cNvSpPr txBox="1"/>
          <p:nvPr userDrawn="1"/>
        </p:nvSpPr>
        <p:spPr>
          <a:xfrm>
            <a:off x="-1808019" y="12884730"/>
            <a:ext cx="237566" cy="40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27"/>
              <a:t> </a:t>
            </a:r>
          </a:p>
        </p:txBody>
      </p:sp>
      <p:sp>
        <p:nvSpPr>
          <p:cNvPr id="1048584" name="Rectangle 9"/>
          <p:cNvSpPr/>
          <p:nvPr userDrawn="1"/>
        </p:nvSpPr>
        <p:spPr>
          <a:xfrm>
            <a:off x="0" y="6"/>
            <a:ext cx="32918400" cy="7200903"/>
          </a:xfrm>
          <a:prstGeom prst="rect">
            <a:avLst/>
          </a:prstGeom>
          <a:solidFill>
            <a:srgbClr val="EF3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27"/>
          </a:p>
        </p:txBody>
      </p:sp>
      <p:sp>
        <p:nvSpPr>
          <p:cNvPr id="1048585" name="Rectangle 10"/>
          <p:cNvSpPr/>
          <p:nvPr userDrawn="1"/>
        </p:nvSpPr>
        <p:spPr>
          <a:xfrm>
            <a:off x="0" y="41300396"/>
            <a:ext cx="32918400" cy="2559629"/>
          </a:xfrm>
          <a:prstGeom prst="rect">
            <a:avLst/>
          </a:prstGeom>
          <a:solidFill>
            <a:srgbClr val="EF3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27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3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2245997" y="10942334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5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4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50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1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1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>
          <a:xfrm>
            <a:off x="2267428" y="2336811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56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4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1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5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3" y="10759444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9" name="Content Placeholder 5"/>
          <p:cNvSpPr>
            <a:spLocks noGrp="1"/>
          </p:cNvSpPr>
          <p:nvPr>
            <p:ph sz="quarter" idx="4"/>
          </p:nvPr>
        </p:nvSpPr>
        <p:spPr>
          <a:xfrm>
            <a:off x="16664943" y="16032481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6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6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6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67" name="Content Placeholder 2"/>
          <p:cNvSpPr>
            <a:spLocks noGrp="1"/>
          </p:cNvSpPr>
          <p:nvPr>
            <p:ph idx="1"/>
          </p:nvPr>
        </p:nvSpPr>
        <p:spPr>
          <a:xfrm>
            <a:off x="13994608" y="6319531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68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7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1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635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6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2263140" y="2336811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1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1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1BFB30-5C4C-4A57-ABFA-6480D1FDAC9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1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1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932B5C-36BF-4497-AC59-1CD47AC0A9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1.xml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customXml" Target="../ink/ink4.xml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 14"/>
          <p:cNvSpPr/>
          <p:nvPr/>
        </p:nvSpPr>
        <p:spPr>
          <a:xfrm>
            <a:off x="10984326" y="7613409"/>
            <a:ext cx="10378093" cy="937423"/>
          </a:xfrm>
          <a:prstGeom prst="rect">
            <a:avLst/>
          </a:prstGeom>
          <a:solidFill>
            <a:srgbClr val="EF3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1" dirty="0">
                <a:latin typeface="Montserrat Medium" panose="020B0604020202020204" charset="0"/>
                <a:cs typeface="Arial" panose="020B0604020202020204" pitchFamily="34" charset="0"/>
              </a:rPr>
              <a:t>Results</a:t>
            </a:r>
            <a:endParaRPr lang="en-US" sz="20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87" name="TextBox 21"/>
          <p:cNvSpPr txBox="1"/>
          <p:nvPr/>
        </p:nvSpPr>
        <p:spPr>
          <a:xfrm>
            <a:off x="28217063" y="18453969"/>
            <a:ext cx="2686579" cy="6003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727"/>
              </a:lnSpc>
            </a:pPr>
            <a:r>
              <a:rPr lang="en-US" sz="3377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Section Title</a:t>
            </a:r>
          </a:p>
        </p:txBody>
      </p:sp>
      <p:pic>
        <p:nvPicPr>
          <p:cNvPr id="2097152" name="Picture 5" descr="A picture containing text, sign, outdoor  AI-generated content may be incorrect.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212439" y="1604159"/>
            <a:ext cx="2534128" cy="3116975"/>
          </a:xfrm>
          <a:prstGeom prst="rect">
            <a:avLst/>
          </a:prstGeom>
        </p:spPr>
      </p:pic>
      <p:grpSp>
        <p:nvGrpSpPr>
          <p:cNvPr id="18" name="Group 44"/>
          <p:cNvGrpSpPr/>
          <p:nvPr/>
        </p:nvGrpSpPr>
        <p:grpSpPr>
          <a:xfrm>
            <a:off x="23639414" y="7671694"/>
            <a:ext cx="8621736" cy="936118"/>
            <a:chOff x="25330570" y="4061640"/>
            <a:chExt cx="7202642" cy="832104"/>
          </a:xfrm>
        </p:grpSpPr>
        <p:sp>
          <p:nvSpPr>
            <p:cNvPr id="1048588" name="Rectangle 8"/>
            <p:cNvSpPr/>
            <p:nvPr/>
          </p:nvSpPr>
          <p:spPr>
            <a:xfrm>
              <a:off x="25330570" y="4061640"/>
              <a:ext cx="7202642" cy="832104"/>
            </a:xfrm>
            <a:prstGeom prst="rect">
              <a:avLst/>
            </a:prstGeom>
            <a:solidFill>
              <a:srgbClr val="EF3E3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27"/>
            </a:p>
          </p:txBody>
        </p:sp>
        <p:sp>
          <p:nvSpPr>
            <p:cNvPr id="1048589" name="TextBox 17"/>
            <p:cNvSpPr txBox="1"/>
            <p:nvPr/>
          </p:nvSpPr>
          <p:spPr>
            <a:xfrm>
              <a:off x="26073626" y="4256892"/>
              <a:ext cx="5961887" cy="53575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727"/>
                </a:lnSpc>
              </a:pPr>
              <a:r>
                <a:rPr lang="en-US" sz="4051" dirty="0">
                  <a:solidFill>
                    <a:srgbClr val="FFFFFF"/>
                  </a:solidFill>
                  <a:latin typeface="Montserrat Medium" pitchFamily="2" charset="77"/>
                  <a:ea typeface="Montserrat"/>
                  <a:cs typeface="Montserrat"/>
                  <a:sym typeface="Montserrat"/>
                </a:rPr>
                <a:t>Discussion</a:t>
              </a:r>
            </a:p>
          </p:txBody>
        </p:sp>
      </p:grpSp>
      <p:sp>
        <p:nvSpPr>
          <p:cNvPr id="1048590" name="TextBox 22"/>
          <p:cNvSpPr txBox="1"/>
          <p:nvPr/>
        </p:nvSpPr>
        <p:spPr>
          <a:xfrm>
            <a:off x="26196728" y="29759548"/>
            <a:ext cx="6729912" cy="6003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727"/>
              </a:lnSpc>
            </a:pPr>
            <a:r>
              <a:rPr lang="en-US" sz="3377" dirty="0">
                <a:solidFill>
                  <a:srgbClr val="FFFFFF"/>
                </a:solidFill>
                <a:latin typeface="Montserrat Medium" pitchFamily="2" charset="77"/>
                <a:ea typeface="Montserrat"/>
                <a:cs typeface="Montserrat"/>
                <a:sym typeface="Montserrat"/>
              </a:rPr>
              <a:t>Ct</a:t>
            </a:r>
          </a:p>
        </p:txBody>
      </p:sp>
      <p:sp>
        <p:nvSpPr>
          <p:cNvPr id="1048591" name="TextBox 34"/>
          <p:cNvSpPr txBox="1"/>
          <p:nvPr/>
        </p:nvSpPr>
        <p:spPr>
          <a:xfrm>
            <a:off x="6478508" y="1453017"/>
            <a:ext cx="17075391" cy="33239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altLang="en-US" sz="7200" b="1" dirty="0">
                <a:solidFill>
                  <a:srgbClr val="FFFFFF"/>
                </a:solidFill>
                <a:latin typeface="Montserrat Medium" panose="00000600000000000000" pitchFamily="2" charset="0"/>
                <a:ea typeface="Montserrat Bold"/>
                <a:cs typeface="Arial" panose="020B0604020202020204" pitchFamily="34" charset="0"/>
                <a:sym typeface="Montserrat Bold"/>
              </a:rPr>
              <a:t>From Good to Great: A Feedback -Driven Project to Strengthen Pediatric Patient Experience </a:t>
            </a:r>
            <a:endParaRPr lang="zh-CN" altLang="en-US" sz="7200" dirty="0">
              <a:latin typeface="Montserrat Medium" panose="00000600000000000000" pitchFamily="2" charset="0"/>
            </a:endParaRPr>
          </a:p>
        </p:txBody>
      </p:sp>
      <p:pic>
        <p:nvPicPr>
          <p:cNvPr id="2097153" name="Picture 23" descr="Logo  AI-generated content may be incorrect.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221580" y="697274"/>
            <a:ext cx="9418810" cy="5256317"/>
          </a:xfrm>
          <a:prstGeom prst="rect">
            <a:avLst/>
          </a:prstGeom>
        </p:spPr>
      </p:pic>
      <p:pic>
        <p:nvPicPr>
          <p:cNvPr id="2097154" name="Picture 4" descr="Text  AI-generated content may be incorrect.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64675" y="1555447"/>
            <a:ext cx="6953551" cy="3165687"/>
          </a:xfrm>
          <a:prstGeom prst="rect">
            <a:avLst/>
          </a:prstGeom>
        </p:spPr>
      </p:pic>
      <p:sp>
        <p:nvSpPr>
          <p:cNvPr id="1048592" name="Rectangle 2"/>
          <p:cNvSpPr/>
          <p:nvPr/>
        </p:nvSpPr>
        <p:spPr>
          <a:xfrm>
            <a:off x="5010103" y="5690880"/>
            <a:ext cx="207545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500" dirty="0">
                <a:solidFill>
                  <a:schemeClr val="bg1"/>
                </a:solidFill>
                <a:latin typeface="Montserrat Medium" panose="00000600000000000000" pitchFamily="2" charset="0"/>
                <a:ea typeface="Open Sans" panose="020B0604020202020204" charset="0"/>
                <a:cs typeface="Open Sans" panose="020B0604020202020204" charset="0"/>
              </a:rPr>
              <a:t>Judine Whyte-Foster  BSN,RN, CPN and Mariagracia Ramjohn BSN, RN</a:t>
            </a:r>
            <a:endParaRPr lang="zh-CN" altLang="en-US" dirty="0">
              <a:latin typeface="Montserrat Medium" panose="00000600000000000000" pitchFamily="2" charset="0"/>
            </a:endParaRPr>
          </a:p>
        </p:txBody>
      </p:sp>
      <p:sp>
        <p:nvSpPr>
          <p:cNvPr id="1048593" name="Rectangle 38"/>
          <p:cNvSpPr/>
          <p:nvPr/>
        </p:nvSpPr>
        <p:spPr>
          <a:xfrm>
            <a:off x="436598" y="19437867"/>
            <a:ext cx="8102975" cy="937423"/>
          </a:xfrm>
          <a:prstGeom prst="rect">
            <a:avLst/>
          </a:prstGeom>
          <a:solidFill>
            <a:srgbClr val="EF3E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0" dirty="0">
                <a:latin typeface="Montserrat Medium" panose="00000600000000000000" pitchFamily="2" charset="0"/>
              </a:rPr>
              <a:t>Purpose Statement </a:t>
            </a:r>
          </a:p>
        </p:txBody>
      </p:sp>
      <p:grpSp>
        <p:nvGrpSpPr>
          <p:cNvPr id="19" name="Group 15"/>
          <p:cNvGrpSpPr/>
          <p:nvPr/>
        </p:nvGrpSpPr>
        <p:grpSpPr>
          <a:xfrm>
            <a:off x="23380133" y="27382867"/>
            <a:ext cx="8747600" cy="936119"/>
            <a:chOff x="25330570" y="4061639"/>
            <a:chExt cx="7202642" cy="832104"/>
          </a:xfrm>
        </p:grpSpPr>
        <p:sp>
          <p:nvSpPr>
            <p:cNvPr id="1048594" name="Rectangle 16"/>
            <p:cNvSpPr/>
            <p:nvPr/>
          </p:nvSpPr>
          <p:spPr>
            <a:xfrm>
              <a:off x="25330570" y="4061639"/>
              <a:ext cx="7202642" cy="832104"/>
            </a:xfrm>
            <a:prstGeom prst="rect">
              <a:avLst/>
            </a:prstGeom>
            <a:solidFill>
              <a:srgbClr val="EF3E3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27" dirty="0"/>
            </a:p>
          </p:txBody>
        </p:sp>
        <p:sp>
          <p:nvSpPr>
            <p:cNvPr id="1048595" name="TextBox 17"/>
            <p:cNvSpPr txBox="1"/>
            <p:nvPr/>
          </p:nvSpPr>
          <p:spPr>
            <a:xfrm>
              <a:off x="26114599" y="4256126"/>
              <a:ext cx="5961887" cy="53575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727"/>
                </a:lnSpc>
              </a:pPr>
              <a:r>
                <a:rPr lang="en-US" sz="4051" dirty="0">
                  <a:solidFill>
                    <a:srgbClr val="FFFFFF"/>
                  </a:solidFill>
                  <a:latin typeface="Montserrat Medium" pitchFamily="2" charset="77"/>
                  <a:ea typeface="Montserrat"/>
                  <a:cs typeface="Montserrat"/>
                  <a:sym typeface="Montserrat"/>
                </a:rPr>
                <a:t>References</a:t>
              </a:r>
            </a:p>
          </p:txBody>
        </p:sp>
      </p:grpSp>
      <p:sp>
        <p:nvSpPr>
          <p:cNvPr id="1048596" name="TextBox 34"/>
          <p:cNvSpPr txBox="1"/>
          <p:nvPr/>
        </p:nvSpPr>
        <p:spPr>
          <a:xfrm>
            <a:off x="-790667" y="36999331"/>
            <a:ext cx="32918400" cy="888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994"/>
              </a:lnSpc>
            </a:pPr>
            <a:r>
              <a:rPr lang="en-US" sz="4996" dirty="0">
                <a:solidFill>
                  <a:srgbClr val="FFFFFF"/>
                </a:solidFill>
                <a:latin typeface="Montserrat Medium" pitchFamily="2" charset="77"/>
                <a:ea typeface="Montserrat"/>
                <a:cs typeface="Montserrat"/>
                <a:sym typeface="Montserrat"/>
              </a:rPr>
              <a:t>FIGHT THE UNFAIR</a:t>
            </a:r>
          </a:p>
        </p:txBody>
      </p:sp>
      <p:grpSp>
        <p:nvGrpSpPr>
          <p:cNvPr id="20" name="Group 45"/>
          <p:cNvGrpSpPr/>
          <p:nvPr/>
        </p:nvGrpSpPr>
        <p:grpSpPr>
          <a:xfrm>
            <a:off x="23380133" y="35912782"/>
            <a:ext cx="8747600" cy="936119"/>
            <a:chOff x="25330570" y="4061640"/>
            <a:chExt cx="7202642" cy="832104"/>
          </a:xfrm>
        </p:grpSpPr>
        <p:sp>
          <p:nvSpPr>
            <p:cNvPr id="1048597" name="Rectangle 46"/>
            <p:cNvSpPr/>
            <p:nvPr/>
          </p:nvSpPr>
          <p:spPr>
            <a:xfrm>
              <a:off x="25330570" y="4061640"/>
              <a:ext cx="7202642" cy="832104"/>
            </a:xfrm>
            <a:prstGeom prst="rect">
              <a:avLst/>
            </a:prstGeom>
            <a:solidFill>
              <a:srgbClr val="EF3E3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27" dirty="0"/>
            </a:p>
          </p:txBody>
        </p:sp>
        <p:sp>
          <p:nvSpPr>
            <p:cNvPr id="1048598" name="TextBox 47"/>
            <p:cNvSpPr txBox="1"/>
            <p:nvPr/>
          </p:nvSpPr>
          <p:spPr>
            <a:xfrm>
              <a:off x="25776205" y="4254289"/>
              <a:ext cx="5961887" cy="53575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727"/>
                </a:lnSpc>
              </a:pPr>
              <a:r>
                <a:rPr lang="en-US" sz="4051" dirty="0">
                  <a:solidFill>
                    <a:srgbClr val="FFFFFF"/>
                  </a:solidFill>
                  <a:latin typeface="Montserrat Medium" pitchFamily="2" charset="77"/>
                  <a:ea typeface="Montserrat"/>
                  <a:cs typeface="Montserrat"/>
                  <a:sym typeface="Montserrat"/>
                </a:rPr>
                <a:t>Contact</a:t>
              </a:r>
            </a:p>
          </p:txBody>
        </p:sp>
      </p:grpSp>
      <p:grpSp>
        <p:nvGrpSpPr>
          <p:cNvPr id="21" name="Group 49"/>
          <p:cNvGrpSpPr/>
          <p:nvPr/>
        </p:nvGrpSpPr>
        <p:grpSpPr>
          <a:xfrm>
            <a:off x="723571" y="7613409"/>
            <a:ext cx="7983760" cy="937423"/>
            <a:chOff x="196082" y="1199841"/>
            <a:chExt cx="2250826" cy="260395"/>
          </a:xfrm>
        </p:grpSpPr>
        <p:sp>
          <p:nvSpPr>
            <p:cNvPr id="1048599" name="Rectangle 51"/>
            <p:cNvSpPr/>
            <p:nvPr/>
          </p:nvSpPr>
          <p:spPr>
            <a:xfrm>
              <a:off x="196082" y="1199841"/>
              <a:ext cx="2250826" cy="260395"/>
            </a:xfrm>
            <a:prstGeom prst="rect">
              <a:avLst/>
            </a:prstGeom>
            <a:solidFill>
              <a:srgbClr val="EF3E3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27" dirty="0"/>
            </a:p>
          </p:txBody>
        </p:sp>
        <p:sp>
          <p:nvSpPr>
            <p:cNvPr id="1048600" name="TextBox 15"/>
            <p:cNvSpPr txBox="1"/>
            <p:nvPr/>
          </p:nvSpPr>
          <p:spPr>
            <a:xfrm>
              <a:off x="332114" y="1240981"/>
              <a:ext cx="1863339" cy="16742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727"/>
                </a:lnSpc>
              </a:pPr>
              <a:r>
                <a:rPr lang="en-US" sz="4051" dirty="0">
                  <a:solidFill>
                    <a:srgbClr val="FFFFFF"/>
                  </a:solidFill>
                  <a:latin typeface="Montserrat Medium" pitchFamily="2" charset="77"/>
                  <a:ea typeface="Montserrat"/>
                  <a:cs typeface="Montserrat"/>
                  <a:sym typeface="Montserrat"/>
                </a:rPr>
                <a:t>Background</a:t>
              </a:r>
            </a:p>
          </p:txBody>
        </p:sp>
      </p:grpSp>
      <p:grpSp>
        <p:nvGrpSpPr>
          <p:cNvPr id="22" name="Group 53"/>
          <p:cNvGrpSpPr/>
          <p:nvPr/>
        </p:nvGrpSpPr>
        <p:grpSpPr>
          <a:xfrm>
            <a:off x="413940" y="27729461"/>
            <a:ext cx="8119000" cy="937423"/>
            <a:chOff x="9593860" y="11137156"/>
            <a:chExt cx="7202642" cy="833265"/>
          </a:xfrm>
        </p:grpSpPr>
        <p:sp>
          <p:nvSpPr>
            <p:cNvPr id="1048601" name="Rectangle 54"/>
            <p:cNvSpPr/>
            <p:nvPr/>
          </p:nvSpPr>
          <p:spPr>
            <a:xfrm>
              <a:off x="9593860" y="11137156"/>
              <a:ext cx="7202642" cy="833265"/>
            </a:xfrm>
            <a:prstGeom prst="rect">
              <a:avLst/>
            </a:prstGeom>
            <a:solidFill>
              <a:srgbClr val="EF3E3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27" dirty="0"/>
            </a:p>
          </p:txBody>
        </p:sp>
        <p:sp>
          <p:nvSpPr>
            <p:cNvPr id="1048602" name="TextBox 16"/>
            <p:cNvSpPr txBox="1"/>
            <p:nvPr/>
          </p:nvSpPr>
          <p:spPr>
            <a:xfrm>
              <a:off x="9632852" y="11312946"/>
              <a:ext cx="6893827" cy="53575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727"/>
                </a:lnSpc>
              </a:pPr>
              <a:r>
                <a:rPr lang="en-US" sz="4051" dirty="0">
                  <a:solidFill>
                    <a:srgbClr val="FFFFFF"/>
                  </a:solidFill>
                  <a:latin typeface="Montserrat Medium" pitchFamily="2" charset="77"/>
                  <a:ea typeface="Montserrat"/>
                  <a:cs typeface="Montserrat"/>
                  <a:sym typeface="Montserrat"/>
                </a:rPr>
                <a:t>Method  </a:t>
              </a:r>
              <a:endParaRPr lang="en-US" sz="3377" dirty="0">
                <a:solidFill>
                  <a:srgbClr val="FFFFFF"/>
                </a:solidFill>
                <a:latin typeface="Montserrat Medium" pitchFamily="2" charset="77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1048603" name="TextBox 3"/>
          <p:cNvSpPr txBox="1"/>
          <p:nvPr/>
        </p:nvSpPr>
        <p:spPr>
          <a:xfrm>
            <a:off x="6096000" y="41912713"/>
            <a:ext cx="20726400" cy="9798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6995"/>
              </a:lnSpc>
            </a:pPr>
            <a:r>
              <a:rPr lang="en-US" sz="5000" dirty="0">
                <a:solidFill>
                  <a:srgbClr val="FFFFFF"/>
                </a:solidFill>
                <a:latin typeface="Montserrat Medium" pitchFamily="2" charset="77"/>
                <a:ea typeface="Montserrat"/>
                <a:cs typeface="Montserrat"/>
                <a:sym typeface="Montserrat"/>
              </a:rPr>
              <a:t>FIGHT THE UNFAIR</a:t>
            </a:r>
          </a:p>
        </p:txBody>
      </p:sp>
      <p:sp>
        <p:nvSpPr>
          <p:cNvPr id="1048604" name="TextBox 1048603"/>
          <p:cNvSpPr txBox="1"/>
          <p:nvPr/>
        </p:nvSpPr>
        <p:spPr>
          <a:xfrm>
            <a:off x="723571" y="8963390"/>
            <a:ext cx="7983760" cy="1043362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Pediatric Ambulatory Unit at Joe DiMaggio Children’s Hospital (JDCH)  nursing- sensitive patient satisfaction indicators are central to evaluating patient and family experience. In the first quarter (Q1</a:t>
            </a:r>
            <a:r>
              <a:rPr lang="en-US" sz="32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of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a decrease in select categories highlighted the need for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renewed focus.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areas that identified for improvement were: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Response to Concerns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Staff Concern for Comfort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Informed of Pain Control Options 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proactive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patient and family feedback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survey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conducted in early 2025 identified opportunities for improvement: </a:t>
            </a: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survey asked 3 questions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are we doing well?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could we do better?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could we do to enhance your experience?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8606" name="TextBox 1048605"/>
          <p:cNvSpPr txBox="1"/>
          <p:nvPr/>
        </p:nvSpPr>
        <p:spPr>
          <a:xfrm>
            <a:off x="23420481" y="28725351"/>
            <a:ext cx="8707252" cy="600164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Amatt, N. G, C., Fothergill, C., Janes, A., Jones, K., MacMillan, K., McMillan, K., Savage., Minto, D., &amp; Sheps, S. (2023). Pediatric nurse-sensitive outcomes: A systematic review of nurse-sensitive outcomes in pediatric settings. Journal of Pediatric Nursing, 72, 1-11. 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Sullivan, C. E., Dickerson, S. S., Ryan, C., Kennedy, L., &amp; Barba, M. (2022). Establishing nursing-sensitive quality indicators for pediatric care. Journal of Nursing Scholarship, 54(1),</a:t>
            </a: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105-114. </a:t>
            </a:r>
          </a:p>
        </p:txBody>
      </p:sp>
      <p:sp>
        <p:nvSpPr>
          <p:cNvPr id="1048607" name="TextBox 1048606"/>
          <p:cNvSpPr txBox="1"/>
          <p:nvPr/>
        </p:nvSpPr>
        <p:spPr>
          <a:xfrm>
            <a:off x="23639415" y="8996186"/>
            <a:ext cx="8621736" cy="790985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project highlights the importance of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continuous monitoring of data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responsiveness to patient and family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sustaining high-quality Pediatric Ambulatory care.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initiative illustrates how comfort enhancements, environmental adjustments, and structured follow-up can restore and improve patient experience, reinforcing patient and family experience as a critical quality metric. 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project provides a replicable model for a 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nurse-driven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quality improvement efforts in pediatric ambulatory settings.</a:t>
            </a:r>
          </a:p>
          <a:p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048610" name="TextBox 1048609"/>
          <p:cNvSpPr txBox="1"/>
          <p:nvPr/>
        </p:nvSpPr>
        <p:spPr>
          <a:xfrm>
            <a:off x="497975" y="20612841"/>
            <a:ext cx="8025542" cy="6494085"/>
          </a:xfrm>
          <a:prstGeom prst="rect">
            <a:avLst/>
          </a:prstGeom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Ambulatory Department Patient Satisfaction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roject championed by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the unit Shared Governance Council 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aimed to improve patient and family comfort by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enhancing the overall</a:t>
            </a: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experience in the outpatient ambulatory unit. This initiative utilized nursing-sensitive patient indicators and data from the proactive patient experience survey . The survey results were positive overall, highlighting both strengths and opportunities for improvement. Notably, responses related to noise levels and patient comfort stood out as key areas requiring focused attention.  </a:t>
            </a:r>
          </a:p>
        </p:txBody>
      </p:sp>
      <p:sp>
        <p:nvSpPr>
          <p:cNvPr id="1048678" name="TextBox 1048677"/>
          <p:cNvSpPr txBox="1"/>
          <p:nvPr/>
        </p:nvSpPr>
        <p:spPr>
          <a:xfrm>
            <a:off x="459974" y="28864648"/>
            <a:ext cx="8791598" cy="1338828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Implementation of a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comprehensive comfort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bundle: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Warm blankets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Socks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Sleep masks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Earplugs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</a:t>
            </a: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engagement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strategies, including support from the Child Life team during procedures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with the Patient Family Advisory Council (PFAC), including distribution of an informational letter outlining available services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Resource Center items (games, toys, books) for in-unit rewards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Purposeful rounding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incorporating real-time feedback from patients and families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assistance for parents unable to leave the bedside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Expanded variety of nutritional options for parents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Installation of a charging station in the unit for family use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Personalized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branded note cards provided upon discharge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Post-discharge follow-up calls conducted within 2–3 days after the visit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48680" name="Ink 1048679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sp>
            <p:nvSpPr>
              <p:cNvPr id="1048680" name=""/>
              <p:cNvSpPr/>
              <p:nvPr/>
            </p:nvSpPr>
            <p:spPr>
              <a:xfrm>
                <a:off x="0" y="0"/>
                <a:ext cx="0" cy="0"/>
              </a:xfrm>
            </p:spPr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48681" name="Ink 1048680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sp>
            <p:nvSpPr>
              <p:cNvPr id="1048681" name=""/>
              <p:cNvSpPr/>
              <p:nvPr/>
            </p:nvSpPr>
            <p:spPr>
              <a:xfrm>
                <a:off x="0" y="0"/>
                <a:ext cx="0" cy="0"/>
              </a:xfrm>
            </p:spPr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48682" name="Ink 1048681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sp>
            <p:nvSpPr>
              <p:cNvPr id="1048682" name=""/>
              <p:cNvSpPr/>
              <p:nvPr/>
            </p:nvSpPr>
            <p:spPr>
              <a:xfrm>
                <a:off x="0" y="0"/>
                <a:ext cx="0" cy="0"/>
              </a:xfrm>
            </p:spPr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48685" name="Ink 1048684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 xmlns="">
          <p:sp>
            <p:nvSpPr>
              <p:cNvPr id="1048685" name=""/>
              <p:cNvSpPr/>
              <p:nvPr/>
            </p:nvSpPr>
            <p:spPr>
              <a:xfrm>
                <a:off x="0" y="0"/>
                <a:ext cx="0" cy="0"/>
              </a:xfrm>
            </p:spPr>
          </p:sp>
        </mc:Fallback>
      </mc:AlternateContent>
      <p:sp>
        <p:nvSpPr>
          <p:cNvPr id="1048689" name="TextBox 1048688"/>
          <p:cNvSpPr txBox="1"/>
          <p:nvPr/>
        </p:nvSpPr>
        <p:spPr>
          <a:xfrm>
            <a:off x="11045301" y="9003495"/>
            <a:ext cx="10317118" cy="69865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Monitoring nursing-sensitive patient indicators is essential to maintaining high-quality care. In Q1 2025, several key metrics showed a decline compared to Q4 2024 data.</a:t>
            </a:r>
          </a:p>
          <a:p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Following the implementation of the Pediatric Ambulatory Department Patient Satisfaction Project, ongoing quarterly monitoring of patient satisfaction data demonstrated a strong rebound in Q2 2025, with sustained improvements observed in subsequent quarters: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Response to Concerns: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increased from 94.64 to 99.32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Staff Concern for Comfort: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increased from 94.19 to 100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Informed of Pain Control Options: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increased from </a:t>
            </a:r>
            <a:endParaRPr lang="en-U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93.29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to 97.22</a:t>
            </a:r>
          </a:p>
          <a:p>
            <a:endParaRPr lang="en-US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A47FA5-2CB0-4138-34A8-10D48FFCB15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149216" y="37423207"/>
            <a:ext cx="3209433" cy="3188989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4B79BD0-4CC8-3DB7-62C7-035422B615D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4907" y="35179178"/>
            <a:ext cx="8707252" cy="77849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2121D3-61C1-4512-3D65-0FE08D0D5B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520274" y="17920013"/>
            <a:ext cx="10877500" cy="7903959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04E95E5-315D-EFD1-5D2F-06F7F468A80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1317329" y="17891960"/>
            <a:ext cx="10877500" cy="7903959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091DECE-FDA5-B906-A74D-AC133299A70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485142" y="26822556"/>
            <a:ext cx="10945417" cy="795331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34F30C07DA4D90D119794195365A" ma:contentTypeVersion="5" ma:contentTypeDescription="Create a new document." ma:contentTypeScope="" ma:versionID="b596923a7b3682ca209851b2e415b6af">
  <xsd:schema xmlns:xsd="http://www.w3.org/2001/XMLSchema" xmlns:xs="http://www.w3.org/2001/XMLSchema" xmlns:p="http://schemas.microsoft.com/office/2006/metadata/properties" xmlns:ns3="d01717c9-d2ad-4331-abc6-427b66f3a585" targetNamespace="http://schemas.microsoft.com/office/2006/metadata/properties" ma:root="true" ma:fieldsID="5498479b8b68deda833e123fdad165a3" ns3:_="">
    <xsd:import namespace="d01717c9-d2ad-4331-abc6-427b66f3a58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717c9-d2ad-4331-abc6-427b66f3a58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7E8003-2D35-4067-BFC3-2CF612505F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1717c9-d2ad-4331-abc6-427b66f3a5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623</Words>
  <Application>Microsoft Office PowerPoint</Application>
  <PresentationFormat>Custom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等线</vt:lpstr>
      <vt:lpstr>Montserrat</vt:lpstr>
      <vt:lpstr>Montserrat Bold</vt:lpstr>
      <vt:lpstr>Montserrat Medium</vt:lpstr>
      <vt:lpstr>Open Sans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Vaneker</dc:creator>
  <cp:lastModifiedBy>Foster, Judine W</cp:lastModifiedBy>
  <cp:revision>9</cp:revision>
  <cp:lastPrinted>2026-03-31T17:48:02Z</cp:lastPrinted>
  <dcterms:created xsi:type="dcterms:W3CDTF">2025-12-03T19:28:44Z</dcterms:created>
  <dcterms:modified xsi:type="dcterms:W3CDTF">2026-03-31T17:48:41Z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0x0101004F5134F30C07DA4D90D119794195365A</vt:lpwstr>
  </property>
  <property fmtid="{D5CDD505-2E9C-101B-9397-08002B2CF9AE}" pid="3" name="ICV">
    <vt:lpwstr>8bc625803efd4fe39ee5fc30e54e8ad7</vt:lpwstr>
  </property>
</Properties>
</file>