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7" r:id="rId1"/>
  </p:sldMasterIdLst>
  <p:sldIdLst>
    <p:sldId id="259" r:id="rId2"/>
  </p:sldIdLst>
  <p:sldSz cx="32918400" cy="43891200"/>
  <p:notesSz cx="6858000" cy="9144000"/>
  <p:embeddedFontLst>
    <p:embeddedFont>
      <p:font typeface="Segoe UI" panose="020B0502040204020203" pitchFamily="34" charset="0"/>
      <p:regular r:id="rId3"/>
      <p:bold r:id="rId4"/>
      <p:italic r:id="rId5"/>
      <p:boldItalic r:id="rId6"/>
    </p:embeddedFont>
    <p:embeddedFont>
      <p:font typeface="Segoe UI Semibold" panose="020B0702040204020203" pitchFamily="34" charset="0"/>
      <p:bold r:id="rId7"/>
      <p:boldItalic r:id="rId8"/>
    </p:embeddedFont>
  </p:embeddedFontLst>
  <p:custDataLst>
    <p:tags r:id="rId9"/>
  </p:custDataLst>
  <p:defaultTextStyle>
    <a:defPPr>
      <a:defRPr lang="en-US"/>
    </a:defPPr>
    <a:lvl1pPr marL="0" algn="l" defTabSz="64008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64008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64008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64008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64008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64008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64008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64008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64008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24" userDrawn="1">
          <p15:clr>
            <a:srgbClr val="A4A3A4"/>
          </p15:clr>
        </p15:guide>
        <p15:guide id="2" pos="10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B58C"/>
    <a:srgbClr val="2FB88A"/>
    <a:srgbClr val="0068B1"/>
    <a:srgbClr val="0F65BC"/>
    <a:srgbClr val="D8D8D5"/>
    <a:srgbClr val="005CB9"/>
    <a:srgbClr val="712A81"/>
    <a:srgbClr val="43477B"/>
    <a:srgbClr val="54C8E8"/>
    <a:srgbClr val="275C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2" autoAdjust="0"/>
    <p:restoredTop sz="94661" autoAdjust="0"/>
  </p:normalViewPr>
  <p:slideViewPr>
    <p:cSldViewPr snapToGrid="0" showGuides="1">
      <p:cViewPr>
        <p:scale>
          <a:sx n="20" d="100"/>
          <a:sy n="20" d="100"/>
        </p:scale>
        <p:origin x="1554" y="12"/>
      </p:cViewPr>
      <p:guideLst>
        <p:guide orient="horz" pos="13824"/>
        <p:guide pos="10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7183123"/>
            <a:ext cx="27980640" cy="15280640"/>
          </a:xfrm>
        </p:spPr>
        <p:txBody>
          <a:bodyPr anchor="b"/>
          <a:lstStyle>
            <a:lvl1pPr algn="ctr">
              <a:defRPr sz="21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23053043"/>
            <a:ext cx="24688800" cy="10596877"/>
          </a:xfrm>
        </p:spPr>
        <p:txBody>
          <a:bodyPr/>
          <a:lstStyle>
            <a:lvl1pPr marL="0" indent="0" algn="ctr">
              <a:buNone/>
              <a:defRPr sz="8640"/>
            </a:lvl1pPr>
            <a:lvl2pPr marL="1645920" indent="0" algn="ctr">
              <a:buNone/>
              <a:defRPr sz="7200"/>
            </a:lvl2pPr>
            <a:lvl3pPr marL="3291840" indent="0" algn="ctr">
              <a:buNone/>
              <a:defRPr sz="6480"/>
            </a:lvl3pPr>
            <a:lvl4pPr marL="4937760" indent="0" algn="ctr">
              <a:buNone/>
              <a:defRPr sz="5760"/>
            </a:lvl4pPr>
            <a:lvl5pPr marL="6583680" indent="0" algn="ctr">
              <a:buNone/>
              <a:defRPr sz="5760"/>
            </a:lvl5pPr>
            <a:lvl6pPr marL="8229600" indent="0" algn="ctr">
              <a:buNone/>
              <a:defRPr sz="5760"/>
            </a:lvl6pPr>
            <a:lvl7pPr marL="9875520" indent="0" algn="ctr">
              <a:buNone/>
              <a:defRPr sz="5760"/>
            </a:lvl7pPr>
            <a:lvl8pPr marL="11521440" indent="0" algn="ctr">
              <a:buNone/>
              <a:defRPr sz="5760"/>
            </a:lvl8pPr>
            <a:lvl9pPr marL="13167360" indent="0" algn="ctr">
              <a:buNone/>
              <a:defRPr sz="5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A6D5D-89D4-4414-93D1-AAE238F20FAE}" type="datetimeFigureOut">
              <a:rPr lang="nl-NL" smtClean="0"/>
              <a:t>3-3-2026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4F58A-5A81-4CCB-9E3A-F66A341986F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6528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A6D5D-89D4-4414-93D1-AAE238F20FAE}" type="datetimeFigureOut">
              <a:rPr lang="nl-NL" smtClean="0"/>
              <a:t>3-3-2026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4F58A-5A81-4CCB-9E3A-F66A341986F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2144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7232" y="2336800"/>
            <a:ext cx="7098030" cy="3719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142" y="2336800"/>
            <a:ext cx="20882610" cy="371957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A6D5D-89D4-4414-93D1-AAE238F20FAE}" type="datetimeFigureOut">
              <a:rPr lang="nl-NL" smtClean="0"/>
              <a:t>3-3-2026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4F58A-5A81-4CCB-9E3A-F66A341986F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3198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63140" y="2336812"/>
            <a:ext cx="16300725" cy="7581549"/>
          </a:xfrm>
        </p:spPr>
        <p:txBody>
          <a:bodyPr anchor="t">
            <a:normAutofit/>
          </a:bodyPr>
          <a:lstStyle>
            <a:lvl1pPr>
              <a:defRPr sz="9729"/>
            </a:lvl1pPr>
          </a:lstStyle>
          <a:p>
            <a:r>
              <a:rPr lang="en-US" dirty="0"/>
              <a:t>The title of your poster presentation as a question or statement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A10DC58-911A-4CE8-AA99-F41DA927EA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63145" y="10872556"/>
            <a:ext cx="12326468" cy="5456963"/>
          </a:xfrm>
        </p:spPr>
        <p:txBody>
          <a:bodyPr/>
          <a:lstStyle/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1FCDFC50-ADA8-48D8-B78D-085753AF1E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63145" y="18137185"/>
            <a:ext cx="12326468" cy="5456963"/>
          </a:xfrm>
        </p:spPr>
        <p:txBody>
          <a:bodyPr/>
          <a:lstStyle/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5479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A6D5D-89D4-4414-93D1-AAE238F20FAE}" type="datetimeFigureOut">
              <a:rPr lang="nl-NL" smtClean="0"/>
              <a:t>3-3-2026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4F58A-5A81-4CCB-9E3A-F66A341986F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8537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997" y="10942333"/>
            <a:ext cx="28392120" cy="18257517"/>
          </a:xfrm>
        </p:spPr>
        <p:txBody>
          <a:bodyPr anchor="b"/>
          <a:lstStyle>
            <a:lvl1pPr>
              <a:defRPr sz="21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997" y="29372573"/>
            <a:ext cx="28392120" cy="9601197"/>
          </a:xfrm>
        </p:spPr>
        <p:txBody>
          <a:bodyPr/>
          <a:lstStyle>
            <a:lvl1pPr marL="0" indent="0">
              <a:buNone/>
              <a:defRPr sz="8640">
                <a:solidFill>
                  <a:schemeClr val="tx1"/>
                </a:solidFill>
              </a:defRPr>
            </a:lvl1pPr>
            <a:lvl2pPr marL="164592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291840" indent="0">
              <a:buNone/>
              <a:defRPr sz="6480">
                <a:solidFill>
                  <a:schemeClr val="tx1">
                    <a:tint val="75000"/>
                  </a:schemeClr>
                </a:solidFill>
              </a:defRPr>
            </a:lvl3pPr>
            <a:lvl4pPr marL="49377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4pPr>
            <a:lvl5pPr marL="65836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5pPr>
            <a:lvl6pPr marL="822960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6pPr>
            <a:lvl7pPr marL="987552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7pPr>
            <a:lvl8pPr marL="1152144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8pPr>
            <a:lvl9pPr marL="131673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A6D5D-89D4-4414-93D1-AAE238F20FAE}" type="datetimeFigureOut">
              <a:rPr lang="nl-NL" smtClean="0"/>
              <a:t>3-3-2026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4F58A-5A81-4CCB-9E3A-F66A341986F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5625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140" y="11684000"/>
            <a:ext cx="13990320" cy="278485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4940" y="11684000"/>
            <a:ext cx="13990320" cy="278485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A6D5D-89D4-4414-93D1-AAE238F20FAE}" type="datetimeFigureOut">
              <a:rPr lang="nl-NL" smtClean="0"/>
              <a:t>3-3-2026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4F58A-5A81-4CCB-9E3A-F66A341986F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5110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336810"/>
            <a:ext cx="28392120" cy="84836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431" y="10759443"/>
            <a:ext cx="13926024" cy="5273037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431" y="16032480"/>
            <a:ext cx="13926024" cy="235813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4942" y="10759443"/>
            <a:ext cx="13994608" cy="5273037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4942" y="16032480"/>
            <a:ext cx="13994608" cy="235813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A6D5D-89D4-4414-93D1-AAE238F20FAE}" type="datetimeFigureOut">
              <a:rPr lang="nl-NL" smtClean="0"/>
              <a:t>3-3-2026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4F58A-5A81-4CCB-9E3A-F66A341986F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6986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A6D5D-89D4-4414-93D1-AAE238F20FAE}" type="datetimeFigureOut">
              <a:rPr lang="nl-NL" smtClean="0"/>
              <a:t>3-3-2026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4F58A-5A81-4CCB-9E3A-F66A341986F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9309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A6D5D-89D4-4414-93D1-AAE238F20FAE}" type="datetimeFigureOut">
              <a:rPr lang="nl-NL" smtClean="0"/>
              <a:t>3-3-2026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4F58A-5A81-4CCB-9E3A-F66A341986F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8729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926080"/>
            <a:ext cx="10617041" cy="1024128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4608" y="6319530"/>
            <a:ext cx="16664940" cy="31191200"/>
          </a:xfrm>
        </p:spPr>
        <p:txBody>
          <a:bodyPr/>
          <a:lstStyle>
            <a:lvl1pPr>
              <a:defRPr sz="11520"/>
            </a:lvl1pPr>
            <a:lvl2pPr>
              <a:defRPr sz="10080"/>
            </a:lvl2pPr>
            <a:lvl3pPr>
              <a:defRPr sz="864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13167360"/>
            <a:ext cx="10617041" cy="24394163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A6D5D-89D4-4414-93D1-AAE238F20FAE}" type="datetimeFigureOut">
              <a:rPr lang="nl-NL" smtClean="0"/>
              <a:t>3-3-2026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4F58A-5A81-4CCB-9E3A-F66A341986F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5779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926080"/>
            <a:ext cx="10617041" cy="1024128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4608" y="6319530"/>
            <a:ext cx="16664940" cy="31191200"/>
          </a:xfrm>
        </p:spPr>
        <p:txBody>
          <a:bodyPr anchor="t"/>
          <a:lstStyle>
            <a:lvl1pPr marL="0" indent="0">
              <a:buNone/>
              <a:defRPr sz="11520"/>
            </a:lvl1pPr>
            <a:lvl2pPr marL="1645920" indent="0">
              <a:buNone/>
              <a:defRPr sz="10080"/>
            </a:lvl2pPr>
            <a:lvl3pPr marL="3291840" indent="0">
              <a:buNone/>
              <a:defRPr sz="8640"/>
            </a:lvl3pPr>
            <a:lvl4pPr marL="4937760" indent="0">
              <a:buNone/>
              <a:defRPr sz="7200"/>
            </a:lvl4pPr>
            <a:lvl5pPr marL="6583680" indent="0">
              <a:buNone/>
              <a:defRPr sz="7200"/>
            </a:lvl5pPr>
            <a:lvl6pPr marL="8229600" indent="0">
              <a:buNone/>
              <a:defRPr sz="7200"/>
            </a:lvl6pPr>
            <a:lvl7pPr marL="9875520" indent="0">
              <a:buNone/>
              <a:defRPr sz="7200"/>
            </a:lvl7pPr>
            <a:lvl8pPr marL="11521440" indent="0">
              <a:buNone/>
              <a:defRPr sz="7200"/>
            </a:lvl8pPr>
            <a:lvl9pPr marL="13167360" indent="0">
              <a:buNone/>
              <a:defRPr sz="7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13167360"/>
            <a:ext cx="10617041" cy="24394163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A6D5D-89D4-4414-93D1-AAE238F20FAE}" type="datetimeFigureOut">
              <a:rPr lang="nl-NL" smtClean="0"/>
              <a:t>3-3-2026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4F58A-5A81-4CCB-9E3A-F66A341986F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7441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140" y="2336810"/>
            <a:ext cx="28392120" cy="8483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140" y="11684000"/>
            <a:ext cx="28392120" cy="2784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140" y="40680650"/>
            <a:ext cx="740664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A6D5D-89D4-4414-93D1-AAE238F20FAE}" type="datetimeFigureOut">
              <a:rPr lang="nl-NL" smtClean="0"/>
              <a:t>3-3-2026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4220" y="40680650"/>
            <a:ext cx="1110996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8620" y="40680650"/>
            <a:ext cx="740664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4F58A-5A81-4CCB-9E3A-F66A341986F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104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662" r:id="rId12"/>
  </p:sldLayoutIdLst>
  <p:txStyles>
    <p:titleStyle>
      <a:lvl1pPr algn="l" defTabSz="3291840" rtl="0" eaLnBrk="1" latinLnBrk="0" hangingPunct="1">
        <a:lnSpc>
          <a:spcPct val="90000"/>
        </a:lnSpc>
        <a:spcBef>
          <a:spcPct val="0"/>
        </a:spcBef>
        <a:buNone/>
        <a:defRPr sz="15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22960" indent="-822960" algn="l" defTabSz="3291840" rtl="0" eaLnBrk="1" latinLnBrk="0" hangingPunct="1">
        <a:lnSpc>
          <a:spcPct val="90000"/>
        </a:lnSpc>
        <a:spcBef>
          <a:spcPts val="36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1pPr>
      <a:lvl2pPr marL="24688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740664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905256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23444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3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2pPr>
      <a:lvl3pPr marL="32918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3pPr>
      <a:lvl4pPr marL="49377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98755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15214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1673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11" Type="http://schemas.openxmlformats.org/officeDocument/2006/relationships/image" Target="../media/image10.png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5227CDCA-06EF-04D9-F8ED-26ADB199F6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961" t="-436" r="36472"/>
          <a:stretch>
            <a:fillRect/>
          </a:stretch>
        </p:blipFill>
        <p:spPr>
          <a:xfrm>
            <a:off x="-26556" y="7370154"/>
            <a:ext cx="32944955" cy="393333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C4C6B4-9D75-BE44-B46B-4E09406329AA}"/>
              </a:ext>
            </a:extLst>
          </p:cNvPr>
          <p:cNvSpPr txBox="1"/>
          <p:nvPr/>
        </p:nvSpPr>
        <p:spPr>
          <a:xfrm>
            <a:off x="15661246" y="32268707"/>
            <a:ext cx="16252249" cy="8263645"/>
          </a:xfrm>
          <a:prstGeom prst="rect">
            <a:avLst/>
          </a:prstGeom>
          <a:solidFill>
            <a:schemeClr val="bg1"/>
          </a:solidFill>
          <a:ln w="12700" cap="sq">
            <a:solidFill>
              <a:srgbClr val="D8D8D5">
                <a:alpha val="61000"/>
              </a:srgbClr>
            </a:solidFill>
            <a:miter lim="800000"/>
          </a:ln>
          <a:effectLst/>
        </p:spPr>
        <p:txBody>
          <a:bodyPr wrap="square" lIns="609600" tIns="91440" rIns="365760" rtlCol="0">
            <a:noAutofit/>
          </a:bodyPr>
          <a:lstStyle/>
          <a:p>
            <a:pPr algn="ctr">
              <a:spcAft>
                <a:spcPts val="508"/>
              </a:spcAft>
            </a:pPr>
            <a:endParaRPr lang="en-US" sz="4400" b="1" dirty="0">
              <a:solidFill>
                <a:srgbClr val="2FB88A"/>
              </a:solidFill>
              <a:latin typeface="Segoe UI" panose="020B0502040204020203" pitchFamily="34" charset="0"/>
              <a:ea typeface="Open Sans Condensed Light" panose="020B0306030504020204" pitchFamily="34" charset="0"/>
              <a:cs typeface="Segoe UI" panose="020B0502040204020203" pitchFamily="34" charset="0"/>
            </a:endParaRPr>
          </a:p>
          <a:p>
            <a:pPr algn="ctr">
              <a:spcAft>
                <a:spcPts val="508"/>
              </a:spcAft>
            </a:pPr>
            <a:r>
              <a:rPr lang="en-US" sz="4400" b="1" dirty="0">
                <a:solidFill>
                  <a:srgbClr val="2FB88A"/>
                </a:solidFill>
                <a:latin typeface="Segoe UI" panose="020B0502040204020203" pitchFamily="34" charset="0"/>
                <a:ea typeface="Open Sans Condensed Light" panose="020B0306030504020204" pitchFamily="34" charset="0"/>
                <a:cs typeface="Segoe UI" panose="020B0502040204020203" pitchFamily="34" charset="0"/>
              </a:rPr>
              <a:t>IMPLICATIONS</a:t>
            </a:r>
          </a:p>
          <a:p>
            <a:pPr>
              <a:spcAft>
                <a:spcPts val="508"/>
              </a:spcAft>
            </a:pPr>
            <a:endParaRPr lang="en-US" sz="3200" b="1" dirty="0">
              <a:latin typeface="Segoe UI" panose="020B0502040204020203" pitchFamily="34" charset="0"/>
              <a:ea typeface="Open Sans Condensed Light" panose="020B0306030504020204" pitchFamily="34" charset="0"/>
              <a:cs typeface="Segoe UI" panose="020B0502040204020203" pitchFamily="34" charset="0"/>
            </a:endParaRPr>
          </a:p>
          <a:p>
            <a:pPr>
              <a:spcAft>
                <a:spcPts val="508"/>
              </a:spcAft>
            </a:pPr>
            <a:r>
              <a:rPr lang="en-US" sz="4000" dirty="0">
                <a:solidFill>
                  <a:srgbClr val="0068B1"/>
                </a:solidFill>
                <a:latin typeface="Segoe UI" panose="020B0502040204020203" pitchFamily="34" charset="0"/>
                <a:ea typeface="Roboto Condensed" panose="020B0604020202020204" charset="0"/>
                <a:cs typeface="Segoe UI" panose="020B0502040204020203" pitchFamily="34" charset="0"/>
              </a:rPr>
              <a:t>Micro-learning is an effective, scalable approach for addressing practice drift.</a:t>
            </a:r>
          </a:p>
          <a:p>
            <a:pPr>
              <a:spcAft>
                <a:spcPts val="508"/>
              </a:spcAft>
            </a:pPr>
            <a:endParaRPr lang="en-US" sz="4000" dirty="0">
              <a:solidFill>
                <a:srgbClr val="0068B1"/>
              </a:solidFill>
              <a:latin typeface="Segoe UI" panose="020B0502040204020203" pitchFamily="34" charset="0"/>
              <a:ea typeface="Roboto Condensed" panose="020B0604020202020204" charset="0"/>
              <a:cs typeface="Segoe UI" panose="020B0502040204020203" pitchFamily="34" charset="0"/>
            </a:endParaRPr>
          </a:p>
          <a:p>
            <a:pPr>
              <a:spcAft>
                <a:spcPts val="508"/>
              </a:spcAft>
            </a:pPr>
            <a:r>
              <a:rPr lang="en-US" sz="4000" dirty="0">
                <a:solidFill>
                  <a:srgbClr val="0068B1"/>
                </a:solidFill>
                <a:latin typeface="Segoe UI" panose="020B0502040204020203" pitchFamily="34" charset="0"/>
                <a:ea typeface="Roboto Condensed" panose="020B0604020202020204" charset="0"/>
                <a:cs typeface="Segoe UI" panose="020B0502040204020203" pitchFamily="34" charset="0"/>
              </a:rPr>
              <a:t>Lessons learned include the importance of</a:t>
            </a:r>
          </a:p>
          <a:p>
            <a:pPr indent="-571500">
              <a:spcAft>
                <a:spcPts val="508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68B1"/>
                </a:solidFill>
                <a:latin typeface="Segoe UI" panose="020B0502040204020203" pitchFamily="34" charset="0"/>
                <a:ea typeface="Roboto Condensed" panose="020B0604020202020204" charset="0"/>
                <a:cs typeface="Segoe UI" panose="020B0502040204020203" pitchFamily="34" charset="0"/>
              </a:rPr>
              <a:t>content alignment with real-time quality data,</a:t>
            </a:r>
          </a:p>
          <a:p>
            <a:pPr indent="-571500">
              <a:spcAft>
                <a:spcPts val="508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68B1"/>
                </a:solidFill>
                <a:latin typeface="Segoe UI" panose="020B0502040204020203" pitchFamily="34" charset="0"/>
                <a:ea typeface="Roboto Condensed" panose="020B0604020202020204" charset="0"/>
                <a:cs typeface="Segoe UI" panose="020B0502040204020203" pitchFamily="34" charset="0"/>
              </a:rPr>
              <a:t>leveraging leadership to ensure accountability, and</a:t>
            </a:r>
          </a:p>
          <a:p>
            <a:pPr indent="-571500">
              <a:spcAft>
                <a:spcPts val="508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68B1"/>
                </a:solidFill>
                <a:latin typeface="Segoe UI" panose="020B0502040204020203" pitchFamily="34" charset="0"/>
                <a:ea typeface="Roboto Condensed" panose="020B0604020202020204" charset="0"/>
                <a:cs typeface="Segoe UI" panose="020B0502040204020203" pitchFamily="34" charset="0"/>
              </a:rPr>
              <a:t>brief and scenario-based training.</a:t>
            </a:r>
          </a:p>
          <a:p>
            <a:pPr>
              <a:lnSpc>
                <a:spcPct val="120000"/>
              </a:lnSpc>
              <a:spcAft>
                <a:spcPts val="467"/>
              </a:spcAft>
            </a:pPr>
            <a:endParaRPr lang="en-US" sz="3044" b="1" dirty="0">
              <a:latin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8E28AA-128B-2B47-A7F6-BDBBDCFDC47F}"/>
              </a:ext>
            </a:extLst>
          </p:cNvPr>
          <p:cNvSpPr txBox="1"/>
          <p:nvPr/>
        </p:nvSpPr>
        <p:spPr>
          <a:xfrm>
            <a:off x="15661246" y="21821322"/>
            <a:ext cx="16252249" cy="9652566"/>
          </a:xfrm>
          <a:prstGeom prst="rect">
            <a:avLst/>
          </a:prstGeom>
          <a:solidFill>
            <a:schemeClr val="bg1"/>
          </a:solidFill>
          <a:ln w="12700" cap="sq">
            <a:solidFill>
              <a:srgbClr val="D8D8D5">
                <a:alpha val="61000"/>
              </a:srgbClr>
            </a:solidFill>
            <a:miter lim="800000"/>
          </a:ln>
          <a:effectLst/>
        </p:spPr>
        <p:txBody>
          <a:bodyPr wrap="square" lIns="609600" tIns="91440" rIns="365760" rtlCol="0">
            <a:noAutofit/>
          </a:bodyPr>
          <a:lstStyle/>
          <a:p>
            <a:pPr algn="ctr">
              <a:spcAft>
                <a:spcPts val="508"/>
              </a:spcAft>
            </a:pPr>
            <a:endParaRPr lang="en-US" sz="4400" b="1" dirty="0">
              <a:solidFill>
                <a:srgbClr val="2FB88A"/>
              </a:solidFill>
              <a:latin typeface="Segoe UI" panose="020B0502040204020203" pitchFamily="34" charset="0"/>
              <a:ea typeface="Open Sans Condensed Light" panose="020B0306030504020204" pitchFamily="34" charset="0"/>
              <a:cs typeface="Segoe UI" panose="020B0502040204020203" pitchFamily="34" charset="0"/>
            </a:endParaRPr>
          </a:p>
          <a:p>
            <a:pPr algn="ctr">
              <a:spcAft>
                <a:spcPts val="508"/>
              </a:spcAft>
            </a:pPr>
            <a:r>
              <a:rPr lang="en-US" sz="4400" b="1" dirty="0">
                <a:solidFill>
                  <a:srgbClr val="2FB88A"/>
                </a:solidFill>
                <a:latin typeface="Segoe UI" panose="020B0502040204020203" pitchFamily="34" charset="0"/>
                <a:ea typeface="Open Sans Condensed Light" panose="020B0306030504020204" pitchFamily="34" charset="0"/>
                <a:cs typeface="Segoe UI" panose="020B0502040204020203" pitchFamily="34" charset="0"/>
              </a:rPr>
              <a:t>EVALUATION</a:t>
            </a:r>
          </a:p>
          <a:p>
            <a:pPr>
              <a:spcAft>
                <a:spcPts val="508"/>
              </a:spcAft>
            </a:pPr>
            <a:endParaRPr lang="en-US" sz="3200" b="1" dirty="0">
              <a:latin typeface="Segoe UI" panose="020B0502040204020203" pitchFamily="34" charset="0"/>
              <a:ea typeface="Open Sans Condensed Light" panose="020B0306030504020204" pitchFamily="34" charset="0"/>
              <a:cs typeface="Segoe UI" panose="020B0502040204020203" pitchFamily="34" charset="0"/>
            </a:endParaRPr>
          </a:p>
          <a:p>
            <a:pPr>
              <a:spcAft>
                <a:spcPts val="508"/>
              </a:spcAft>
            </a:pPr>
            <a:r>
              <a:rPr lang="en-US" sz="4000" dirty="0">
                <a:solidFill>
                  <a:srgbClr val="0068B1"/>
                </a:solidFill>
                <a:latin typeface="Segoe UI" panose="020B0502040204020203" pitchFamily="34" charset="0"/>
                <a:ea typeface="Roboto Condensed" panose="020B0604020202020204" charset="0"/>
                <a:cs typeface="Segoe UI" panose="020B0502040204020203" pitchFamily="34" charset="0"/>
              </a:rPr>
              <a:t>Nurse knowledge and confidence improved when comparing pre- and post-assessments.</a:t>
            </a:r>
          </a:p>
          <a:p>
            <a:pPr>
              <a:spcAft>
                <a:spcPts val="508"/>
              </a:spcAft>
            </a:pPr>
            <a:endParaRPr lang="en-US" sz="4000" dirty="0">
              <a:solidFill>
                <a:srgbClr val="0068B1"/>
              </a:solidFill>
              <a:latin typeface="Segoe UI" panose="020B0502040204020203" pitchFamily="34" charset="0"/>
              <a:ea typeface="Roboto Condensed" panose="020B0604020202020204" charset="0"/>
              <a:cs typeface="Segoe UI" panose="020B0502040204020203" pitchFamily="34" charset="0"/>
            </a:endParaRPr>
          </a:p>
          <a:p>
            <a:pPr>
              <a:spcAft>
                <a:spcPts val="508"/>
              </a:spcAft>
            </a:pPr>
            <a:r>
              <a:rPr lang="en-US" sz="4000" dirty="0">
                <a:solidFill>
                  <a:srgbClr val="0068B1"/>
                </a:solidFill>
                <a:latin typeface="Segoe UI" panose="020B0502040204020203" pitchFamily="34" charset="0"/>
                <a:ea typeface="Roboto Condensed" panose="020B0604020202020204" charset="0"/>
                <a:cs typeface="Segoe UI" panose="020B0502040204020203" pitchFamily="34" charset="0"/>
              </a:rPr>
              <a:t>For a PICULL focused on continuous infusions, nurse confidence increased from 84% to 99%.</a:t>
            </a:r>
          </a:p>
          <a:p>
            <a:pPr>
              <a:spcAft>
                <a:spcPts val="508"/>
              </a:spcAft>
            </a:pPr>
            <a:endParaRPr lang="en-US" sz="4000" dirty="0">
              <a:solidFill>
                <a:srgbClr val="0068B1"/>
              </a:solidFill>
              <a:latin typeface="Segoe UI" panose="020B0502040204020203" pitchFamily="34" charset="0"/>
              <a:ea typeface="Roboto Condensed" panose="020B0604020202020204" charset="0"/>
              <a:cs typeface="Segoe UI" panose="020B0502040204020203" pitchFamily="34" charset="0"/>
            </a:endParaRPr>
          </a:p>
          <a:p>
            <a:pPr>
              <a:spcAft>
                <a:spcPts val="508"/>
              </a:spcAft>
            </a:pPr>
            <a:r>
              <a:rPr lang="en-US" sz="4000" dirty="0">
                <a:solidFill>
                  <a:srgbClr val="0068B1"/>
                </a:solidFill>
                <a:latin typeface="Segoe UI" panose="020B0502040204020203" pitchFamily="34" charset="0"/>
                <a:ea typeface="Roboto Condensed" panose="020B0604020202020204" charset="0"/>
                <a:cs typeface="Segoe UI" panose="020B0502040204020203" pitchFamily="34" charset="0"/>
              </a:rPr>
              <a:t>In another PICULL on an updated sepsis screening tool, 73% of staff answered all questions correctly after reviewing information.</a:t>
            </a:r>
          </a:p>
          <a:p>
            <a:pPr>
              <a:spcAft>
                <a:spcPts val="508"/>
              </a:spcAft>
            </a:pPr>
            <a:endParaRPr lang="en-US" sz="4000" dirty="0">
              <a:solidFill>
                <a:srgbClr val="0068B1"/>
              </a:solidFill>
              <a:latin typeface="Segoe UI" panose="020B0502040204020203" pitchFamily="34" charset="0"/>
              <a:ea typeface="Roboto Condensed" panose="020B0604020202020204" charset="0"/>
              <a:cs typeface="Segoe UI" panose="020B0502040204020203" pitchFamily="34" charset="0"/>
            </a:endParaRPr>
          </a:p>
          <a:p>
            <a:pPr>
              <a:spcAft>
                <a:spcPts val="508"/>
              </a:spcAft>
            </a:pPr>
            <a:r>
              <a:rPr lang="en-US" sz="4000" dirty="0">
                <a:solidFill>
                  <a:srgbClr val="0068B1"/>
                </a:solidFill>
                <a:latin typeface="Segoe UI" panose="020B0502040204020203" pitchFamily="34" charset="0"/>
                <a:ea typeface="Roboto Condensed" panose="020B0604020202020204" charset="0"/>
                <a:cs typeface="Segoe UI" panose="020B0502040204020203" pitchFamily="34" charset="0"/>
              </a:rPr>
              <a:t>Chart review and auditing reflected improvement in compliance with policy and practice guidelines. </a:t>
            </a:r>
          </a:p>
          <a:p>
            <a:pPr>
              <a:lnSpc>
                <a:spcPct val="120000"/>
              </a:lnSpc>
              <a:spcAft>
                <a:spcPts val="467"/>
              </a:spcAft>
            </a:pPr>
            <a:endParaRPr lang="en-US" sz="3044" b="1" dirty="0">
              <a:latin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FF2391-F05E-8540-8C39-EC313DC72A02}"/>
              </a:ext>
            </a:extLst>
          </p:cNvPr>
          <p:cNvSpPr txBox="1"/>
          <p:nvPr/>
        </p:nvSpPr>
        <p:spPr>
          <a:xfrm>
            <a:off x="795968" y="17209413"/>
            <a:ext cx="13374974" cy="14193722"/>
          </a:xfrm>
          <a:prstGeom prst="rect">
            <a:avLst/>
          </a:prstGeom>
          <a:solidFill>
            <a:schemeClr val="bg1"/>
          </a:solidFill>
          <a:ln w="12700" cap="sq">
            <a:solidFill>
              <a:srgbClr val="D8D8D5">
                <a:alpha val="61000"/>
              </a:srgbClr>
            </a:solidFill>
            <a:miter lim="800000"/>
          </a:ln>
          <a:effectLst/>
        </p:spPr>
        <p:txBody>
          <a:bodyPr wrap="square" lIns="609600" tIns="91440" rIns="365760" rtlCol="0">
            <a:noAutofit/>
          </a:bodyPr>
          <a:lstStyle/>
          <a:p>
            <a:pPr algn="ctr">
              <a:spcAft>
                <a:spcPts val="508"/>
              </a:spcAft>
            </a:pPr>
            <a:endParaRPr lang="en-US" sz="4400" b="1" dirty="0">
              <a:solidFill>
                <a:srgbClr val="2FB88A"/>
              </a:solidFill>
              <a:latin typeface="Segoe UI" panose="020B0502040204020203" pitchFamily="34" charset="0"/>
              <a:ea typeface="Open Sans Condensed Light" panose="020B0306030504020204" pitchFamily="34" charset="0"/>
              <a:cs typeface="Segoe UI" panose="020B0502040204020203" pitchFamily="34" charset="0"/>
            </a:endParaRPr>
          </a:p>
          <a:p>
            <a:pPr algn="ctr">
              <a:spcAft>
                <a:spcPts val="508"/>
              </a:spcAft>
            </a:pPr>
            <a:r>
              <a:rPr lang="en-US" sz="4400" b="1" dirty="0">
                <a:solidFill>
                  <a:srgbClr val="2FB88A"/>
                </a:solidFill>
                <a:latin typeface="Segoe UI" panose="020B0502040204020203" pitchFamily="34" charset="0"/>
                <a:ea typeface="Open Sans Condensed Light" panose="020B0306030504020204" pitchFamily="34" charset="0"/>
                <a:cs typeface="Segoe UI" panose="020B0502040204020203" pitchFamily="34" charset="0"/>
              </a:rPr>
              <a:t>AUDIENCE AND PLANNING </a:t>
            </a:r>
          </a:p>
          <a:p>
            <a:pPr>
              <a:spcAft>
                <a:spcPts val="508"/>
              </a:spcAft>
            </a:pPr>
            <a:endParaRPr lang="en-US" sz="3200" b="1" dirty="0">
              <a:solidFill>
                <a:srgbClr val="0068B1"/>
              </a:solidFill>
              <a:latin typeface="Segoe UI" panose="020B0502040204020203" pitchFamily="34" charset="0"/>
              <a:ea typeface="Open Sans Condensed Light" panose="020B0306030504020204" pitchFamily="34" charset="0"/>
              <a:cs typeface="Segoe UI" panose="020B0502040204020203" pitchFamily="34" charset="0"/>
            </a:endParaRPr>
          </a:p>
          <a:p>
            <a:pPr>
              <a:spcAft>
                <a:spcPts val="508"/>
              </a:spcAft>
            </a:pPr>
            <a:r>
              <a:rPr lang="en-US" sz="4000" dirty="0">
                <a:solidFill>
                  <a:srgbClr val="0068B1"/>
                </a:solidFill>
                <a:latin typeface="Segoe UI" panose="020B0502040204020203" pitchFamily="34" charset="0"/>
                <a:ea typeface="Roboto Condensed" panose="020B0604020202020204" charset="0"/>
                <a:cs typeface="Segoe UI" panose="020B0502040204020203" pitchFamily="34" charset="0"/>
              </a:rPr>
              <a:t>Designed for direct patient care nurses in a 40-bed tertiary PICU.</a:t>
            </a:r>
          </a:p>
          <a:p>
            <a:pPr>
              <a:spcAft>
                <a:spcPts val="508"/>
              </a:spcAft>
            </a:pPr>
            <a:endParaRPr lang="en-US" sz="4000" dirty="0">
              <a:solidFill>
                <a:srgbClr val="0068B1"/>
              </a:solidFill>
              <a:latin typeface="Segoe UI" panose="020B0502040204020203" pitchFamily="34" charset="0"/>
              <a:ea typeface="Roboto Condensed" panose="020B0604020202020204" charset="0"/>
              <a:cs typeface="Segoe UI" panose="020B0502040204020203" pitchFamily="34" charset="0"/>
            </a:endParaRPr>
          </a:p>
          <a:p>
            <a:pPr>
              <a:spcAft>
                <a:spcPts val="508"/>
              </a:spcAft>
            </a:pPr>
            <a:r>
              <a:rPr lang="en-US" sz="4000" dirty="0">
                <a:solidFill>
                  <a:srgbClr val="0068B1"/>
                </a:solidFill>
                <a:latin typeface="Segoe UI" panose="020B0502040204020203" pitchFamily="34" charset="0"/>
                <a:ea typeface="Roboto Condensed" panose="020B0604020202020204" charset="0"/>
                <a:cs typeface="Segoe UI" panose="020B0502040204020203" pitchFamily="34" charset="0"/>
              </a:rPr>
              <a:t>PICU Quality Improvement and Education teams collaborated to design the PICU Learning Lab (PICULL), a quarterly micro-learning initiative.</a:t>
            </a:r>
          </a:p>
          <a:p>
            <a:pPr>
              <a:spcAft>
                <a:spcPts val="508"/>
              </a:spcAft>
            </a:pPr>
            <a:endParaRPr lang="en-US" sz="4000" dirty="0">
              <a:solidFill>
                <a:srgbClr val="0068B1"/>
              </a:solidFill>
              <a:latin typeface="Segoe UI" panose="020B0502040204020203" pitchFamily="34" charset="0"/>
              <a:ea typeface="Roboto Condensed" panose="020B0604020202020204" charset="0"/>
              <a:cs typeface="Segoe UI" panose="020B0502040204020203" pitchFamily="34" charset="0"/>
            </a:endParaRPr>
          </a:p>
          <a:p>
            <a:pPr>
              <a:spcAft>
                <a:spcPts val="508"/>
              </a:spcAft>
            </a:pPr>
            <a:r>
              <a:rPr lang="en-US" sz="4000" dirty="0">
                <a:solidFill>
                  <a:srgbClr val="0068B1"/>
                </a:solidFill>
                <a:latin typeface="Segoe UI" panose="020B0502040204020203" pitchFamily="34" charset="0"/>
                <a:ea typeface="Roboto Condensed" panose="020B0604020202020204" charset="0"/>
                <a:cs typeface="Segoe UI" panose="020B0502040204020203" pitchFamily="34" charset="0"/>
              </a:rPr>
              <a:t>Topics were selected based on event reports and quality data.</a:t>
            </a:r>
          </a:p>
          <a:p>
            <a:pPr>
              <a:spcAft>
                <a:spcPts val="508"/>
              </a:spcAft>
            </a:pPr>
            <a:endParaRPr lang="en-US" sz="4000" dirty="0">
              <a:solidFill>
                <a:srgbClr val="0068B1"/>
              </a:solidFill>
              <a:latin typeface="Segoe UI" panose="020B0502040204020203" pitchFamily="34" charset="0"/>
              <a:ea typeface="Roboto Condensed" panose="020B0604020202020204" charset="0"/>
              <a:cs typeface="Segoe UI" panose="020B0502040204020203" pitchFamily="34" charset="0"/>
            </a:endParaRPr>
          </a:p>
          <a:p>
            <a:pPr>
              <a:spcAft>
                <a:spcPts val="508"/>
              </a:spcAft>
            </a:pPr>
            <a:r>
              <a:rPr lang="en-US" sz="4000" dirty="0">
                <a:solidFill>
                  <a:srgbClr val="0068B1"/>
                </a:solidFill>
                <a:latin typeface="Segoe UI" panose="020B0502040204020203" pitchFamily="34" charset="0"/>
                <a:ea typeface="Roboto Condensed" panose="020B0604020202020204" charset="0"/>
                <a:cs typeface="Segoe UI" panose="020B0502040204020203" pitchFamily="34" charset="0"/>
              </a:rPr>
              <a:t>Content developed by subject matter experts in alignment with policy and practice guidelines .</a:t>
            </a:r>
          </a:p>
          <a:p>
            <a:pPr>
              <a:spcAft>
                <a:spcPts val="508"/>
              </a:spcAft>
            </a:pPr>
            <a:endParaRPr lang="en-US" sz="4000" dirty="0">
              <a:solidFill>
                <a:srgbClr val="0068B1"/>
              </a:solidFill>
              <a:latin typeface="Segoe UI" panose="020B0502040204020203" pitchFamily="34" charset="0"/>
              <a:ea typeface="Roboto Condensed" panose="020B0604020202020204" charset="0"/>
              <a:cs typeface="Segoe UI" panose="020B0502040204020203" pitchFamily="34" charset="0"/>
            </a:endParaRPr>
          </a:p>
          <a:p>
            <a:pPr>
              <a:spcAft>
                <a:spcPts val="508"/>
              </a:spcAft>
            </a:pPr>
            <a:r>
              <a:rPr lang="en-US" sz="4000" dirty="0">
                <a:solidFill>
                  <a:srgbClr val="0068B1"/>
                </a:solidFill>
                <a:latin typeface="Segoe UI" panose="020B0502040204020203" pitchFamily="34" charset="0"/>
                <a:ea typeface="Roboto Condensed" panose="020B0604020202020204" charset="0"/>
                <a:cs typeface="Segoe UI" panose="020B0502040204020203" pitchFamily="34" charset="0"/>
              </a:rPr>
              <a:t>Outcomes measured pre- and post-micro learning were</a:t>
            </a:r>
          </a:p>
          <a:p>
            <a:pPr indent="-571500">
              <a:spcAft>
                <a:spcPts val="508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68B1"/>
                </a:solidFill>
                <a:latin typeface="Segoe UI" panose="020B0502040204020203" pitchFamily="34" charset="0"/>
                <a:ea typeface="Roboto Condensed" panose="020B0604020202020204" charset="0"/>
                <a:cs typeface="Segoe UI" panose="020B0502040204020203" pitchFamily="34" charset="0"/>
              </a:rPr>
              <a:t>knowledge</a:t>
            </a:r>
          </a:p>
          <a:p>
            <a:pPr indent="-571500">
              <a:spcAft>
                <a:spcPts val="508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68B1"/>
                </a:solidFill>
                <a:latin typeface="Segoe UI" panose="020B0502040204020203" pitchFamily="34" charset="0"/>
                <a:ea typeface="Roboto Condensed" panose="020B0604020202020204" charset="0"/>
                <a:cs typeface="Segoe UI" panose="020B0502040204020203" pitchFamily="34" charset="0"/>
              </a:rPr>
              <a:t>confidence, and</a:t>
            </a:r>
          </a:p>
          <a:p>
            <a:pPr indent="-571500">
              <a:spcAft>
                <a:spcPts val="508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68B1"/>
                </a:solidFill>
                <a:latin typeface="Segoe UI" panose="020B0502040204020203" pitchFamily="34" charset="0"/>
                <a:ea typeface="Roboto Condensed" panose="020B0604020202020204" charset="0"/>
                <a:cs typeface="Segoe UI" panose="020B0502040204020203" pitchFamily="34" charset="0"/>
              </a:rPr>
              <a:t>compliance.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b="1" dirty="0">
              <a:solidFill>
                <a:srgbClr val="275CB3"/>
              </a:solidFill>
              <a:latin typeface="Segoe UI" panose="020B0502040204020203" pitchFamily="34" charset="0"/>
              <a:ea typeface="Roboto Condensed" panose="020B060402020202020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  <a:spcAft>
                <a:spcPts val="467"/>
              </a:spcAft>
            </a:pPr>
            <a:endParaRPr lang="en-US" sz="3044" b="1" dirty="0">
              <a:latin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58ED23-4F47-6C4F-9765-EC8632C0DA65}"/>
              </a:ext>
            </a:extLst>
          </p:cNvPr>
          <p:cNvSpPr txBox="1"/>
          <p:nvPr/>
        </p:nvSpPr>
        <p:spPr>
          <a:xfrm>
            <a:off x="855287" y="32268707"/>
            <a:ext cx="13374974" cy="8810194"/>
          </a:xfrm>
          <a:prstGeom prst="rect">
            <a:avLst/>
          </a:prstGeom>
          <a:solidFill>
            <a:schemeClr val="bg1"/>
          </a:solidFill>
          <a:ln w="12700" cap="sq">
            <a:solidFill>
              <a:srgbClr val="D8D8D5">
                <a:alpha val="61000"/>
              </a:srgbClr>
            </a:solidFill>
            <a:miter lim="800000"/>
          </a:ln>
          <a:effectLst/>
        </p:spPr>
        <p:txBody>
          <a:bodyPr wrap="square" lIns="609600" tIns="91440" rIns="365760" rtlCol="0">
            <a:noAutofit/>
          </a:bodyPr>
          <a:lstStyle/>
          <a:p>
            <a:pPr algn="ctr">
              <a:spcAft>
                <a:spcPts val="508"/>
              </a:spcAft>
            </a:pPr>
            <a:endParaRPr lang="en-US" sz="4400" b="1" dirty="0">
              <a:solidFill>
                <a:srgbClr val="2FB88A"/>
              </a:solidFill>
              <a:latin typeface="Segoe UI" panose="020B0502040204020203" pitchFamily="34" charset="0"/>
              <a:ea typeface="Open Sans Condensed Light" panose="020B0306030504020204" pitchFamily="34" charset="0"/>
              <a:cs typeface="Segoe UI" panose="020B0502040204020203" pitchFamily="34" charset="0"/>
            </a:endParaRPr>
          </a:p>
          <a:p>
            <a:pPr algn="ctr">
              <a:spcAft>
                <a:spcPts val="508"/>
              </a:spcAft>
            </a:pPr>
            <a:r>
              <a:rPr lang="en-US" sz="4400" b="1" dirty="0">
                <a:solidFill>
                  <a:srgbClr val="2FB88A"/>
                </a:solidFill>
                <a:latin typeface="Segoe UI" panose="020B0502040204020203" pitchFamily="34" charset="0"/>
                <a:ea typeface="Open Sans Condensed Light" panose="020B0306030504020204" pitchFamily="34" charset="0"/>
                <a:cs typeface="Segoe UI" panose="020B0502040204020203" pitchFamily="34" charset="0"/>
              </a:rPr>
              <a:t>ENGAGEMENT STRATEGIES</a:t>
            </a:r>
          </a:p>
          <a:p>
            <a:pPr>
              <a:spcAft>
                <a:spcPts val="508"/>
              </a:spcAft>
            </a:pPr>
            <a:endParaRPr lang="en-US" sz="3200" b="1" dirty="0">
              <a:latin typeface="Segoe UI" panose="020B0502040204020203" pitchFamily="34" charset="0"/>
              <a:ea typeface="Open Sans Condensed Light" panose="020B0306030504020204" pitchFamily="34" charset="0"/>
              <a:cs typeface="Segoe UI" panose="020B0502040204020203" pitchFamily="34" charset="0"/>
            </a:endParaRPr>
          </a:p>
          <a:p>
            <a:pPr>
              <a:spcAft>
                <a:spcPts val="508"/>
              </a:spcAft>
            </a:pPr>
            <a:r>
              <a:rPr lang="en-US" sz="4000" dirty="0">
                <a:solidFill>
                  <a:srgbClr val="0068B1"/>
                </a:solidFill>
                <a:latin typeface="Segoe UI" panose="020B0502040204020203" pitchFamily="34" charset="0"/>
                <a:ea typeface="Roboto Condensed" panose="020B0604020202020204" charset="0"/>
                <a:cs typeface="Segoe UI" panose="020B0502040204020203" pitchFamily="34" charset="0"/>
              </a:rPr>
              <a:t>PICULL modules were rapid, scenario-based, and completed during the shift. </a:t>
            </a:r>
          </a:p>
          <a:p>
            <a:pPr>
              <a:spcAft>
                <a:spcPts val="508"/>
              </a:spcAft>
            </a:pPr>
            <a:endParaRPr lang="en-US" sz="4000" dirty="0">
              <a:solidFill>
                <a:srgbClr val="0068B1"/>
              </a:solidFill>
              <a:latin typeface="Segoe UI" panose="020B0502040204020203" pitchFamily="34" charset="0"/>
              <a:ea typeface="Roboto Condensed" panose="020B0604020202020204" charset="0"/>
              <a:cs typeface="Segoe UI" panose="020B0502040204020203" pitchFamily="34" charset="0"/>
            </a:endParaRPr>
          </a:p>
          <a:p>
            <a:pPr>
              <a:spcAft>
                <a:spcPts val="508"/>
              </a:spcAft>
            </a:pPr>
            <a:r>
              <a:rPr lang="en-US" sz="4000" dirty="0">
                <a:solidFill>
                  <a:srgbClr val="0068B1"/>
                </a:solidFill>
                <a:latin typeface="Segoe UI" panose="020B0502040204020203" pitchFamily="34" charset="0"/>
                <a:ea typeface="Roboto Condensed" panose="020B0604020202020204" charset="0"/>
                <a:cs typeface="Segoe UI" panose="020B0502040204020203" pitchFamily="34" charset="0"/>
              </a:rPr>
              <a:t>Engagement strategies included</a:t>
            </a:r>
          </a:p>
          <a:p>
            <a:pPr indent="-571500">
              <a:spcAft>
                <a:spcPts val="508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68B1"/>
                </a:solidFill>
                <a:latin typeface="Segoe UI" panose="020B0502040204020203" pitchFamily="34" charset="0"/>
                <a:ea typeface="Roboto Condensed" panose="020B0604020202020204" charset="0"/>
                <a:cs typeface="Segoe UI" panose="020B0502040204020203" pitchFamily="34" charset="0"/>
              </a:rPr>
              <a:t>clinical vignettes,</a:t>
            </a:r>
          </a:p>
          <a:p>
            <a:pPr indent="-571500">
              <a:spcAft>
                <a:spcPts val="508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68B1"/>
                </a:solidFill>
                <a:latin typeface="Segoe UI" panose="020B0502040204020203" pitchFamily="34" charset="0"/>
                <a:ea typeface="Roboto Condensed" panose="020B0604020202020204" charset="0"/>
                <a:cs typeface="Segoe UI" panose="020B0502040204020203" pitchFamily="34" charset="0"/>
              </a:rPr>
              <a:t>interactive questioning,</a:t>
            </a:r>
          </a:p>
          <a:p>
            <a:pPr indent="-571500">
              <a:spcAft>
                <a:spcPts val="508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68B1"/>
                </a:solidFill>
                <a:latin typeface="Segoe UI" panose="020B0502040204020203" pitchFamily="34" charset="0"/>
                <a:ea typeface="Roboto Condensed" panose="020B0604020202020204" charset="0"/>
                <a:cs typeface="Segoe UI" panose="020B0502040204020203" pitchFamily="34" charset="0"/>
              </a:rPr>
              <a:t>immediate feedback,</a:t>
            </a:r>
          </a:p>
          <a:p>
            <a:pPr indent="-571500">
              <a:spcAft>
                <a:spcPts val="508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68B1"/>
                </a:solidFill>
                <a:latin typeface="Segoe UI" panose="020B0502040204020203" pitchFamily="34" charset="0"/>
                <a:ea typeface="Roboto Condensed" panose="020B0604020202020204" charset="0"/>
                <a:cs typeface="Segoe UI" panose="020B0502040204020203" pitchFamily="34" charset="0"/>
              </a:rPr>
              <a:t>mandatory completion, and</a:t>
            </a:r>
          </a:p>
          <a:p>
            <a:pPr indent="-571500">
              <a:spcAft>
                <a:spcPts val="508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68B1"/>
                </a:solidFill>
                <a:latin typeface="Segoe UI" panose="020B0502040204020203" pitchFamily="34" charset="0"/>
                <a:ea typeface="Roboto Condensed" panose="020B0604020202020204" charset="0"/>
                <a:cs typeface="Segoe UI" panose="020B0502040204020203" pitchFamily="34" charset="0"/>
              </a:rPr>
              <a:t>leader follow-up.</a:t>
            </a:r>
          </a:p>
          <a:p>
            <a:pPr>
              <a:spcAft>
                <a:spcPts val="508"/>
              </a:spcAft>
            </a:pPr>
            <a:endParaRPr lang="en-US" sz="3733" b="1" dirty="0">
              <a:latin typeface="Segoe UI" panose="020B0502040204020203" pitchFamily="34" charset="0"/>
              <a:ea typeface="Open Sans Condensed Light" panose="020B0306030504020204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6C07FD-4FE9-AA48-B190-AF9059EB9255}"/>
              </a:ext>
            </a:extLst>
          </p:cNvPr>
          <p:cNvSpPr txBox="1"/>
          <p:nvPr/>
        </p:nvSpPr>
        <p:spPr>
          <a:xfrm>
            <a:off x="855287" y="41277770"/>
            <a:ext cx="16484000" cy="5226859"/>
          </a:xfrm>
          <a:prstGeom prst="rect">
            <a:avLst/>
          </a:prstGeom>
          <a:noFill/>
          <a:ln w="889000">
            <a:noFill/>
          </a:ln>
          <a:effectLst/>
        </p:spPr>
        <p:txBody>
          <a:bodyPr wrap="square" rtlCol="0">
            <a:noAutofit/>
          </a:bodyPr>
          <a:lstStyle/>
          <a:p>
            <a:pPr>
              <a:spcAft>
                <a:spcPts val="508"/>
              </a:spcAft>
            </a:pPr>
            <a:r>
              <a:rPr lang="en-US" sz="3721" dirty="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References</a:t>
            </a:r>
          </a:p>
          <a:p>
            <a:pPr>
              <a:spcAft>
                <a:spcPts val="508"/>
              </a:spcAft>
            </a:pPr>
            <a:r>
              <a:rPr lang="en-US" sz="2800" b="1" dirty="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Monib, W. K., Qazi, A., &amp; Apong, R. A. (2024). Microlearning beyond boundaries: A systematic review and a novel framework for improving learning outcomes. </a:t>
            </a:r>
            <a:r>
              <a:rPr lang="en-US" sz="2800" b="1" dirty="0" err="1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Heliyon</a:t>
            </a:r>
            <a:r>
              <a:rPr lang="en-US" sz="2800" b="1" dirty="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, 11(2), e41413. https://doi.org/10.1016/j.heliyon.2024.e41413</a:t>
            </a:r>
          </a:p>
          <a:p>
            <a:pPr>
              <a:spcAft>
                <a:spcPts val="508"/>
              </a:spcAft>
            </a:pPr>
            <a:r>
              <a:rPr lang="en-US" sz="2800" b="1" dirty="0" err="1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Zarshenas</a:t>
            </a:r>
            <a:r>
              <a:rPr lang="en-US" sz="2800" b="1" dirty="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, L., Mehrabi, M., </a:t>
            </a:r>
            <a:r>
              <a:rPr lang="en-US" sz="2800" b="1" dirty="0" err="1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Karamdar</a:t>
            </a:r>
            <a:r>
              <a:rPr lang="en-US" sz="2800" b="1" dirty="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, L., Keshavarzi, M. H., &amp; </a:t>
            </a:r>
            <a:r>
              <a:rPr lang="en-US" sz="2800" b="1" dirty="0" err="1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Keshtkaran</a:t>
            </a:r>
            <a:r>
              <a:rPr lang="en-US" sz="2800" b="1" dirty="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, Z. (2022). The effect of micro-learning on learning and self-efficacy of nursing students: An interventional study. BMC Medical Education, 22(1), 664. https://doi.org/10.1186/s12909-022-03726-8</a:t>
            </a:r>
          </a:p>
          <a:p>
            <a:pPr>
              <a:spcAft>
                <a:spcPts val="508"/>
              </a:spcAft>
            </a:pPr>
            <a:r>
              <a:rPr lang="en-US" sz="2800" b="1" dirty="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Kim, D., &amp; Kim, G. (2025). Factors influencing pediatric nurses’ infection control practices: A cross-sectional study of standard precaution knowledge, self-efficacy, and organizational culture. Healthcare, 13(11), 1261. https://doi.org/10.3390/healthcare13111261</a:t>
            </a:r>
          </a:p>
          <a:p>
            <a:pPr>
              <a:spcAft>
                <a:spcPts val="508"/>
              </a:spcAft>
            </a:pPr>
            <a:endParaRPr lang="en-US" sz="3721" b="1" dirty="0">
              <a:latin typeface="Segoe UI Semibold" panose="020B0502040204020203" pitchFamily="34" charset="0"/>
              <a:cs typeface="Segoe UI Semibold" panose="020B0502040204020203" pitchFamily="34" charset="0"/>
            </a:endParaRPr>
          </a:p>
          <a:p>
            <a:pPr>
              <a:spcAft>
                <a:spcPts val="508"/>
              </a:spcAft>
            </a:pPr>
            <a:endParaRPr lang="en-US" sz="3721" b="1" dirty="0">
              <a:latin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72D153-2E86-6C43-BAB3-73D24B628DC3}"/>
              </a:ext>
            </a:extLst>
          </p:cNvPr>
          <p:cNvSpPr txBox="1"/>
          <p:nvPr/>
        </p:nvSpPr>
        <p:spPr>
          <a:xfrm>
            <a:off x="25054826" y="41915307"/>
            <a:ext cx="13075478" cy="4391359"/>
          </a:xfrm>
          <a:prstGeom prst="rect">
            <a:avLst/>
          </a:prstGeom>
          <a:noFill/>
          <a:ln w="889000">
            <a:noFill/>
          </a:ln>
          <a:effectLst/>
        </p:spPr>
        <p:txBody>
          <a:bodyPr wrap="square" rtlCol="0">
            <a:noAutofit/>
          </a:bodyPr>
          <a:lstStyle/>
          <a:p>
            <a:pPr>
              <a:spcAft>
                <a:spcPts val="508"/>
              </a:spcAft>
            </a:pPr>
            <a:r>
              <a:rPr lang="en-US" sz="372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aurora.colon@cookchilsdrens.org</a:t>
            </a:r>
          </a:p>
          <a:p>
            <a:pPr>
              <a:spcAft>
                <a:spcPts val="508"/>
              </a:spcAft>
            </a:pPr>
            <a:r>
              <a:rPr lang="en-US" sz="372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lauren.williams@cookchildren.org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A6EF019-5AC9-FA4F-8714-0807F3DDB31D}"/>
              </a:ext>
            </a:extLst>
          </p:cNvPr>
          <p:cNvSpPr/>
          <p:nvPr/>
        </p:nvSpPr>
        <p:spPr>
          <a:xfrm>
            <a:off x="0" y="41740"/>
            <a:ext cx="32918400" cy="7301389"/>
          </a:xfrm>
          <a:prstGeom prst="rect">
            <a:avLst/>
          </a:prstGeom>
          <a:solidFill>
            <a:srgbClr val="5FB58C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85">
              <a:solidFill>
                <a:srgbClr val="005CB9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1315B63-BFB9-F648-9440-36A9C7744018}"/>
              </a:ext>
            </a:extLst>
          </p:cNvPr>
          <p:cNvCxnSpPr>
            <a:cxnSpLocks/>
          </p:cNvCxnSpPr>
          <p:nvPr/>
        </p:nvCxnSpPr>
        <p:spPr>
          <a:xfrm flipV="1">
            <a:off x="-26556" y="7334779"/>
            <a:ext cx="32944956" cy="35375"/>
          </a:xfrm>
          <a:prstGeom prst="line">
            <a:avLst/>
          </a:prstGeom>
          <a:solidFill>
            <a:srgbClr val="0F65BC"/>
          </a:solidFill>
          <a:ln w="546100">
            <a:solidFill>
              <a:srgbClr val="4347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9D19FC6-9F13-3F42-9640-84DBE0B8E949}"/>
              </a:ext>
            </a:extLst>
          </p:cNvPr>
          <p:cNvSpPr txBox="1"/>
          <p:nvPr/>
        </p:nvSpPr>
        <p:spPr>
          <a:xfrm>
            <a:off x="1461679" y="1053197"/>
            <a:ext cx="31755217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0" b="1" dirty="0">
                <a:solidFill>
                  <a:schemeClr val="bg1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Enhancing Bedside Nursing Practice Through</a:t>
            </a:r>
          </a:p>
          <a:p>
            <a:r>
              <a:rPr lang="en-US" sz="9500" b="1" dirty="0">
                <a:solidFill>
                  <a:schemeClr val="bg1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Micro-Learning: Implementation of PICU Learning Lab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5DD9D2A-EC39-8447-BEA4-6D9D5A03AB62}"/>
              </a:ext>
            </a:extLst>
          </p:cNvPr>
          <p:cNvSpPr/>
          <p:nvPr/>
        </p:nvSpPr>
        <p:spPr>
          <a:xfrm>
            <a:off x="34682003" y="5351924"/>
            <a:ext cx="2578443" cy="2578443"/>
          </a:xfrm>
          <a:prstGeom prst="ellipse">
            <a:avLst/>
          </a:prstGeom>
          <a:solidFill>
            <a:srgbClr val="54C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85" dirty="0"/>
              <a:t>    </a:t>
            </a:r>
            <a:endParaRPr lang="nl-NL" sz="1085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D82E112-4D5C-C543-B3AB-B6D7BBFEB30F}"/>
              </a:ext>
            </a:extLst>
          </p:cNvPr>
          <p:cNvSpPr/>
          <p:nvPr/>
        </p:nvSpPr>
        <p:spPr>
          <a:xfrm>
            <a:off x="34682003" y="8619128"/>
            <a:ext cx="2578443" cy="2578443"/>
          </a:xfrm>
          <a:prstGeom prst="ellipse">
            <a:avLst/>
          </a:prstGeom>
          <a:solidFill>
            <a:srgbClr val="2FB8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85" dirty="0"/>
              <a:t>    </a:t>
            </a:r>
            <a:endParaRPr lang="nl-NL" sz="1085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156F4A4-7DC3-5145-BABD-E10BCDB25F68}"/>
              </a:ext>
            </a:extLst>
          </p:cNvPr>
          <p:cNvSpPr/>
          <p:nvPr/>
        </p:nvSpPr>
        <p:spPr>
          <a:xfrm>
            <a:off x="38342749" y="8625304"/>
            <a:ext cx="2578443" cy="2578443"/>
          </a:xfrm>
          <a:prstGeom prst="ellipse">
            <a:avLst/>
          </a:prstGeom>
          <a:solidFill>
            <a:srgbClr val="712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85" dirty="0"/>
              <a:t>    </a:t>
            </a:r>
            <a:endParaRPr lang="nl-NL" sz="1085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F1654A1-4111-8F44-B532-FC15E75FEBEB}"/>
              </a:ext>
            </a:extLst>
          </p:cNvPr>
          <p:cNvSpPr/>
          <p:nvPr/>
        </p:nvSpPr>
        <p:spPr>
          <a:xfrm>
            <a:off x="34682003" y="12265617"/>
            <a:ext cx="2578443" cy="2578443"/>
          </a:xfrm>
          <a:prstGeom prst="ellipse">
            <a:avLst/>
          </a:prstGeom>
          <a:solidFill>
            <a:srgbClr val="E04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85" dirty="0"/>
              <a:t>    </a:t>
            </a:r>
            <a:endParaRPr lang="nl-NL" sz="1085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4A3679D-9740-6D4F-8D22-10E3C337949D}"/>
              </a:ext>
            </a:extLst>
          </p:cNvPr>
          <p:cNvSpPr/>
          <p:nvPr/>
        </p:nvSpPr>
        <p:spPr>
          <a:xfrm>
            <a:off x="34682003" y="16099339"/>
            <a:ext cx="2578443" cy="2578443"/>
          </a:xfrm>
          <a:prstGeom prst="ellipse">
            <a:avLst/>
          </a:prstGeom>
          <a:solidFill>
            <a:srgbClr val="4347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85" dirty="0"/>
              <a:t>    </a:t>
            </a:r>
            <a:endParaRPr lang="nl-NL" sz="1085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A8F4478-208A-0E42-945B-6E537C7FE109}"/>
              </a:ext>
            </a:extLst>
          </p:cNvPr>
          <p:cNvSpPr/>
          <p:nvPr/>
        </p:nvSpPr>
        <p:spPr>
          <a:xfrm>
            <a:off x="34682003" y="19545629"/>
            <a:ext cx="2578443" cy="2578443"/>
          </a:xfrm>
          <a:prstGeom prst="ellipse">
            <a:avLst/>
          </a:prstGeom>
          <a:solidFill>
            <a:srgbClr val="888B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85" dirty="0"/>
              <a:t>    </a:t>
            </a:r>
            <a:endParaRPr lang="nl-NL" sz="1085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6A7F86B-A7ED-C44B-B340-9DDD4612F900}"/>
              </a:ext>
            </a:extLst>
          </p:cNvPr>
          <p:cNvSpPr/>
          <p:nvPr/>
        </p:nvSpPr>
        <p:spPr>
          <a:xfrm>
            <a:off x="38222508" y="19351477"/>
            <a:ext cx="2578443" cy="2578443"/>
          </a:xfrm>
          <a:prstGeom prst="ellipse">
            <a:avLst/>
          </a:prstGeom>
          <a:solidFill>
            <a:srgbClr val="FFB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85" dirty="0"/>
              <a:t>    </a:t>
            </a:r>
            <a:endParaRPr lang="nl-NL" sz="1085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86C0BA5D-57EB-4C48-8514-49F70FB29138}"/>
              </a:ext>
            </a:extLst>
          </p:cNvPr>
          <p:cNvSpPr/>
          <p:nvPr/>
        </p:nvSpPr>
        <p:spPr>
          <a:xfrm>
            <a:off x="38342749" y="15905929"/>
            <a:ext cx="2578443" cy="2578443"/>
          </a:xfrm>
          <a:prstGeom prst="ellipse">
            <a:avLst/>
          </a:prstGeom>
          <a:solidFill>
            <a:srgbClr val="D9D8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85" dirty="0"/>
              <a:t>    </a:t>
            </a:r>
            <a:endParaRPr lang="nl-NL" sz="1085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6C96BF0-9D72-8343-B6C2-C15E291E71E8}"/>
              </a:ext>
            </a:extLst>
          </p:cNvPr>
          <p:cNvSpPr/>
          <p:nvPr/>
        </p:nvSpPr>
        <p:spPr>
          <a:xfrm>
            <a:off x="38342749" y="12265617"/>
            <a:ext cx="2578443" cy="2578443"/>
          </a:xfrm>
          <a:prstGeom prst="ellipse">
            <a:avLst/>
          </a:prstGeom>
          <a:solidFill>
            <a:srgbClr val="F99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85" dirty="0"/>
              <a:t>    </a:t>
            </a:r>
            <a:endParaRPr lang="nl-NL" sz="1085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3C4E08CA-F494-2743-9855-F8E54321FED1}"/>
              </a:ext>
            </a:extLst>
          </p:cNvPr>
          <p:cNvSpPr/>
          <p:nvPr/>
        </p:nvSpPr>
        <p:spPr>
          <a:xfrm>
            <a:off x="38342749" y="5351924"/>
            <a:ext cx="2578443" cy="2578443"/>
          </a:xfrm>
          <a:prstGeom prst="ellipse">
            <a:avLst/>
          </a:prstGeom>
          <a:solidFill>
            <a:srgbClr val="005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85" dirty="0"/>
              <a:t>    </a:t>
            </a:r>
            <a:endParaRPr lang="nl-NL" sz="1085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7FAD0B5D-2572-AC4C-93F0-AA11106BD130}"/>
              </a:ext>
            </a:extLst>
          </p:cNvPr>
          <p:cNvSpPr/>
          <p:nvPr/>
        </p:nvSpPr>
        <p:spPr>
          <a:xfrm>
            <a:off x="34723069" y="22991920"/>
            <a:ext cx="2578443" cy="2578443"/>
          </a:xfrm>
          <a:prstGeom prst="ellipse">
            <a:avLst/>
          </a:prstGeom>
          <a:solidFill>
            <a:srgbClr val="007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85" dirty="0"/>
              <a:t>    </a:t>
            </a:r>
            <a:endParaRPr lang="nl-NL" sz="1085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F1C4353-8AC7-EE47-BC2A-ABD988CEBF2E}"/>
              </a:ext>
            </a:extLst>
          </p:cNvPr>
          <p:cNvSpPr/>
          <p:nvPr/>
        </p:nvSpPr>
        <p:spPr>
          <a:xfrm>
            <a:off x="38222508" y="22797025"/>
            <a:ext cx="2578443" cy="2578443"/>
          </a:xfrm>
          <a:prstGeom prst="ellipse">
            <a:avLst/>
          </a:prstGeom>
          <a:solidFill>
            <a:srgbClr val="510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85" dirty="0"/>
              <a:t>    </a:t>
            </a:r>
            <a:endParaRPr lang="nl-NL" sz="1085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FA1285F-C4BB-8844-A9F5-575040EE5DE2}"/>
              </a:ext>
            </a:extLst>
          </p:cNvPr>
          <p:cNvSpPr/>
          <p:nvPr/>
        </p:nvSpPr>
        <p:spPr>
          <a:xfrm>
            <a:off x="34675877" y="26259124"/>
            <a:ext cx="2578443" cy="2578443"/>
          </a:xfrm>
          <a:prstGeom prst="ellipse">
            <a:avLst/>
          </a:prstGeom>
          <a:solidFill>
            <a:srgbClr val="AC3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85" dirty="0"/>
              <a:t>    </a:t>
            </a:r>
            <a:endParaRPr lang="nl-NL" sz="1085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BFFF6D1-EC97-1540-A16C-0F15919B3BFB}"/>
              </a:ext>
            </a:extLst>
          </p:cNvPr>
          <p:cNvSpPr/>
          <p:nvPr/>
        </p:nvSpPr>
        <p:spPr>
          <a:xfrm>
            <a:off x="38222508" y="26092968"/>
            <a:ext cx="2578443" cy="2578443"/>
          </a:xfrm>
          <a:prstGeom prst="ellipse">
            <a:avLst/>
          </a:prstGeom>
          <a:solidFill>
            <a:srgbClr val="D6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85" b="1" dirty="0"/>
              <a:t>    </a:t>
            </a:r>
            <a:endParaRPr lang="nl-NL" sz="1085" b="1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47B7232-5A76-4D42-9DE8-88F5B45AE101}"/>
              </a:ext>
            </a:extLst>
          </p:cNvPr>
          <p:cNvSpPr/>
          <p:nvPr/>
        </p:nvSpPr>
        <p:spPr>
          <a:xfrm>
            <a:off x="34669671" y="29310164"/>
            <a:ext cx="2578443" cy="2578443"/>
          </a:xfrm>
          <a:prstGeom prst="ellipse">
            <a:avLst/>
          </a:prstGeom>
          <a:solidFill>
            <a:srgbClr val="54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85" b="1" dirty="0"/>
              <a:t>    </a:t>
            </a:r>
            <a:endParaRPr lang="nl-NL" sz="1085" b="1" dirty="0"/>
          </a:p>
        </p:txBody>
      </p:sp>
      <p:pic>
        <p:nvPicPr>
          <p:cNvPr id="52" name="Content Placeholder 50">
            <a:extLst>
              <a:ext uri="{FF2B5EF4-FFF2-40B4-BE49-F238E27FC236}">
                <a16:creationId xmlns:a16="http://schemas.microsoft.com/office/drawing/2014/main" id="{6D50902B-599C-084C-AD9E-AF0497A292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7248" y="36510309"/>
            <a:ext cx="1381329" cy="1350633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E0296CA-DCEB-A84E-9470-0556E88D37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252" y="34326962"/>
            <a:ext cx="1836820" cy="2305028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D5D54266-3DA3-4042-A30B-36FE86AFA4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5717" y="34635295"/>
            <a:ext cx="1565507" cy="156550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22C34634-2DD7-8741-B478-2854262851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7271" y="37378002"/>
            <a:ext cx="1660455" cy="162271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A551DE11-09E2-2D42-813C-3ABA747033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9384" y="40550687"/>
            <a:ext cx="1343747" cy="2183587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180B9704-B9AD-F148-816F-28FA69E81B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0519" y="38357001"/>
            <a:ext cx="1854787" cy="159321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6E006B76-C0AE-CF44-B226-812A3731ACE1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728" y="5068531"/>
            <a:ext cx="6378832" cy="1699314"/>
          </a:xfrm>
          <a:prstGeom prst="rect">
            <a:avLst/>
          </a:prstGeom>
        </p:spPr>
      </p:pic>
      <p:pic>
        <p:nvPicPr>
          <p:cNvPr id="2" name="Picture 1" descr="A green sign with white text&#10;&#10;AI-generated content may be incorrect.">
            <a:extLst>
              <a:ext uri="{FF2B5EF4-FFF2-40B4-BE49-F238E27FC236}">
                <a16:creationId xmlns:a16="http://schemas.microsoft.com/office/drawing/2014/main" id="{1C4CF066-2AEC-6C24-382A-4C8AEBB5BA2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107935" y="43645366"/>
            <a:ext cx="5649974" cy="282498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AF5AED0-6B54-95B5-FEE4-EAE7B5C580E2}"/>
              </a:ext>
            </a:extLst>
          </p:cNvPr>
          <p:cNvSpPr txBox="1"/>
          <p:nvPr/>
        </p:nvSpPr>
        <p:spPr>
          <a:xfrm>
            <a:off x="11430000" y="5716808"/>
            <a:ext cx="21100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dirty="0">
                <a:solidFill>
                  <a:schemeClr val="bg1"/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rPr>
              <a:t>Aurora Colon, BSN, RN, CPN; Lauren Williams, BSN, RN, CPN</a:t>
            </a:r>
            <a:endParaRPr lang="en-US" sz="5400" dirty="0">
              <a:solidFill>
                <a:schemeClr val="bg1"/>
              </a:solidFill>
              <a:latin typeface="Segoe UI" panose="020B0502040204020203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3D9B919-5A9B-4E2C-8192-6C6AA4C6C1A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3554" y="41901381"/>
            <a:ext cx="1660872" cy="145787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1BB7231-8D60-E28A-714E-37B34A1F3E3D}"/>
              </a:ext>
            </a:extLst>
          </p:cNvPr>
          <p:cNvSpPr txBox="1"/>
          <p:nvPr/>
        </p:nvSpPr>
        <p:spPr>
          <a:xfrm>
            <a:off x="855287" y="7910063"/>
            <a:ext cx="13275115" cy="8452519"/>
          </a:xfrm>
          <a:prstGeom prst="rect">
            <a:avLst/>
          </a:prstGeom>
          <a:solidFill>
            <a:schemeClr val="bg1"/>
          </a:solidFill>
          <a:ln w="12700" cap="sq">
            <a:solidFill>
              <a:srgbClr val="D8D8D5">
                <a:alpha val="61000"/>
              </a:srgbClr>
            </a:solidFill>
            <a:miter lim="800000"/>
          </a:ln>
          <a:effectLst/>
        </p:spPr>
        <p:txBody>
          <a:bodyPr wrap="square" lIns="609600" tIns="91440" rIns="365760" rtlCol="0">
            <a:noAutofit/>
          </a:bodyPr>
          <a:lstStyle/>
          <a:p>
            <a:pPr algn="ctr">
              <a:spcAft>
                <a:spcPts val="508"/>
              </a:spcAft>
            </a:pPr>
            <a:endParaRPr lang="en-US" sz="4400" b="1" dirty="0">
              <a:solidFill>
                <a:srgbClr val="2FB88A"/>
              </a:solidFill>
              <a:latin typeface="Segoe UI" panose="020B0502040204020203" pitchFamily="34" charset="0"/>
              <a:ea typeface="Open Sans Condensed Light" panose="020B0306030504020204" pitchFamily="34" charset="0"/>
              <a:cs typeface="Segoe UI" panose="020B0502040204020203" pitchFamily="34" charset="0"/>
            </a:endParaRPr>
          </a:p>
          <a:p>
            <a:pPr algn="ctr">
              <a:spcAft>
                <a:spcPts val="508"/>
              </a:spcAft>
            </a:pPr>
            <a:r>
              <a:rPr lang="en-US" sz="4400" b="1" dirty="0">
                <a:solidFill>
                  <a:srgbClr val="2FB88A"/>
                </a:solidFill>
                <a:latin typeface="Segoe UI" panose="020B0502040204020203" pitchFamily="34" charset="0"/>
                <a:ea typeface="Open Sans Condensed Light" panose="020B0306030504020204" pitchFamily="34" charset="0"/>
                <a:cs typeface="Segoe UI" panose="020B0502040204020203" pitchFamily="34" charset="0"/>
              </a:rPr>
              <a:t>BACKGROUND</a:t>
            </a:r>
          </a:p>
          <a:p>
            <a:pPr>
              <a:spcAft>
                <a:spcPts val="508"/>
              </a:spcAft>
            </a:pPr>
            <a:endParaRPr lang="en-US" sz="4400" b="1" dirty="0">
              <a:solidFill>
                <a:srgbClr val="43477B"/>
              </a:solidFill>
              <a:latin typeface="Segoe UI" panose="020B0502040204020203" pitchFamily="34" charset="0"/>
              <a:ea typeface="Open Sans Condensed Light" panose="020B0306030504020204" pitchFamily="34" charset="0"/>
              <a:cs typeface="Segoe UI" panose="020B0502040204020203" pitchFamily="34" charset="0"/>
            </a:endParaRPr>
          </a:p>
          <a:p>
            <a:pPr>
              <a:spcAft>
                <a:spcPts val="508"/>
              </a:spcAft>
            </a:pPr>
            <a:r>
              <a:rPr lang="en-US" sz="4000" dirty="0">
                <a:solidFill>
                  <a:srgbClr val="0068B1"/>
                </a:solidFill>
                <a:latin typeface="Segoe UI" panose="020B0502040204020203" pitchFamily="34" charset="0"/>
                <a:ea typeface="Roboto Condensed" panose="020B0604020202020204" charset="0"/>
                <a:cs typeface="Segoe UI" panose="020B0502040204020203" pitchFamily="34" charset="0"/>
              </a:rPr>
              <a:t>Adherence to evidence-based nursing practice is essential for patient safety and quality.</a:t>
            </a:r>
          </a:p>
          <a:p>
            <a:pPr>
              <a:spcAft>
                <a:spcPts val="508"/>
              </a:spcAft>
            </a:pPr>
            <a:endParaRPr lang="en-US" sz="4000" dirty="0">
              <a:solidFill>
                <a:srgbClr val="0068B1"/>
              </a:solidFill>
              <a:latin typeface="Segoe UI" panose="020B0502040204020203" pitchFamily="34" charset="0"/>
              <a:ea typeface="Roboto Condensed" panose="020B0604020202020204" charset="0"/>
              <a:cs typeface="Segoe UI" panose="020B0502040204020203" pitchFamily="34" charset="0"/>
            </a:endParaRPr>
          </a:p>
          <a:p>
            <a:pPr>
              <a:spcAft>
                <a:spcPts val="508"/>
              </a:spcAft>
            </a:pPr>
            <a:r>
              <a:rPr lang="en-US" sz="4000" dirty="0">
                <a:solidFill>
                  <a:srgbClr val="0068B1"/>
                </a:solidFill>
                <a:latin typeface="Segoe UI" panose="020B0502040204020203" pitchFamily="34" charset="0"/>
                <a:ea typeface="Roboto Condensed" panose="020B0604020202020204" charset="0"/>
                <a:cs typeface="Segoe UI" panose="020B0502040204020203" pitchFamily="34" charset="0"/>
              </a:rPr>
              <a:t>Practice drift in a pediatric intensive care unit (PICU) was exposing patients to avoidable risks. </a:t>
            </a:r>
          </a:p>
          <a:p>
            <a:pPr>
              <a:spcAft>
                <a:spcPts val="508"/>
              </a:spcAft>
            </a:pPr>
            <a:endParaRPr lang="en-US" sz="4000" dirty="0">
              <a:solidFill>
                <a:srgbClr val="0068B1"/>
              </a:solidFill>
              <a:latin typeface="Segoe UI" panose="020B0502040204020203" pitchFamily="34" charset="0"/>
              <a:ea typeface="Roboto Condensed" panose="020B0604020202020204" charset="0"/>
              <a:cs typeface="Segoe UI" panose="020B0502040204020203" pitchFamily="34" charset="0"/>
            </a:endParaRPr>
          </a:p>
          <a:p>
            <a:pPr>
              <a:spcAft>
                <a:spcPts val="508"/>
              </a:spcAft>
            </a:pPr>
            <a:r>
              <a:rPr lang="en-US" sz="4000" dirty="0">
                <a:solidFill>
                  <a:srgbClr val="0068B1"/>
                </a:solidFill>
                <a:latin typeface="Segoe UI" panose="020B0502040204020203" pitchFamily="34" charset="0"/>
                <a:ea typeface="Roboto Condensed" panose="020B0604020202020204" charset="0"/>
                <a:cs typeface="Segoe UI" panose="020B0502040204020203" pitchFamily="34" charset="0"/>
              </a:rPr>
              <a:t>Microlearning, the delivery of brief, focused education, can improve knowledge and confidence among nurses.</a:t>
            </a:r>
          </a:p>
          <a:p>
            <a:pPr>
              <a:spcAft>
                <a:spcPts val="508"/>
              </a:spcAft>
            </a:pPr>
            <a:endParaRPr lang="en-US" sz="3733" b="1" dirty="0">
              <a:latin typeface="Segoe UI" panose="020B0502040204020203" pitchFamily="34" charset="0"/>
              <a:ea typeface="Open Sans Condensed Light" panose="020B0306030504020204" pitchFamily="34" charset="0"/>
              <a:cs typeface="Segoe UI" panose="020B0502040204020203" pitchFamily="34" charset="0"/>
            </a:endParaRPr>
          </a:p>
        </p:txBody>
      </p:sp>
      <p:pic>
        <p:nvPicPr>
          <p:cNvPr id="5" name="Content Placeholder 4" descr="A green and yellow poster with white text&#10;&#10;AI-generated content may be incorrect.">
            <a:extLst>
              <a:ext uri="{FF2B5EF4-FFF2-40B4-BE49-F238E27FC236}">
                <a16:creationId xmlns:a16="http://schemas.microsoft.com/office/drawing/2014/main" id="{195ADCEA-1764-9C5C-FDF1-42E74CD5EC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6678" y="13410717"/>
            <a:ext cx="13393752" cy="7526345"/>
          </a:xfrm>
          <a:ln w="431800">
            <a:noFill/>
          </a:ln>
          <a:effectLst>
            <a:softEdge rad="1270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CA93B0D-9863-E68B-7133-D9C73C492165}"/>
              </a:ext>
            </a:extLst>
          </p:cNvPr>
          <p:cNvSpPr txBox="1"/>
          <p:nvPr/>
        </p:nvSpPr>
        <p:spPr>
          <a:xfrm>
            <a:off x="16763170" y="8387428"/>
            <a:ext cx="14048400" cy="4339650"/>
          </a:xfrm>
          <a:prstGeom prst="rect">
            <a:avLst/>
          </a:prstGeom>
          <a:solidFill>
            <a:srgbClr val="0F65B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solidFill>
                  <a:srgbClr val="D8D8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Smaller learning. </a:t>
            </a:r>
          </a:p>
          <a:p>
            <a:pPr algn="ctr"/>
            <a:r>
              <a:rPr lang="en-US" sz="13800" dirty="0">
                <a:solidFill>
                  <a:srgbClr val="D8D8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Safer care. </a:t>
            </a:r>
          </a:p>
        </p:txBody>
      </p:sp>
    </p:spTree>
    <p:extLst>
      <p:ext uri="{BB962C8B-B14F-4D97-AF65-F5344CB8AC3E}">
        <p14:creationId xmlns:p14="http://schemas.microsoft.com/office/powerpoint/2010/main" val="4324965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9666_PosterPPT_Template23_Vertical_R1" id="{C492D8A9-DD53-449D-81D1-57407B58BB90}" vid="{A3C129F8-D87C-4778-9591-88D56B57CD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9666_PosterPPT_Template23_Vertical_R1</Template>
  <TotalTime>601</TotalTime>
  <Words>492</Words>
  <Application>Microsoft Office PowerPoint</Application>
  <PresentationFormat>Custom</PresentationFormat>
  <Paragraphs>79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Segoe UI Semibold</vt:lpstr>
      <vt:lpstr>Calibri Light</vt:lpstr>
      <vt:lpstr>Segoe UI</vt:lpstr>
      <vt:lpstr>Calibri</vt:lpstr>
      <vt:lpstr>Arial</vt:lpstr>
      <vt:lpstr>Office Theme</vt:lpstr>
      <vt:lpstr>PowerPoint Presentation</vt:lpstr>
    </vt:vector>
  </TitlesOfParts>
  <Company>Cook Children's Health Care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Van Orne</dc:creator>
  <cp:lastModifiedBy>Aurora Colon</cp:lastModifiedBy>
  <cp:revision>11</cp:revision>
  <dcterms:created xsi:type="dcterms:W3CDTF">2024-11-14T18:50:53Z</dcterms:created>
  <dcterms:modified xsi:type="dcterms:W3CDTF">2026-03-03T19:43:05Z</dcterms:modified>
</cp:coreProperties>
</file>