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7453888" cy="21067713"/>
  <p:notesSz cx="9236075" cy="7010400"/>
  <p:defaultTextStyle>
    <a:defPPr>
      <a:defRPr lang="en-US"/>
    </a:defPPr>
    <a:lvl1pPr marL="0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1pPr>
    <a:lvl2pPr marL="1672260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2pPr>
    <a:lvl3pPr marL="3344520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3pPr>
    <a:lvl4pPr marL="5016782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4pPr>
    <a:lvl5pPr marL="6689042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5pPr>
    <a:lvl6pPr marL="8361302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6pPr>
    <a:lvl7pPr marL="10033562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7pPr>
    <a:lvl8pPr marL="11705823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8pPr>
    <a:lvl9pPr marL="13378083" algn="l" defTabSz="1672260" rtl="0" eaLnBrk="1" latinLnBrk="0" hangingPunct="1">
      <a:defRPr sz="65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03" userDrawn="1">
          <p15:clr>
            <a:srgbClr val="A4A3A4"/>
          </p15:clr>
        </p15:guide>
        <p15:guide id="2" pos="117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ter, Courtney" initials="PC" lastIdx="1" clrIdx="0"/>
  <p:cmAuthor id="1" name="Cole, Alexandra" initials="CA" lastIdx="1" clrIdx="1">
    <p:extLst>
      <p:ext uri="{19B8F6BF-5375-455C-9EA6-DF929625EA0E}">
        <p15:presenceInfo xmlns:p15="http://schemas.microsoft.com/office/powerpoint/2012/main" userId="S-1-5-21-725345543-861567501-2146883605-336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571"/>
    <a:srgbClr val="063474"/>
    <a:srgbClr val="BC0026"/>
    <a:srgbClr val="BB0026"/>
    <a:srgbClr val="0D2E5E"/>
    <a:srgbClr val="CD003A"/>
    <a:srgbClr val="322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376" autoAdjust="0"/>
    <p:restoredTop sz="94558"/>
  </p:normalViewPr>
  <p:slideViewPr>
    <p:cSldViewPr snapToGrid="0" snapToObjects="1" showGuides="1">
      <p:cViewPr varScale="1">
        <p:scale>
          <a:sx n="27" d="100"/>
          <a:sy n="27" d="100"/>
        </p:scale>
        <p:origin x="1286" y="53"/>
      </p:cViewPr>
      <p:guideLst>
        <p:guide orient="horz" pos="6303"/>
        <p:guide pos="117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214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173" y="0"/>
            <a:ext cx="4002299" cy="35214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CE9D38D-CDC9-4C28-9900-66B3EB38C742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6"/>
            <a:ext cx="7388860" cy="276034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02299" cy="35214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173" y="6658258"/>
            <a:ext cx="4002299" cy="35214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A25ECC9-B7D0-4F2B-9A1E-FC3400E40D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8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042" y="6544648"/>
            <a:ext cx="31835805" cy="45159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8083" y="11938372"/>
            <a:ext cx="26217722" cy="53839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32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6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9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29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61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94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2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0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5" y="843685"/>
            <a:ext cx="33708499" cy="35112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2695" y="4915802"/>
            <a:ext cx="33708499" cy="139037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62206" y="2360365"/>
            <a:ext cx="25281375" cy="5033330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8084" y="2360365"/>
            <a:ext cx="75219892" cy="503333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8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5" y="843685"/>
            <a:ext cx="33708499" cy="35112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695" y="4915802"/>
            <a:ext cx="33708499" cy="139037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6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600" y="13537957"/>
            <a:ext cx="31835805" cy="4184282"/>
          </a:xfrm>
          <a:prstGeom prst="rect">
            <a:avLst/>
          </a:prstGeom>
        </p:spPr>
        <p:txBody>
          <a:bodyPr anchor="t"/>
          <a:lstStyle>
            <a:lvl1pPr algn="l">
              <a:defRPr sz="11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600" y="8929398"/>
            <a:ext cx="31835805" cy="46085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32372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6474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97117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329489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661861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799423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32660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65897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5" y="843685"/>
            <a:ext cx="33708499" cy="35112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8083" y="13762291"/>
            <a:ext cx="50250633" cy="38931379"/>
          </a:xfrm>
          <a:prstGeom prst="rect">
            <a:avLst/>
          </a:prstGeo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2948" y="13762291"/>
            <a:ext cx="50250633" cy="38931379"/>
          </a:xfrm>
          <a:prstGeom prst="rect">
            <a:avLst/>
          </a:prstGeo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6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5" y="843685"/>
            <a:ext cx="33708499" cy="35112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695" y="4715854"/>
            <a:ext cx="16548638" cy="19653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2695" y="6681196"/>
            <a:ext cx="16548638" cy="12138320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26059" y="4715854"/>
            <a:ext cx="16555139" cy="19653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26059" y="6681196"/>
            <a:ext cx="16555139" cy="12138320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3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5" y="843685"/>
            <a:ext cx="33708499" cy="35112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2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0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698" y="838808"/>
            <a:ext cx="12322071" cy="3569807"/>
          </a:xfrm>
          <a:prstGeom prst="rect">
            <a:avLst/>
          </a:prstGeo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3431" y="838810"/>
            <a:ext cx="20937764" cy="17980709"/>
          </a:xfrm>
          <a:prstGeom prst="rect">
            <a:avLst/>
          </a:prstGeom>
        </p:spPr>
        <p:txBody>
          <a:bodyPr/>
          <a:lstStyle>
            <a:lvl1pPr>
              <a:defRPr sz="9300"/>
            </a:lvl1pPr>
            <a:lvl2pPr>
              <a:defRPr sz="82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2698" y="4408616"/>
            <a:ext cx="12322071" cy="14410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1224" y="14747400"/>
            <a:ext cx="22472333" cy="1741013"/>
          </a:xfrm>
          <a:prstGeom prst="rect">
            <a:avLst/>
          </a:prstGeo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1224" y="1882439"/>
            <a:ext cx="22472333" cy="126406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300"/>
            </a:lvl1pPr>
            <a:lvl2pPr marL="1332372" indent="0">
              <a:buNone/>
              <a:defRPr sz="8200"/>
            </a:lvl2pPr>
            <a:lvl3pPr marL="2664744" indent="0">
              <a:buNone/>
              <a:defRPr sz="7000"/>
            </a:lvl3pPr>
            <a:lvl4pPr marL="3997117" indent="0">
              <a:buNone/>
              <a:defRPr sz="5800"/>
            </a:lvl4pPr>
            <a:lvl5pPr marL="5329489" indent="0">
              <a:buNone/>
              <a:defRPr sz="5800"/>
            </a:lvl5pPr>
            <a:lvl6pPr marL="6661861" indent="0">
              <a:buNone/>
              <a:defRPr sz="5800"/>
            </a:lvl6pPr>
            <a:lvl7pPr marL="7994233" indent="0">
              <a:buNone/>
              <a:defRPr sz="5800"/>
            </a:lvl7pPr>
            <a:lvl8pPr marL="9326606" indent="0">
              <a:buNone/>
              <a:defRPr sz="5800"/>
            </a:lvl8pPr>
            <a:lvl9pPr marL="10658978" indent="0">
              <a:buNone/>
              <a:defRPr sz="5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1224" y="16488414"/>
            <a:ext cx="22472333" cy="2472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72695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3BBE16C6-44EB-3B48-BB02-FC29E73EC5AD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96745" y="19526651"/>
            <a:ext cx="11860398" cy="11216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841953" y="19526651"/>
            <a:ext cx="8739241" cy="1121661"/>
          </a:xfrm>
          <a:prstGeom prst="rect">
            <a:avLst/>
          </a:prstGeom>
        </p:spPr>
        <p:txBody>
          <a:bodyPr/>
          <a:lstStyle/>
          <a:p>
            <a:fld id="{43BC834B-3EA4-174D-8189-41CC2AE7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9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43664" y="20803430"/>
            <a:ext cx="37560266" cy="83133"/>
          </a:xfrm>
          <a:prstGeom prst="line">
            <a:avLst/>
          </a:prstGeom>
          <a:ln w="762000" cmpd="sng">
            <a:solidFill>
              <a:srgbClr val="06357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92091" y="2662219"/>
            <a:ext cx="37414986" cy="45909"/>
          </a:xfrm>
          <a:prstGeom prst="line">
            <a:avLst/>
          </a:prstGeom>
          <a:ln w="304800" cmpd="sng">
            <a:solidFill>
              <a:srgbClr val="06357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MS_Affiliate_Logo_Black_14_300dpi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7447" y="785995"/>
            <a:ext cx="4178808" cy="72542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92092" y="87967"/>
            <a:ext cx="37463413" cy="21067713"/>
          </a:xfrm>
          <a:prstGeom prst="rect">
            <a:avLst/>
          </a:prstGeom>
          <a:noFill/>
          <a:ln w="304800">
            <a:solidFill>
              <a:srgbClr val="06357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83" y="388601"/>
            <a:ext cx="4998350" cy="200450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262C2E0-3492-1276-6C15-1B3ABDF0D63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4831737" y="18318106"/>
            <a:ext cx="2530059" cy="2115495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356186" y="20497507"/>
            <a:ext cx="15027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Medical/Surgical and Behavioral Health Nursing Programs</a:t>
            </a:r>
          </a:p>
        </p:txBody>
      </p:sp>
    </p:spTree>
    <p:extLst>
      <p:ext uri="{BB962C8B-B14F-4D97-AF65-F5344CB8AC3E}">
        <p14:creationId xmlns:p14="http://schemas.microsoft.com/office/powerpoint/2010/main" val="127091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32372" rtl="0" eaLnBrk="1" latinLnBrk="0" hangingPunct="1">
        <a:spcBef>
          <a:spcPct val="0"/>
        </a:spcBef>
        <a:buNone/>
        <a:defRPr sz="1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79" indent="-999279" algn="l" defTabSz="133237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65105" indent="-832733" algn="l" defTabSz="1332372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330931" indent="-666186" algn="l" defTabSz="1332372" rtl="0" eaLnBrk="1" latinLnBrk="0" hangingPunct="1">
        <a:spcBef>
          <a:spcPct val="20000"/>
        </a:spcBef>
        <a:buFont typeface="Arial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303" indent="-666186" algn="l" defTabSz="1332372" rtl="0" eaLnBrk="1" latinLnBrk="0" hangingPunct="1">
        <a:spcBef>
          <a:spcPct val="20000"/>
        </a:spcBef>
        <a:buFont typeface="Arial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95675" indent="-666186" algn="l" defTabSz="1332372" rtl="0" eaLnBrk="1" latinLnBrk="0" hangingPunct="1">
        <a:spcBef>
          <a:spcPct val="20000"/>
        </a:spcBef>
        <a:buFont typeface="Arial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28047" indent="-666186" algn="l" defTabSz="1332372" rtl="0" eaLnBrk="1" latinLnBrk="0" hangingPunct="1">
        <a:spcBef>
          <a:spcPct val="20000"/>
        </a:spcBef>
        <a:buFont typeface="Arial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60420" indent="-666186" algn="l" defTabSz="1332372" rtl="0" eaLnBrk="1" latinLnBrk="0" hangingPunct="1">
        <a:spcBef>
          <a:spcPct val="20000"/>
        </a:spcBef>
        <a:buFont typeface="Arial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792" indent="-666186" algn="l" defTabSz="1332372" rtl="0" eaLnBrk="1" latinLnBrk="0" hangingPunct="1">
        <a:spcBef>
          <a:spcPct val="20000"/>
        </a:spcBef>
        <a:buFont typeface="Arial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5164" indent="-666186" algn="l" defTabSz="1332372" rtl="0" eaLnBrk="1" latinLnBrk="0" hangingPunct="1">
        <a:spcBef>
          <a:spcPct val="20000"/>
        </a:spcBef>
        <a:buFont typeface="Arial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372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744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7117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489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861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4233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606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978" algn="l" defTabSz="13323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9669" y="17212624"/>
            <a:ext cx="3259743" cy="3259743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 flipV="1">
            <a:off x="92091" y="2662219"/>
            <a:ext cx="37414986" cy="45909"/>
          </a:xfrm>
          <a:prstGeom prst="line">
            <a:avLst/>
          </a:prstGeom>
          <a:ln w="304800" cmpd="sng">
            <a:solidFill>
              <a:srgbClr val="06357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091" y="1416005"/>
            <a:ext cx="37539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Heather M. Kennedy MSN, RN, PCNS-BC, CCRN, CWOCN; Alexandra Cole MPH; </a:t>
            </a:r>
          </a:p>
          <a:p>
            <a:pPr algn="ctr"/>
            <a:r>
              <a:rPr lang="en-US" sz="3200" b="1" dirty="0"/>
              <a:t>Laura Berbert MS; Michele DeGrazia PhD, RN, NNP-BC, FAAN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43349" y="535269"/>
            <a:ext cx="296894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i="0" dirty="0">
                <a:solidFill>
                  <a:srgbClr val="000000"/>
                </a:solidFill>
                <a:effectLst/>
              </a:rPr>
              <a:t>Feasibility of Studying Children with Medical Complexity and their Caregivers using Repeated Measures</a:t>
            </a:r>
            <a:endParaRPr lang="en-US" sz="5000" b="1" dirty="0"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63B96C-D7DB-45E7-B669-D3EBEBC9D623}"/>
              </a:ext>
            </a:extLst>
          </p:cNvPr>
          <p:cNvSpPr txBox="1"/>
          <p:nvPr/>
        </p:nvSpPr>
        <p:spPr>
          <a:xfrm>
            <a:off x="735432" y="3016908"/>
            <a:ext cx="90698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Background/Significance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4AE5AD-02C1-4B2F-B5D6-BAFD020A52B4}"/>
              </a:ext>
            </a:extLst>
          </p:cNvPr>
          <p:cNvSpPr txBox="1"/>
          <p:nvPr/>
        </p:nvSpPr>
        <p:spPr>
          <a:xfrm>
            <a:off x="735549" y="7602929"/>
            <a:ext cx="10849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Purpose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463E80-47E3-4472-9BEF-94217BCEB63E}"/>
              </a:ext>
            </a:extLst>
          </p:cNvPr>
          <p:cNvSpPr txBox="1"/>
          <p:nvPr/>
        </p:nvSpPr>
        <p:spPr>
          <a:xfrm>
            <a:off x="13048344" y="3011209"/>
            <a:ext cx="5525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2F9FB7-0FCE-4185-9A12-1CDB7BAC81A4}"/>
              </a:ext>
            </a:extLst>
          </p:cNvPr>
          <p:cNvSpPr txBox="1"/>
          <p:nvPr/>
        </p:nvSpPr>
        <p:spPr>
          <a:xfrm>
            <a:off x="24367333" y="14943624"/>
            <a:ext cx="5606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B078A7-DBEC-484E-8E4B-BA30D93CABF8}"/>
              </a:ext>
            </a:extLst>
          </p:cNvPr>
          <p:cNvSpPr txBox="1"/>
          <p:nvPr/>
        </p:nvSpPr>
        <p:spPr>
          <a:xfrm>
            <a:off x="751669" y="3786349"/>
            <a:ext cx="11818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Children with medical complexity (CMC) account for 1% of the entire US pediatric population, but proportionally these children have more hospital readmissions, higher health care costs, and experience poorer health outcomes.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Past research has suggested a link between CMC caregiver resilience and hospital readmissions; however, this relationship has not been fully investigated.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This study provides preliminary information about this potentially important relationship and the need for a larger prospective investigation.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3C406A-D78E-4C50-8A4E-89070ABF51A8}"/>
              </a:ext>
            </a:extLst>
          </p:cNvPr>
          <p:cNvSpPr txBox="1"/>
          <p:nvPr/>
        </p:nvSpPr>
        <p:spPr>
          <a:xfrm>
            <a:off x="735549" y="8276902"/>
            <a:ext cx="11834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test the feasibility of employing a prospective, descriptive, repeated measures design to characterize CMC and their caregivers, community supports and services, caregiver resilience, and hospital readmissions. </a:t>
            </a:r>
          </a:p>
          <a:p>
            <a:endParaRPr lang="en-US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2AC272-2AF7-43BD-AF88-4AD3A9D02BD3}"/>
              </a:ext>
            </a:extLst>
          </p:cNvPr>
          <p:cNvSpPr txBox="1"/>
          <p:nvPr/>
        </p:nvSpPr>
        <p:spPr>
          <a:xfrm>
            <a:off x="13048344" y="3780650"/>
            <a:ext cx="1149575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Study Design</a:t>
            </a:r>
            <a:r>
              <a:rPr lang="en-US" sz="2800" dirty="0"/>
              <a:t>: Prospective, descriptive, repeated measures </a:t>
            </a:r>
          </a:p>
          <a:p>
            <a:r>
              <a:rPr lang="en-US" sz="2800" b="1" u="sng" dirty="0"/>
              <a:t>Data Collection Tools</a:t>
            </a:r>
            <a:r>
              <a:rPr lang="en-US" sz="2800" dirty="0"/>
              <a:t>: Surveys (Electronic or Paper)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dirty="0"/>
              <a:t>Resilience Scale- 14 (RS-14)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dirty="0"/>
              <a:t>Investigator Developed Caregiver Survey	 (Index, 30-Day, 60-Day)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dirty="0"/>
              <a:t>Electronic Medical Record Review </a:t>
            </a:r>
          </a:p>
          <a:p>
            <a:r>
              <a:rPr lang="en-US" sz="2800" b="1" u="sng" dirty="0"/>
              <a:t>Sample &amp; Setting</a:t>
            </a:r>
            <a:r>
              <a:rPr lang="en-US" sz="2800" dirty="0"/>
              <a:t>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dirty="0"/>
              <a:t>Convenience sample: Medical ICU &amp; Intermediate Care Program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dirty="0"/>
              <a:t>30 caregivers (legal guardians) of CMC experiencing an unplanned admission between December ‘19-February ’21</a:t>
            </a:r>
          </a:p>
          <a:p>
            <a:r>
              <a:rPr lang="en-US" sz="2800" b="1" u="sng" dirty="0"/>
              <a:t>Data Analysis:</a:t>
            </a:r>
            <a:r>
              <a:rPr lang="en-US" sz="2800" b="1" dirty="0"/>
              <a:t>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dirty="0"/>
              <a:t>Descriptive Statistics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dirty="0"/>
              <a:t>Qualitative Data Visualization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616670-C7CC-49AF-A605-D1187D6AEEE6}"/>
              </a:ext>
            </a:extLst>
          </p:cNvPr>
          <p:cNvSpPr txBox="1"/>
          <p:nvPr/>
        </p:nvSpPr>
        <p:spPr>
          <a:xfrm>
            <a:off x="24306932" y="9469065"/>
            <a:ext cx="3274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DCABEB-933D-1F60-C59D-7AC38A9DFD24}"/>
              </a:ext>
            </a:extLst>
          </p:cNvPr>
          <p:cNvSpPr txBox="1"/>
          <p:nvPr/>
        </p:nvSpPr>
        <p:spPr>
          <a:xfrm>
            <a:off x="29406963" y="20516068"/>
            <a:ext cx="800550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Heather.Kennedy2@childrens.harvard.edu</a:t>
            </a:r>
            <a:endParaRPr lang="en-US" sz="3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4AE5AD-02C1-4B2F-B5D6-BAFD020A52B4}"/>
              </a:ext>
            </a:extLst>
          </p:cNvPr>
          <p:cNvSpPr txBox="1"/>
          <p:nvPr/>
        </p:nvSpPr>
        <p:spPr>
          <a:xfrm>
            <a:off x="712617" y="9714232"/>
            <a:ext cx="10849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Specific Aims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2617" y="10523622"/>
            <a:ext cx="118503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rabicParenR"/>
            </a:pPr>
            <a:r>
              <a:rPr lang="en-US" sz="2800" dirty="0"/>
              <a:t>To determine the feasibility of this prospective, repeated measures research design involving unplanned hospital readmissions of CMC as measured by enrollment, survey completion rate, survey item response rate, and participant attrition. </a:t>
            </a:r>
          </a:p>
          <a:p>
            <a:pPr marL="742950" lvl="0" indent="-742950">
              <a:buFont typeface="+mj-lt"/>
              <a:buAutoNum type="arabicParenR"/>
            </a:pPr>
            <a:r>
              <a:rPr lang="en-US" sz="2800" dirty="0"/>
              <a:t>To describe the child and caregiver characteristics, community and family supports, caregiver resilience, and hospital readmissions following an unplanned hospital admission.</a:t>
            </a:r>
          </a:p>
          <a:p>
            <a:pPr marL="742950" lvl="0" indent="-742950">
              <a:buFont typeface="+mj-lt"/>
              <a:buAutoNum type="arabicParenR"/>
            </a:pPr>
            <a:r>
              <a:rPr lang="en-US" sz="2800" dirty="0"/>
              <a:t>To examine relationships between caregiver resilience, child and caregiver characteristics, community and family supports, and readmissions.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06313"/>
              </p:ext>
            </p:extLst>
          </p:nvPr>
        </p:nvGraphicFramePr>
        <p:xfrm>
          <a:off x="1244695" y="14549995"/>
          <a:ext cx="10684572" cy="542727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747470">
                  <a:extLst>
                    <a:ext uri="{9D8B030D-6E8A-4147-A177-3AD203B41FA5}">
                      <a16:colId xmlns:a16="http://schemas.microsoft.com/office/drawing/2014/main" val="3811490106"/>
                    </a:ext>
                  </a:extLst>
                </a:gridCol>
                <a:gridCol w="3468551">
                  <a:extLst>
                    <a:ext uri="{9D8B030D-6E8A-4147-A177-3AD203B41FA5}">
                      <a16:colId xmlns:a16="http://schemas.microsoft.com/office/drawing/2014/main" val="4199494859"/>
                    </a:ext>
                  </a:extLst>
                </a:gridCol>
                <a:gridCol w="3468551">
                  <a:extLst>
                    <a:ext uri="{9D8B030D-6E8A-4147-A177-3AD203B41FA5}">
                      <a16:colId xmlns:a16="http://schemas.microsoft.com/office/drawing/2014/main" val="2880596326"/>
                    </a:ext>
                  </a:extLst>
                </a:gridCol>
              </a:tblGrid>
              <a:tr h="8946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Surveys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Administered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Surveys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Returned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2342587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 (%)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6993361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Index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30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30 (100)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884146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Paper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 (100)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521344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Electronic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26 (100)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4385220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30 Days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26 (89.7)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0847991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Paper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 (50)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2875504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Electronic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24 (96)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8962055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60 Days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 (69.0)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9726250"/>
                  </a:ext>
                </a:extLst>
              </a:tr>
              <a:tr h="447301"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Paper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 (0)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3893404"/>
                  </a:ext>
                </a:extLst>
              </a:tr>
              <a:tr h="506966"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Electronic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 (80)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641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74691"/>
              </p:ext>
            </p:extLst>
          </p:nvPr>
        </p:nvGraphicFramePr>
        <p:xfrm>
          <a:off x="24845890" y="3037388"/>
          <a:ext cx="11778980" cy="580752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321566">
                  <a:extLst>
                    <a:ext uri="{9D8B030D-6E8A-4147-A177-3AD203B41FA5}">
                      <a16:colId xmlns:a16="http://schemas.microsoft.com/office/drawing/2014/main" val="331347996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395669184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921566223"/>
                    </a:ext>
                  </a:extLst>
                </a:gridCol>
                <a:gridCol w="1999714">
                  <a:extLst>
                    <a:ext uri="{9D8B030D-6E8A-4147-A177-3AD203B41FA5}">
                      <a16:colId xmlns:a16="http://schemas.microsoft.com/office/drawing/2014/main" val="1547788264"/>
                    </a:ext>
                  </a:extLst>
                </a:gridCol>
              </a:tblGrid>
              <a:tr h="1262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3200" dirty="0">
                          <a:effectLst/>
                        </a:rPr>
                        <a:t>Resilience Scale-</a:t>
                      </a:r>
                      <a:r>
                        <a:rPr lang="en-US" sz="3200" baseline="0" dirty="0">
                          <a:effectLst/>
                        </a:rPr>
                        <a:t> 14</a:t>
                      </a: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Intake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 (%)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30 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 (%)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60 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 (%)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652805"/>
                  </a:ext>
                </a:extLst>
              </a:tr>
              <a:tr h="64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30 (100.0)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26 (100.0)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 (100.0)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3895275"/>
                  </a:ext>
                </a:extLst>
              </a:tr>
              <a:tr h="64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Mean: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79.1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79.5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77.8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3735929"/>
                  </a:ext>
                </a:extLst>
              </a:tr>
              <a:tr h="64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Median: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83.5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83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83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6591284"/>
                  </a:ext>
                </a:extLst>
              </a:tr>
              <a:tr h="64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Range: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[24, 98]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[35, 98]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[27, 96]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5266253"/>
                  </a:ext>
                </a:extLst>
              </a:tr>
              <a:tr h="64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Standard Deviation: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17.0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16.6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17.0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2679888"/>
                  </a:ext>
                </a:extLst>
              </a:tr>
              <a:tr h="64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Very Low to On the Low End: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 (30.0)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 (26.9)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 (30.0)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877485"/>
                  </a:ext>
                </a:extLst>
              </a:tr>
              <a:tr h="64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Moderate to High: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 (70.0)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19 (73.1)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14 (70.0)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2820859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492315" y="15360555"/>
            <a:ext cx="9590726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5 Categories Revealed in Analysis of </a:t>
            </a:r>
          </a:p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Open-Ended Responses:</a:t>
            </a:r>
          </a:p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All-consuming </a:t>
            </a:r>
          </a:p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Family Reliance </a:t>
            </a:r>
          </a:p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Impact of Covid </a:t>
            </a:r>
          </a:p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Taking Action</a:t>
            </a:r>
          </a:p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Broken System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67333" y="15570364"/>
            <a:ext cx="67551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Repeated measures using electronic surveys is a feasible study design with this caregiver population.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CMC caregiver resilience was moderate to high and remained constant over time.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The finding of inconsistent community supports for CMC is consistent with existing literature.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Caregivers reported their own unmet health needs because of the all-consuming care of their children. </a:t>
            </a:r>
          </a:p>
          <a:p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1122500" y="16257288"/>
            <a:ext cx="3933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Acknowledgements &amp; References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2AC272-2AF7-43BD-AF88-4AD3A9D02BD3}"/>
              </a:ext>
            </a:extLst>
          </p:cNvPr>
          <p:cNvSpPr txBox="1"/>
          <p:nvPr/>
        </p:nvSpPr>
        <p:spPr>
          <a:xfrm>
            <a:off x="24306932" y="10140621"/>
            <a:ext cx="128568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30 CMC caregivers and their children participated.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Survey completion rates were 100% (index), 89.7% (30-day), and 69% (60-day).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Only 5 unique survey items had missing responses.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30-day CMC readmission rate was 37.9%.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CMC who were readmitted had a higher median number of home medications (</a:t>
            </a:r>
            <a:r>
              <a:rPr lang="en-US" sz="2800"/>
              <a:t>17 versus 12).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CMC whose caregiver had an advanced degree did not experience a readmission.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All participants’ home care hours were only partially filled. The types and degree of CMC supports varied.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CMC caregiver open-ended responses revealed five categories (Figure 1).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CMC caregiver resilience was moderate to high (Table 2).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845891" y="8901510"/>
            <a:ext cx="11778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Table 2. Resilience Scale Scores</a:t>
            </a:r>
            <a:endParaRPr lang="en-US" sz="1800" b="1" dirty="0">
              <a:latin typeface="Helvetica"/>
              <a:cs typeface="Helve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2189" y="19949147"/>
            <a:ext cx="11409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Table 1. Survey Completion Rates</a:t>
            </a:r>
            <a:endParaRPr lang="en-US" sz="1800" b="1" dirty="0">
              <a:latin typeface="Helvetica"/>
              <a:cs typeface="Helvetic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628398" y="19394641"/>
            <a:ext cx="959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1. Open-Ended Response Categories</a:t>
            </a:r>
            <a:endParaRPr lang="en-US" sz="1800" b="1" dirty="0">
              <a:latin typeface="Helvetica"/>
              <a:cs typeface="Helvetic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348325" y="20516068"/>
            <a:ext cx="150271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The full published manuscript can be found at: https://doi.org/10.1111/cch.13206</a:t>
            </a:r>
          </a:p>
        </p:txBody>
      </p:sp>
      <p:pic>
        <p:nvPicPr>
          <p:cNvPr id="13" name="Picture 12" descr="A close-up of words&#10;&#10;Description automatically generated">
            <a:extLst>
              <a:ext uri="{FF2B5EF4-FFF2-40B4-BE49-F238E27FC236}">
                <a16:creationId xmlns:a16="http://schemas.microsoft.com/office/drawing/2014/main" id="{5FD0CB4E-AD1A-717A-1FA8-155E331EA0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31" r="12606"/>
          <a:stretch/>
        </p:blipFill>
        <p:spPr>
          <a:xfrm>
            <a:off x="15197931" y="9117149"/>
            <a:ext cx="5840337" cy="605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234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733</Words>
  <Application>Microsoft Office PowerPoint</Application>
  <PresentationFormat>Custom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lagrasta</dc:creator>
  <cp:lastModifiedBy>Heather Kennedy</cp:lastModifiedBy>
  <cp:revision>80</cp:revision>
  <cp:lastPrinted>2023-04-13T21:30:29Z</cp:lastPrinted>
  <dcterms:created xsi:type="dcterms:W3CDTF">2012-06-02T13:35:30Z</dcterms:created>
  <dcterms:modified xsi:type="dcterms:W3CDTF">2024-03-15T00:11:50Z</dcterms:modified>
</cp:coreProperties>
</file>