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7" r:id="rId1"/>
  </p:sldMasterIdLst>
  <p:sldIdLst>
    <p:sldId id="259" r:id="rId2"/>
  </p:sldIdLst>
  <p:sldSz cx="32918400" cy="43891200"/>
  <p:notesSz cx="6858000" cy="9144000"/>
  <p:embeddedFontLst>
    <p:embeddedFont>
      <p:font typeface="Segoe UI" panose="020B0502040204020203" pitchFamily="34" charset="0"/>
      <p:regular r:id="rId3"/>
      <p:bold r:id="rId4"/>
      <p:italic r:id="rId5"/>
      <p:boldItalic r:id="rId6"/>
    </p:embeddedFont>
    <p:embeddedFont>
      <p:font typeface="Segoe UI Semibold" panose="020B0502040204020203" pitchFamily="34" charset="0"/>
      <p:regular r:id="rId7"/>
      <p:bold r:id="rId8"/>
      <p:italic r:id="rId9"/>
      <p:boldItalic r:id="rId10"/>
    </p:embeddedFont>
  </p:embeddedFontLst>
  <p:custDataLst>
    <p:tags r:id="rId11"/>
  </p:custDataLst>
  <p:defaultTextStyle>
    <a:defPPr>
      <a:defRPr lang="en-US"/>
    </a:defPPr>
    <a:lvl1pPr marL="0" algn="l" defTabSz="64008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1pPr>
    <a:lvl2pPr marL="640080" algn="l" defTabSz="64008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2pPr>
    <a:lvl3pPr marL="1280160" algn="l" defTabSz="64008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3pPr>
    <a:lvl4pPr marL="1920240" algn="l" defTabSz="64008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4pPr>
    <a:lvl5pPr marL="2560320" algn="l" defTabSz="64008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5pPr>
    <a:lvl6pPr marL="3200400" algn="l" defTabSz="64008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6pPr>
    <a:lvl7pPr marL="3840480" algn="l" defTabSz="64008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7pPr>
    <a:lvl8pPr marL="4480560" algn="l" defTabSz="64008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8pPr>
    <a:lvl9pPr marL="5120640" algn="l" defTabSz="64008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824" userDrawn="1">
          <p15:clr>
            <a:srgbClr val="A4A3A4"/>
          </p15:clr>
        </p15:guide>
        <p15:guide id="2" pos="103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4C9B"/>
    <a:srgbClr val="2FB88A"/>
    <a:srgbClr val="275CB3"/>
    <a:srgbClr val="D8D8D5"/>
    <a:srgbClr val="005CB9"/>
    <a:srgbClr val="54C8E8"/>
    <a:srgbClr val="5FB58C"/>
    <a:srgbClr val="712A81"/>
    <a:srgbClr val="54565A"/>
    <a:srgbClr val="D9D8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09" autoAdjust="0"/>
    <p:restoredTop sz="94661" autoAdjust="0"/>
  </p:normalViewPr>
  <p:slideViewPr>
    <p:cSldViewPr snapToGrid="0" showGuides="1">
      <p:cViewPr varScale="1">
        <p:scale>
          <a:sx n="30" d="100"/>
          <a:sy n="30" d="100"/>
        </p:scale>
        <p:origin x="4896" y="320"/>
      </p:cViewPr>
      <p:guideLst>
        <p:guide orient="horz" pos="13824"/>
        <p:guide pos="10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6.fntdata"/><Relationship Id="rId13" Type="http://schemas.openxmlformats.org/officeDocument/2006/relationships/viewProps" Target="viewProps.xml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tags" Target="tags/tag1.xml"/><Relationship Id="rId5" Type="http://schemas.openxmlformats.org/officeDocument/2006/relationships/font" Target="fonts/font3.fntdata"/><Relationship Id="rId15" Type="http://schemas.openxmlformats.org/officeDocument/2006/relationships/tableStyles" Target="tableStyles.xml"/><Relationship Id="rId10" Type="http://schemas.openxmlformats.org/officeDocument/2006/relationships/font" Target="fonts/font8.fntdata"/><Relationship Id="rId4" Type="http://schemas.openxmlformats.org/officeDocument/2006/relationships/font" Target="fonts/font2.fntdata"/><Relationship Id="rId9" Type="http://schemas.openxmlformats.org/officeDocument/2006/relationships/font" Target="fonts/font7.fntdata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33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r>
              <a:rPr lang="en-US" b="1" dirty="0"/>
              <a:t>Rate of Moderate PIVIEs Before the Intervention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3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FY 2019</c:v>
                </c:pt>
              </c:strCache>
            </c:strRef>
          </c:tx>
          <c:spPr>
            <a:solidFill>
              <a:srgbClr val="54C8E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Sheet1!$C$7:$D$7</c:f>
              <c:strCache>
                <c:ptCount val="2"/>
                <c:pt idx="0">
                  <c:v>PICU moderate PIVIE rate</c:v>
                </c:pt>
                <c:pt idx="1">
                  <c:v>Hospital moderate PIVIE rate</c:v>
                </c:pt>
              </c:strCache>
            </c:strRef>
          </c:cat>
          <c:val>
            <c:numRef>
              <c:f>Sheet1!$C$3:$D$3</c:f>
              <c:numCache>
                <c:formatCode>General</c:formatCode>
                <c:ptCount val="2"/>
                <c:pt idx="0">
                  <c:v>1.72</c:v>
                </c:pt>
                <c:pt idx="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69-4351-ABF2-49993636FB44}"/>
            </c:ext>
          </c:extLst>
        </c:ser>
        <c:ser>
          <c:idx val="1"/>
          <c:order val="1"/>
          <c:tx>
            <c:strRef>
              <c:f>Sheet1!$B$4</c:f>
              <c:strCache>
                <c:ptCount val="1"/>
                <c:pt idx="0">
                  <c:v>FY 2020</c:v>
                </c:pt>
              </c:strCache>
            </c:strRef>
          </c:tx>
          <c:spPr>
            <a:solidFill>
              <a:srgbClr val="2FB88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Sheet1!$C$7:$D$7</c:f>
              <c:strCache>
                <c:ptCount val="2"/>
                <c:pt idx="0">
                  <c:v>PICU moderate PIVIE rate</c:v>
                </c:pt>
                <c:pt idx="1">
                  <c:v>Hospital moderate PIVIE rate</c:v>
                </c:pt>
              </c:strCache>
            </c:strRef>
          </c:cat>
          <c:val>
            <c:numRef>
              <c:f>Sheet1!$C$4:$D$4</c:f>
              <c:numCache>
                <c:formatCode>General</c:formatCode>
                <c:ptCount val="2"/>
                <c:pt idx="0">
                  <c:v>0.99</c:v>
                </c:pt>
                <c:pt idx="1">
                  <c:v>0.69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69-4351-ABF2-49993636FB44}"/>
            </c:ext>
          </c:extLst>
        </c:ser>
        <c:ser>
          <c:idx val="2"/>
          <c:order val="2"/>
          <c:tx>
            <c:strRef>
              <c:f>Sheet1!$B$5</c:f>
              <c:strCache>
                <c:ptCount val="1"/>
                <c:pt idx="0">
                  <c:v>FY 2021</c:v>
                </c:pt>
              </c:strCache>
            </c:strRef>
          </c:tx>
          <c:spPr>
            <a:solidFill>
              <a:srgbClr val="E04C9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Sheet1!$C$7:$D$7</c:f>
              <c:strCache>
                <c:ptCount val="2"/>
                <c:pt idx="0">
                  <c:v>PICU moderate PIVIE rate</c:v>
                </c:pt>
                <c:pt idx="1">
                  <c:v>Hospital moderate PIVIE rate</c:v>
                </c:pt>
              </c:strCache>
            </c:strRef>
          </c:cat>
          <c:val>
            <c:numRef>
              <c:f>Sheet1!$C$5:$D$5</c:f>
              <c:numCache>
                <c:formatCode>General</c:formatCode>
                <c:ptCount val="2"/>
                <c:pt idx="0">
                  <c:v>2.65</c:v>
                </c:pt>
                <c:pt idx="1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B69-4351-ABF2-49993636FB44}"/>
            </c:ext>
          </c:extLst>
        </c:ser>
        <c:ser>
          <c:idx val="3"/>
          <c:order val="3"/>
          <c:tx>
            <c:strRef>
              <c:f>Sheet1!$B$6</c:f>
              <c:strCache>
                <c:ptCount val="1"/>
                <c:pt idx="0">
                  <c:v>FY 2022</c:v>
                </c:pt>
              </c:strCache>
            </c:strRef>
          </c:tx>
          <c:spPr>
            <a:solidFill>
              <a:srgbClr val="712A8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Sheet1!$C$7:$D$7</c:f>
              <c:strCache>
                <c:ptCount val="2"/>
                <c:pt idx="0">
                  <c:v>PICU moderate PIVIE rate</c:v>
                </c:pt>
                <c:pt idx="1">
                  <c:v>Hospital moderate PIVIE rate</c:v>
                </c:pt>
              </c:strCache>
            </c:strRef>
          </c:cat>
          <c:val>
            <c:numRef>
              <c:f>Sheet1!$C$6:$D$6</c:f>
              <c:numCache>
                <c:formatCode>General</c:formatCode>
                <c:ptCount val="2"/>
                <c:pt idx="0">
                  <c:v>2.86</c:v>
                </c:pt>
                <c:pt idx="1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B69-4351-ABF2-49993636FB4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126979648"/>
        <c:axId val="2126976320"/>
      </c:barChart>
      <c:catAx>
        <c:axId val="2126979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2126976320"/>
        <c:crosses val="autoZero"/>
        <c:auto val="1"/>
        <c:lblAlgn val="ctr"/>
        <c:lblOffset val="100"/>
        <c:noMultiLvlLbl val="0"/>
      </c:catAx>
      <c:valAx>
        <c:axId val="2126976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2126979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ysClr val="window" lastClr="FFFFFF"/>
    </a:solidFill>
    <a:ln>
      <a:solidFill>
        <a:sysClr val="window" lastClr="FFFFFF">
          <a:lumMod val="75000"/>
        </a:sysClr>
      </a:solidFill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 sz="2800">
          <a:latin typeface="Segoe UI" panose="020B0502040204020203" pitchFamily="34" charset="0"/>
          <a:cs typeface="Segoe UI" panose="020B0502040204020203" pitchFamily="34" charset="0"/>
        </a:defRPr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33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r>
              <a:rPr lang="en-US" b="1" dirty="0"/>
              <a:t>PICU FY23 Moderate PIVIE Count and Rate per 1000 Patient Days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3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Sheet1!$H$5</c:f>
              <c:strCache>
                <c:ptCount val="1"/>
                <c:pt idx="0">
                  <c:v>Moderate PIVIE</c:v>
                </c:pt>
              </c:strCache>
            </c:strRef>
          </c:tx>
          <c:spPr>
            <a:solidFill>
              <a:srgbClr val="2FB88A"/>
            </a:solidFill>
            <a:ln>
              <a:noFill/>
            </a:ln>
            <a:effectLst/>
          </c:spPr>
          <c:invertIfNegative val="0"/>
          <c:cat>
            <c:strRef>
              <c:f>Sheet1!$I$7:$V$7</c:f>
              <c:strCache>
                <c:ptCount val="14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  <c:pt idx="3">
                  <c:v>January</c:v>
                </c:pt>
                <c:pt idx="4">
                  <c:v>February</c:v>
                </c:pt>
                <c:pt idx="5">
                  <c:v>March</c:v>
                </c:pt>
                <c:pt idx="6">
                  <c:v>April</c:v>
                </c:pt>
                <c:pt idx="7">
                  <c:v>May</c:v>
                </c:pt>
                <c:pt idx="8">
                  <c:v>June</c:v>
                </c:pt>
                <c:pt idx="9">
                  <c:v>July</c:v>
                </c:pt>
                <c:pt idx="10">
                  <c:v>August</c:v>
                </c:pt>
                <c:pt idx="11">
                  <c:v>September</c:v>
                </c:pt>
                <c:pt idx="12">
                  <c:v>October</c:v>
                </c:pt>
                <c:pt idx="13">
                  <c:v>November</c:v>
                </c:pt>
              </c:strCache>
            </c:strRef>
          </c:cat>
          <c:val>
            <c:numRef>
              <c:f>Sheet1!$I$5:$V$5</c:f>
              <c:numCache>
                <c:formatCode>General</c:formatCode>
                <c:ptCount val="14"/>
                <c:pt idx="0">
                  <c:v>2</c:v>
                </c:pt>
                <c:pt idx="1">
                  <c:v>2</c:v>
                </c:pt>
                <c:pt idx="2">
                  <c:v>4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4</c:v>
                </c:pt>
                <c:pt idx="8">
                  <c:v>1</c:v>
                </c:pt>
                <c:pt idx="9">
                  <c:v>2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79-4C7B-936C-3B6F7A26D2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34721552"/>
        <c:axId val="2134722384"/>
      </c:barChart>
      <c:lineChart>
        <c:grouping val="standard"/>
        <c:varyColors val="0"/>
        <c:ser>
          <c:idx val="1"/>
          <c:order val="1"/>
          <c:tx>
            <c:strRef>
              <c:f>Sheet1!$H$6</c:f>
              <c:strCache>
                <c:ptCount val="1"/>
                <c:pt idx="0">
                  <c:v>Rate</c:v>
                </c:pt>
              </c:strCache>
            </c:strRef>
          </c:tx>
          <c:spPr>
            <a:ln w="28575" cap="rnd">
              <a:solidFill>
                <a:srgbClr val="712A81"/>
              </a:solidFill>
              <a:round/>
            </a:ln>
            <a:effectLst/>
          </c:spPr>
          <c:marker>
            <c:symbol val="none"/>
          </c:marker>
          <c:val>
            <c:numRef>
              <c:f>Sheet1!$I$6:$V$6</c:f>
              <c:numCache>
                <c:formatCode>General</c:formatCode>
                <c:ptCount val="14"/>
                <c:pt idx="0">
                  <c:v>2</c:v>
                </c:pt>
                <c:pt idx="1">
                  <c:v>1.9</c:v>
                </c:pt>
                <c:pt idx="2">
                  <c:v>3.9</c:v>
                </c:pt>
                <c:pt idx="3">
                  <c:v>2.1</c:v>
                </c:pt>
                <c:pt idx="4">
                  <c:v>3</c:v>
                </c:pt>
                <c:pt idx="5">
                  <c:v>2.5</c:v>
                </c:pt>
                <c:pt idx="6">
                  <c:v>2.6</c:v>
                </c:pt>
                <c:pt idx="7">
                  <c:v>5.5</c:v>
                </c:pt>
                <c:pt idx="8">
                  <c:v>1.5</c:v>
                </c:pt>
                <c:pt idx="9">
                  <c:v>4.5</c:v>
                </c:pt>
                <c:pt idx="10">
                  <c:v>1.5</c:v>
                </c:pt>
                <c:pt idx="11">
                  <c:v>1.3</c:v>
                </c:pt>
                <c:pt idx="12">
                  <c:v>1.1000000000000001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279-4C7B-936C-3B6F7A26D2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4721552"/>
        <c:axId val="2134722384"/>
      </c:lineChart>
      <c:catAx>
        <c:axId val="2134721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2134722384"/>
        <c:crosses val="autoZero"/>
        <c:auto val="1"/>
        <c:lblAlgn val="ctr"/>
        <c:lblOffset val="100"/>
        <c:noMultiLvlLbl val="0"/>
      </c:catAx>
      <c:valAx>
        <c:axId val="2134722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2134721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800">
          <a:latin typeface="Segoe UI" panose="020B0502040204020203" pitchFamily="34" charset="0"/>
          <a:cs typeface="Segoe UI" panose="020B0502040204020203" pitchFamily="34" charset="0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8880" y="7183123"/>
            <a:ext cx="27980640" cy="15280640"/>
          </a:xfrm>
        </p:spPr>
        <p:txBody>
          <a:bodyPr anchor="b"/>
          <a:lstStyle>
            <a:lvl1pPr algn="ctr">
              <a:defRPr sz="21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23053043"/>
            <a:ext cx="24688800" cy="10596877"/>
          </a:xfrm>
        </p:spPr>
        <p:txBody>
          <a:bodyPr/>
          <a:lstStyle>
            <a:lvl1pPr marL="0" indent="0" algn="ctr">
              <a:buNone/>
              <a:defRPr sz="8640"/>
            </a:lvl1pPr>
            <a:lvl2pPr marL="1645920" indent="0" algn="ctr">
              <a:buNone/>
              <a:defRPr sz="7200"/>
            </a:lvl2pPr>
            <a:lvl3pPr marL="3291840" indent="0" algn="ctr">
              <a:buNone/>
              <a:defRPr sz="6480"/>
            </a:lvl3pPr>
            <a:lvl4pPr marL="4937760" indent="0" algn="ctr">
              <a:buNone/>
              <a:defRPr sz="5760"/>
            </a:lvl4pPr>
            <a:lvl5pPr marL="6583680" indent="0" algn="ctr">
              <a:buNone/>
              <a:defRPr sz="5760"/>
            </a:lvl5pPr>
            <a:lvl6pPr marL="8229600" indent="0" algn="ctr">
              <a:buNone/>
              <a:defRPr sz="5760"/>
            </a:lvl6pPr>
            <a:lvl7pPr marL="9875520" indent="0" algn="ctr">
              <a:buNone/>
              <a:defRPr sz="5760"/>
            </a:lvl7pPr>
            <a:lvl8pPr marL="11521440" indent="0" algn="ctr">
              <a:buNone/>
              <a:defRPr sz="5760"/>
            </a:lvl8pPr>
            <a:lvl9pPr marL="13167360" indent="0" algn="ctr">
              <a:buNone/>
              <a:defRPr sz="5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6D5D-89D4-4414-93D1-AAE238F20FAE}" type="datetimeFigureOut">
              <a:rPr lang="nl-NL" smtClean="0"/>
              <a:t>14-03-2024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4F58A-5A81-4CCB-9E3A-F66A341986F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652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6D5D-89D4-4414-93D1-AAE238F20FAE}" type="datetimeFigureOut">
              <a:rPr lang="nl-NL" smtClean="0"/>
              <a:t>14-03-2024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4F58A-5A81-4CCB-9E3A-F66A341986F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2144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557232" y="2336800"/>
            <a:ext cx="7098030" cy="3719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63142" y="2336800"/>
            <a:ext cx="20882610" cy="3719576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6D5D-89D4-4414-93D1-AAE238F20FAE}" type="datetimeFigureOut">
              <a:rPr lang="nl-NL" smtClean="0"/>
              <a:t>14-03-2024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4F58A-5A81-4CCB-9E3A-F66A341986F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3198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63140" y="2336812"/>
            <a:ext cx="16300725" cy="7581549"/>
          </a:xfrm>
        </p:spPr>
        <p:txBody>
          <a:bodyPr anchor="t">
            <a:normAutofit/>
          </a:bodyPr>
          <a:lstStyle>
            <a:lvl1pPr>
              <a:defRPr sz="9729"/>
            </a:lvl1pPr>
          </a:lstStyle>
          <a:p>
            <a:r>
              <a:rPr lang="en-US" dirty="0"/>
              <a:t>The title of your poster presentation as a question or statement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A10DC58-911A-4CE8-AA99-F41DA927EA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63145" y="10872556"/>
            <a:ext cx="12326468" cy="5456963"/>
          </a:xfrm>
        </p:spPr>
        <p:txBody>
          <a:bodyPr/>
          <a:lstStyle/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FCDFC50-ADA8-48D8-B78D-085753AF1E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63145" y="18137185"/>
            <a:ext cx="12326468" cy="5456963"/>
          </a:xfrm>
        </p:spPr>
        <p:txBody>
          <a:bodyPr/>
          <a:lstStyle/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5479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6D5D-89D4-4414-93D1-AAE238F20FAE}" type="datetimeFigureOut">
              <a:rPr lang="nl-NL" smtClean="0"/>
              <a:t>14-03-2024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4F58A-5A81-4CCB-9E3A-F66A341986F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8537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5997" y="10942333"/>
            <a:ext cx="28392120" cy="18257517"/>
          </a:xfrm>
        </p:spPr>
        <p:txBody>
          <a:bodyPr anchor="b"/>
          <a:lstStyle>
            <a:lvl1pPr>
              <a:defRPr sz="21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45997" y="29372573"/>
            <a:ext cx="28392120" cy="9601197"/>
          </a:xfrm>
        </p:spPr>
        <p:txBody>
          <a:bodyPr/>
          <a:lstStyle>
            <a:lvl1pPr marL="0" indent="0">
              <a:buNone/>
              <a:defRPr sz="8640">
                <a:solidFill>
                  <a:schemeClr val="tx1"/>
                </a:solidFill>
              </a:defRPr>
            </a:lvl1pPr>
            <a:lvl2pPr marL="1645920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2pPr>
            <a:lvl3pPr marL="3291840" indent="0">
              <a:buNone/>
              <a:defRPr sz="6480">
                <a:solidFill>
                  <a:schemeClr val="tx1">
                    <a:tint val="75000"/>
                  </a:schemeClr>
                </a:solidFill>
              </a:defRPr>
            </a:lvl3pPr>
            <a:lvl4pPr marL="493776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4pPr>
            <a:lvl5pPr marL="658368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5pPr>
            <a:lvl6pPr marL="822960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6pPr>
            <a:lvl7pPr marL="987552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7pPr>
            <a:lvl8pPr marL="1152144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8pPr>
            <a:lvl9pPr marL="1316736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6D5D-89D4-4414-93D1-AAE238F20FAE}" type="datetimeFigureOut">
              <a:rPr lang="nl-NL" smtClean="0"/>
              <a:t>14-03-2024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4F58A-5A81-4CCB-9E3A-F66A341986F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5625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63140" y="11684000"/>
            <a:ext cx="13990320" cy="278485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664940" y="11684000"/>
            <a:ext cx="13990320" cy="278485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6D5D-89D4-4414-93D1-AAE238F20FAE}" type="datetimeFigureOut">
              <a:rPr lang="nl-NL" smtClean="0"/>
              <a:t>14-03-2024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4F58A-5A81-4CCB-9E3A-F66A341986F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5110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2336810"/>
            <a:ext cx="28392120" cy="848360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7431" y="10759443"/>
            <a:ext cx="13926024" cy="5273037"/>
          </a:xfrm>
        </p:spPr>
        <p:txBody>
          <a:bodyPr anchor="b"/>
          <a:lstStyle>
            <a:lvl1pPr marL="0" indent="0">
              <a:buNone/>
              <a:defRPr sz="8640" b="1"/>
            </a:lvl1pPr>
            <a:lvl2pPr marL="1645920" indent="0">
              <a:buNone/>
              <a:defRPr sz="7200" b="1"/>
            </a:lvl2pPr>
            <a:lvl3pPr marL="3291840" indent="0">
              <a:buNone/>
              <a:defRPr sz="6480" b="1"/>
            </a:lvl3pPr>
            <a:lvl4pPr marL="4937760" indent="0">
              <a:buNone/>
              <a:defRPr sz="5760" b="1"/>
            </a:lvl4pPr>
            <a:lvl5pPr marL="6583680" indent="0">
              <a:buNone/>
              <a:defRPr sz="5760" b="1"/>
            </a:lvl5pPr>
            <a:lvl6pPr marL="8229600" indent="0">
              <a:buNone/>
              <a:defRPr sz="5760" b="1"/>
            </a:lvl6pPr>
            <a:lvl7pPr marL="9875520" indent="0">
              <a:buNone/>
              <a:defRPr sz="5760" b="1"/>
            </a:lvl7pPr>
            <a:lvl8pPr marL="11521440" indent="0">
              <a:buNone/>
              <a:defRPr sz="5760" b="1"/>
            </a:lvl8pPr>
            <a:lvl9pPr marL="13167360" indent="0">
              <a:buNone/>
              <a:defRPr sz="57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67431" y="16032480"/>
            <a:ext cx="13926024" cy="235813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664942" y="10759443"/>
            <a:ext cx="13994608" cy="5273037"/>
          </a:xfrm>
        </p:spPr>
        <p:txBody>
          <a:bodyPr anchor="b"/>
          <a:lstStyle>
            <a:lvl1pPr marL="0" indent="0">
              <a:buNone/>
              <a:defRPr sz="8640" b="1"/>
            </a:lvl1pPr>
            <a:lvl2pPr marL="1645920" indent="0">
              <a:buNone/>
              <a:defRPr sz="7200" b="1"/>
            </a:lvl2pPr>
            <a:lvl3pPr marL="3291840" indent="0">
              <a:buNone/>
              <a:defRPr sz="6480" b="1"/>
            </a:lvl3pPr>
            <a:lvl4pPr marL="4937760" indent="0">
              <a:buNone/>
              <a:defRPr sz="5760" b="1"/>
            </a:lvl4pPr>
            <a:lvl5pPr marL="6583680" indent="0">
              <a:buNone/>
              <a:defRPr sz="5760" b="1"/>
            </a:lvl5pPr>
            <a:lvl6pPr marL="8229600" indent="0">
              <a:buNone/>
              <a:defRPr sz="5760" b="1"/>
            </a:lvl6pPr>
            <a:lvl7pPr marL="9875520" indent="0">
              <a:buNone/>
              <a:defRPr sz="5760" b="1"/>
            </a:lvl7pPr>
            <a:lvl8pPr marL="11521440" indent="0">
              <a:buNone/>
              <a:defRPr sz="5760" b="1"/>
            </a:lvl8pPr>
            <a:lvl9pPr marL="13167360" indent="0">
              <a:buNone/>
              <a:defRPr sz="57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664942" y="16032480"/>
            <a:ext cx="13994608" cy="235813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6D5D-89D4-4414-93D1-AAE238F20FAE}" type="datetimeFigureOut">
              <a:rPr lang="nl-NL" smtClean="0"/>
              <a:t>14-03-2024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4F58A-5A81-4CCB-9E3A-F66A341986F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6986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6D5D-89D4-4414-93D1-AAE238F20FAE}" type="datetimeFigureOut">
              <a:rPr lang="nl-NL" smtClean="0"/>
              <a:t>14-03-2024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4F58A-5A81-4CCB-9E3A-F66A341986F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9309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6D5D-89D4-4414-93D1-AAE238F20FAE}" type="datetimeFigureOut">
              <a:rPr lang="nl-NL" smtClean="0"/>
              <a:t>14-03-2024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4F58A-5A81-4CCB-9E3A-F66A341986F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8729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2926080"/>
            <a:ext cx="10617041" cy="10241280"/>
          </a:xfrm>
        </p:spPr>
        <p:txBody>
          <a:bodyPr anchor="b"/>
          <a:lstStyle>
            <a:lvl1pPr>
              <a:defRPr sz="11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94608" y="6319530"/>
            <a:ext cx="16664940" cy="31191200"/>
          </a:xfrm>
        </p:spPr>
        <p:txBody>
          <a:bodyPr/>
          <a:lstStyle>
            <a:lvl1pPr>
              <a:defRPr sz="11520"/>
            </a:lvl1pPr>
            <a:lvl2pPr>
              <a:defRPr sz="10080"/>
            </a:lvl2pPr>
            <a:lvl3pPr>
              <a:defRPr sz="8640"/>
            </a:lvl3pPr>
            <a:lvl4pPr>
              <a:defRPr sz="7200"/>
            </a:lvl4pPr>
            <a:lvl5pPr>
              <a:defRPr sz="7200"/>
            </a:lvl5pPr>
            <a:lvl6pPr>
              <a:defRPr sz="7200"/>
            </a:lvl6pPr>
            <a:lvl7pPr>
              <a:defRPr sz="7200"/>
            </a:lvl7pPr>
            <a:lvl8pPr>
              <a:defRPr sz="7200"/>
            </a:lvl8pPr>
            <a:lvl9pPr>
              <a:defRPr sz="7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13167360"/>
            <a:ext cx="10617041" cy="24394163"/>
          </a:xfrm>
        </p:spPr>
        <p:txBody>
          <a:bodyPr/>
          <a:lstStyle>
            <a:lvl1pPr marL="0" indent="0">
              <a:buNone/>
              <a:defRPr sz="5760"/>
            </a:lvl1pPr>
            <a:lvl2pPr marL="1645920" indent="0">
              <a:buNone/>
              <a:defRPr sz="5040"/>
            </a:lvl2pPr>
            <a:lvl3pPr marL="3291840" indent="0">
              <a:buNone/>
              <a:defRPr sz="4320"/>
            </a:lvl3pPr>
            <a:lvl4pPr marL="4937760" indent="0">
              <a:buNone/>
              <a:defRPr sz="3600"/>
            </a:lvl4pPr>
            <a:lvl5pPr marL="6583680" indent="0">
              <a:buNone/>
              <a:defRPr sz="3600"/>
            </a:lvl5pPr>
            <a:lvl6pPr marL="8229600" indent="0">
              <a:buNone/>
              <a:defRPr sz="3600"/>
            </a:lvl6pPr>
            <a:lvl7pPr marL="9875520" indent="0">
              <a:buNone/>
              <a:defRPr sz="3600"/>
            </a:lvl7pPr>
            <a:lvl8pPr marL="11521440" indent="0">
              <a:buNone/>
              <a:defRPr sz="3600"/>
            </a:lvl8pPr>
            <a:lvl9pPr marL="13167360" indent="0">
              <a:buNone/>
              <a:defRPr sz="3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6D5D-89D4-4414-93D1-AAE238F20FAE}" type="datetimeFigureOut">
              <a:rPr lang="nl-NL" smtClean="0"/>
              <a:t>14-03-2024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4F58A-5A81-4CCB-9E3A-F66A341986F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5779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2926080"/>
            <a:ext cx="10617041" cy="10241280"/>
          </a:xfrm>
        </p:spPr>
        <p:txBody>
          <a:bodyPr anchor="b"/>
          <a:lstStyle>
            <a:lvl1pPr>
              <a:defRPr sz="11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994608" y="6319530"/>
            <a:ext cx="16664940" cy="31191200"/>
          </a:xfrm>
        </p:spPr>
        <p:txBody>
          <a:bodyPr anchor="t"/>
          <a:lstStyle>
            <a:lvl1pPr marL="0" indent="0">
              <a:buNone/>
              <a:defRPr sz="11520"/>
            </a:lvl1pPr>
            <a:lvl2pPr marL="1645920" indent="0">
              <a:buNone/>
              <a:defRPr sz="10080"/>
            </a:lvl2pPr>
            <a:lvl3pPr marL="3291840" indent="0">
              <a:buNone/>
              <a:defRPr sz="8640"/>
            </a:lvl3pPr>
            <a:lvl4pPr marL="4937760" indent="0">
              <a:buNone/>
              <a:defRPr sz="7200"/>
            </a:lvl4pPr>
            <a:lvl5pPr marL="6583680" indent="0">
              <a:buNone/>
              <a:defRPr sz="7200"/>
            </a:lvl5pPr>
            <a:lvl6pPr marL="8229600" indent="0">
              <a:buNone/>
              <a:defRPr sz="7200"/>
            </a:lvl6pPr>
            <a:lvl7pPr marL="9875520" indent="0">
              <a:buNone/>
              <a:defRPr sz="7200"/>
            </a:lvl7pPr>
            <a:lvl8pPr marL="11521440" indent="0">
              <a:buNone/>
              <a:defRPr sz="7200"/>
            </a:lvl8pPr>
            <a:lvl9pPr marL="13167360" indent="0">
              <a:buNone/>
              <a:defRPr sz="7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13167360"/>
            <a:ext cx="10617041" cy="24394163"/>
          </a:xfrm>
        </p:spPr>
        <p:txBody>
          <a:bodyPr/>
          <a:lstStyle>
            <a:lvl1pPr marL="0" indent="0">
              <a:buNone/>
              <a:defRPr sz="5760"/>
            </a:lvl1pPr>
            <a:lvl2pPr marL="1645920" indent="0">
              <a:buNone/>
              <a:defRPr sz="5040"/>
            </a:lvl2pPr>
            <a:lvl3pPr marL="3291840" indent="0">
              <a:buNone/>
              <a:defRPr sz="4320"/>
            </a:lvl3pPr>
            <a:lvl4pPr marL="4937760" indent="0">
              <a:buNone/>
              <a:defRPr sz="3600"/>
            </a:lvl4pPr>
            <a:lvl5pPr marL="6583680" indent="0">
              <a:buNone/>
              <a:defRPr sz="3600"/>
            </a:lvl5pPr>
            <a:lvl6pPr marL="8229600" indent="0">
              <a:buNone/>
              <a:defRPr sz="3600"/>
            </a:lvl6pPr>
            <a:lvl7pPr marL="9875520" indent="0">
              <a:buNone/>
              <a:defRPr sz="3600"/>
            </a:lvl7pPr>
            <a:lvl8pPr marL="11521440" indent="0">
              <a:buNone/>
              <a:defRPr sz="3600"/>
            </a:lvl8pPr>
            <a:lvl9pPr marL="13167360" indent="0">
              <a:buNone/>
              <a:defRPr sz="3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6D5D-89D4-4414-93D1-AAE238F20FAE}" type="datetimeFigureOut">
              <a:rPr lang="nl-NL" smtClean="0"/>
              <a:t>14-03-2024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4F58A-5A81-4CCB-9E3A-F66A341986F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7441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63140" y="2336810"/>
            <a:ext cx="28392120" cy="8483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3140" y="11684000"/>
            <a:ext cx="28392120" cy="27848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63140" y="40680650"/>
            <a:ext cx="7406640" cy="2336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A6D5D-89D4-4414-93D1-AAE238F20FAE}" type="datetimeFigureOut">
              <a:rPr lang="nl-NL" smtClean="0"/>
              <a:t>14-03-2024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04220" y="40680650"/>
            <a:ext cx="11109960" cy="2336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48620" y="40680650"/>
            <a:ext cx="7406640" cy="2336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4F58A-5A81-4CCB-9E3A-F66A341986F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1048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662" r:id="rId12"/>
  </p:sldLayoutIdLst>
  <p:txStyles>
    <p:titleStyle>
      <a:lvl1pPr algn="l" defTabSz="3291840" rtl="0" eaLnBrk="1" latinLnBrk="0" hangingPunct="1">
        <a:lnSpc>
          <a:spcPct val="90000"/>
        </a:lnSpc>
        <a:spcBef>
          <a:spcPct val="0"/>
        </a:spcBef>
        <a:buNone/>
        <a:defRPr sz="15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22960" indent="-822960" algn="l" defTabSz="3291840" rtl="0" eaLnBrk="1" latinLnBrk="0" hangingPunct="1">
        <a:lnSpc>
          <a:spcPct val="90000"/>
        </a:lnSpc>
        <a:spcBef>
          <a:spcPts val="3600"/>
        </a:spcBef>
        <a:buFont typeface="Arial" panose="020B0604020202020204" pitchFamily="34" charset="0"/>
        <a:buChar char="•"/>
        <a:defRPr sz="10080" kern="1200">
          <a:solidFill>
            <a:schemeClr val="tx1"/>
          </a:solidFill>
          <a:latin typeface="+mn-lt"/>
          <a:ea typeface="+mn-ea"/>
          <a:cs typeface="+mn-cs"/>
        </a:defRPr>
      </a:lvl1pPr>
      <a:lvl2pPr marL="246888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11480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4pPr>
      <a:lvl5pPr marL="740664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5pPr>
      <a:lvl6pPr marL="905256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7pPr>
      <a:lvl8pPr marL="1234440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8pPr>
      <a:lvl9pPr marL="1399032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2pPr>
      <a:lvl3pPr marL="329184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3pPr>
      <a:lvl4pPr marL="493776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4pPr>
      <a:lvl5pPr marL="658368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5pPr>
      <a:lvl6pPr marL="822960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6pPr>
      <a:lvl7pPr marL="987552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7pPr>
      <a:lvl8pPr marL="1152144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8pPr>
      <a:lvl9pPr marL="1316736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11" Type="http://schemas.openxmlformats.org/officeDocument/2006/relationships/chart" Target="../charts/chart2.xml"/><Relationship Id="rId5" Type="http://schemas.openxmlformats.org/officeDocument/2006/relationships/image" Target="../media/image4.emf"/><Relationship Id="rId10" Type="http://schemas.openxmlformats.org/officeDocument/2006/relationships/chart" Target="../charts/chart1.xml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EC288D-3309-3340-AB2A-9CF6432AF8FE}"/>
              </a:ext>
            </a:extLst>
          </p:cNvPr>
          <p:cNvSpPr txBox="1"/>
          <p:nvPr/>
        </p:nvSpPr>
        <p:spPr>
          <a:xfrm>
            <a:off x="1458686" y="8371903"/>
            <a:ext cx="300010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2FB8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Engaging families in PIV assessments in the PICU led to a decrease in moderate PIVIEs by 51% and increased good catches by 25%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6C07FD-4FE9-AA48-B190-AF9059EB9255}"/>
              </a:ext>
            </a:extLst>
          </p:cNvPr>
          <p:cNvSpPr txBox="1"/>
          <p:nvPr/>
        </p:nvSpPr>
        <p:spPr>
          <a:xfrm>
            <a:off x="11827487" y="42287469"/>
            <a:ext cx="10073077" cy="1371779"/>
          </a:xfrm>
          <a:prstGeom prst="rect">
            <a:avLst/>
          </a:prstGeom>
          <a:noFill/>
          <a:ln w="889000">
            <a:noFill/>
          </a:ln>
          <a:effectLst/>
        </p:spPr>
        <p:txBody>
          <a:bodyPr wrap="square" rtlCol="0">
            <a:noAutofit/>
          </a:bodyPr>
          <a:lstStyle/>
          <a:p>
            <a:pPr>
              <a:spcAft>
                <a:spcPts val="508"/>
              </a:spcAft>
            </a:pPr>
            <a:r>
              <a:rPr lang="en-US" sz="3721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References available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433FB4-A15B-4B4E-9D64-D3435E878F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89" y="40469710"/>
            <a:ext cx="1690637" cy="14701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C72D153-2E86-6C43-BAB3-73D24B628DC3}"/>
              </a:ext>
            </a:extLst>
          </p:cNvPr>
          <p:cNvSpPr txBox="1"/>
          <p:nvPr/>
        </p:nvSpPr>
        <p:spPr>
          <a:xfrm>
            <a:off x="3205489" y="40494472"/>
            <a:ext cx="7672240" cy="1597879"/>
          </a:xfrm>
          <a:prstGeom prst="rect">
            <a:avLst/>
          </a:prstGeom>
          <a:noFill/>
          <a:ln w="889000">
            <a:noFill/>
          </a:ln>
          <a:effectLst/>
        </p:spPr>
        <p:txBody>
          <a:bodyPr wrap="square" rtlCol="0">
            <a:noAutofit/>
          </a:bodyPr>
          <a:lstStyle/>
          <a:p>
            <a:pPr>
              <a:spcAft>
                <a:spcPts val="508"/>
              </a:spcAft>
            </a:pPr>
            <a:r>
              <a:rPr lang="en-US" sz="3721" b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Contact: Katelyn Terry</a:t>
            </a:r>
          </a:p>
          <a:p>
            <a:pPr>
              <a:spcAft>
                <a:spcPts val="508"/>
              </a:spcAft>
            </a:pPr>
            <a:r>
              <a:rPr lang="en-US" sz="3721" b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Katelyn.terry@cookchildrens.org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A6EF019-5AC9-FA4F-8714-0807F3DDB31D}"/>
              </a:ext>
            </a:extLst>
          </p:cNvPr>
          <p:cNvSpPr/>
          <p:nvPr/>
        </p:nvSpPr>
        <p:spPr>
          <a:xfrm>
            <a:off x="0" y="0"/>
            <a:ext cx="32918400" cy="7343129"/>
          </a:xfrm>
          <a:prstGeom prst="rect">
            <a:avLst/>
          </a:prstGeom>
          <a:solidFill>
            <a:srgbClr val="275CB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085">
              <a:solidFill>
                <a:srgbClr val="005CB9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9E9B35C-2F40-1440-9AEA-788522479355}"/>
              </a:ext>
            </a:extLst>
          </p:cNvPr>
          <p:cNvGrpSpPr/>
          <p:nvPr/>
        </p:nvGrpSpPr>
        <p:grpSpPr>
          <a:xfrm>
            <a:off x="0" y="7056186"/>
            <a:ext cx="32918400" cy="537276"/>
            <a:chOff x="-2743198" y="7087466"/>
            <a:chExt cx="24688801" cy="402956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1315B63-BFB9-F648-9440-36A9C7744018}"/>
                </a:ext>
              </a:extLst>
            </p:cNvPr>
            <p:cNvCxnSpPr>
              <a:cxnSpLocks/>
            </p:cNvCxnSpPr>
            <p:nvPr/>
          </p:nvCxnSpPr>
          <p:spPr>
            <a:xfrm>
              <a:off x="-2743198" y="7296410"/>
              <a:ext cx="24688801" cy="0"/>
            </a:xfrm>
            <a:prstGeom prst="line">
              <a:avLst/>
            </a:prstGeom>
            <a:ln w="546100">
              <a:solidFill>
                <a:srgbClr val="5FB58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8C995EB-C279-DB45-98FD-5EEA14CD1AB3}"/>
                </a:ext>
              </a:extLst>
            </p:cNvPr>
            <p:cNvSpPr/>
            <p:nvPr/>
          </p:nvSpPr>
          <p:spPr>
            <a:xfrm>
              <a:off x="-1632855" y="7087466"/>
              <a:ext cx="402956" cy="402956"/>
            </a:xfrm>
            <a:prstGeom prst="ellipse">
              <a:avLst/>
            </a:prstGeom>
            <a:solidFill>
              <a:srgbClr val="54C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360" dirty="0"/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65DD9D2A-EC39-8447-BEA4-6D9D5A03AB62}"/>
              </a:ext>
            </a:extLst>
          </p:cNvPr>
          <p:cNvSpPr/>
          <p:nvPr/>
        </p:nvSpPr>
        <p:spPr>
          <a:xfrm>
            <a:off x="34682003" y="5351924"/>
            <a:ext cx="2578443" cy="2578443"/>
          </a:xfrm>
          <a:prstGeom prst="ellipse">
            <a:avLst/>
          </a:prstGeom>
          <a:solidFill>
            <a:srgbClr val="54C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5" dirty="0"/>
              <a:t>    </a:t>
            </a:r>
            <a:endParaRPr lang="nl-NL" sz="1085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D82E112-4D5C-C543-B3AB-B6D7BBFEB30F}"/>
              </a:ext>
            </a:extLst>
          </p:cNvPr>
          <p:cNvSpPr/>
          <p:nvPr/>
        </p:nvSpPr>
        <p:spPr>
          <a:xfrm>
            <a:off x="34682003" y="8619128"/>
            <a:ext cx="2578443" cy="2578443"/>
          </a:xfrm>
          <a:prstGeom prst="ellipse">
            <a:avLst/>
          </a:prstGeom>
          <a:solidFill>
            <a:srgbClr val="2FB8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5" dirty="0"/>
              <a:t>    </a:t>
            </a:r>
            <a:endParaRPr lang="nl-NL" sz="1085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156F4A4-7DC3-5145-BABD-E10BCDB25F68}"/>
              </a:ext>
            </a:extLst>
          </p:cNvPr>
          <p:cNvSpPr/>
          <p:nvPr/>
        </p:nvSpPr>
        <p:spPr>
          <a:xfrm>
            <a:off x="38342749" y="8625304"/>
            <a:ext cx="2578443" cy="2578443"/>
          </a:xfrm>
          <a:prstGeom prst="ellipse">
            <a:avLst/>
          </a:prstGeom>
          <a:solidFill>
            <a:srgbClr val="712A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5" dirty="0"/>
              <a:t>    </a:t>
            </a:r>
            <a:endParaRPr lang="nl-NL" sz="1085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F1654A1-4111-8F44-B532-FC15E75FEBEB}"/>
              </a:ext>
            </a:extLst>
          </p:cNvPr>
          <p:cNvSpPr/>
          <p:nvPr/>
        </p:nvSpPr>
        <p:spPr>
          <a:xfrm>
            <a:off x="34682003" y="12265617"/>
            <a:ext cx="2578443" cy="2578443"/>
          </a:xfrm>
          <a:prstGeom prst="ellipse">
            <a:avLst/>
          </a:prstGeom>
          <a:solidFill>
            <a:srgbClr val="E04C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5" dirty="0"/>
              <a:t>    </a:t>
            </a:r>
            <a:endParaRPr lang="nl-NL" sz="1085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4A3679D-9740-6D4F-8D22-10E3C337949D}"/>
              </a:ext>
            </a:extLst>
          </p:cNvPr>
          <p:cNvSpPr/>
          <p:nvPr/>
        </p:nvSpPr>
        <p:spPr>
          <a:xfrm>
            <a:off x="34682003" y="16099339"/>
            <a:ext cx="2578443" cy="2578443"/>
          </a:xfrm>
          <a:prstGeom prst="ellipse">
            <a:avLst/>
          </a:prstGeom>
          <a:solidFill>
            <a:srgbClr val="4347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5" dirty="0"/>
              <a:t>    </a:t>
            </a:r>
            <a:endParaRPr lang="nl-NL" sz="1085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A8F4478-208A-0E42-945B-6E537C7FE109}"/>
              </a:ext>
            </a:extLst>
          </p:cNvPr>
          <p:cNvSpPr/>
          <p:nvPr/>
        </p:nvSpPr>
        <p:spPr>
          <a:xfrm>
            <a:off x="34682003" y="19545629"/>
            <a:ext cx="2578443" cy="2578443"/>
          </a:xfrm>
          <a:prstGeom prst="ellipse">
            <a:avLst/>
          </a:prstGeom>
          <a:solidFill>
            <a:srgbClr val="888B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5" dirty="0"/>
              <a:t>    </a:t>
            </a:r>
            <a:endParaRPr lang="nl-NL" sz="1085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6A7F86B-A7ED-C44B-B340-9DDD4612F900}"/>
              </a:ext>
            </a:extLst>
          </p:cNvPr>
          <p:cNvSpPr/>
          <p:nvPr/>
        </p:nvSpPr>
        <p:spPr>
          <a:xfrm>
            <a:off x="38222508" y="19351477"/>
            <a:ext cx="2578443" cy="2578443"/>
          </a:xfrm>
          <a:prstGeom prst="ellipse">
            <a:avLst/>
          </a:prstGeom>
          <a:solidFill>
            <a:srgbClr val="FFB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5" dirty="0"/>
              <a:t>    </a:t>
            </a:r>
            <a:endParaRPr lang="nl-NL" sz="1085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6C0BA5D-57EB-4C48-8514-49F70FB29138}"/>
              </a:ext>
            </a:extLst>
          </p:cNvPr>
          <p:cNvSpPr/>
          <p:nvPr/>
        </p:nvSpPr>
        <p:spPr>
          <a:xfrm>
            <a:off x="38342749" y="15905929"/>
            <a:ext cx="2578443" cy="2578443"/>
          </a:xfrm>
          <a:prstGeom prst="ellipse">
            <a:avLst/>
          </a:prstGeom>
          <a:solidFill>
            <a:srgbClr val="D9D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5" dirty="0"/>
              <a:t>    </a:t>
            </a:r>
            <a:endParaRPr lang="nl-NL" sz="1085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76C96BF0-9D72-8343-B6C2-C15E291E71E8}"/>
              </a:ext>
            </a:extLst>
          </p:cNvPr>
          <p:cNvSpPr/>
          <p:nvPr/>
        </p:nvSpPr>
        <p:spPr>
          <a:xfrm>
            <a:off x="38342749" y="12265617"/>
            <a:ext cx="2578443" cy="2578443"/>
          </a:xfrm>
          <a:prstGeom prst="ellipse">
            <a:avLst/>
          </a:prstGeom>
          <a:solidFill>
            <a:srgbClr val="F99D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5" dirty="0"/>
              <a:t>    </a:t>
            </a:r>
            <a:endParaRPr lang="nl-NL" sz="1085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C4E08CA-F494-2743-9855-F8E54321FED1}"/>
              </a:ext>
            </a:extLst>
          </p:cNvPr>
          <p:cNvSpPr/>
          <p:nvPr/>
        </p:nvSpPr>
        <p:spPr>
          <a:xfrm>
            <a:off x="38342749" y="5351924"/>
            <a:ext cx="2578443" cy="2578443"/>
          </a:xfrm>
          <a:prstGeom prst="ellipse">
            <a:avLst/>
          </a:prstGeom>
          <a:solidFill>
            <a:srgbClr val="005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5" dirty="0"/>
              <a:t>    </a:t>
            </a:r>
            <a:endParaRPr lang="nl-NL" sz="1085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FAD0B5D-2572-AC4C-93F0-AA11106BD130}"/>
              </a:ext>
            </a:extLst>
          </p:cNvPr>
          <p:cNvSpPr/>
          <p:nvPr/>
        </p:nvSpPr>
        <p:spPr>
          <a:xfrm>
            <a:off x="34723069" y="22991920"/>
            <a:ext cx="2578443" cy="2578443"/>
          </a:xfrm>
          <a:prstGeom prst="ellipse">
            <a:avLst/>
          </a:prstGeom>
          <a:solidFill>
            <a:srgbClr val="007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5" dirty="0"/>
              <a:t>    </a:t>
            </a:r>
            <a:endParaRPr lang="nl-NL" sz="1085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F1C4353-8AC7-EE47-BC2A-ABD988CEBF2E}"/>
              </a:ext>
            </a:extLst>
          </p:cNvPr>
          <p:cNvSpPr/>
          <p:nvPr/>
        </p:nvSpPr>
        <p:spPr>
          <a:xfrm>
            <a:off x="38222508" y="22797025"/>
            <a:ext cx="2578443" cy="2578443"/>
          </a:xfrm>
          <a:prstGeom prst="ellipse">
            <a:avLst/>
          </a:prstGeom>
          <a:solidFill>
            <a:srgbClr val="510C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5" dirty="0"/>
              <a:t>    </a:t>
            </a:r>
            <a:endParaRPr lang="nl-NL" sz="1085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FA1285F-C4BB-8844-A9F5-575040EE5DE2}"/>
              </a:ext>
            </a:extLst>
          </p:cNvPr>
          <p:cNvSpPr/>
          <p:nvPr/>
        </p:nvSpPr>
        <p:spPr>
          <a:xfrm>
            <a:off x="34675877" y="26259124"/>
            <a:ext cx="2578443" cy="2578443"/>
          </a:xfrm>
          <a:prstGeom prst="ellipse">
            <a:avLst/>
          </a:prstGeom>
          <a:solidFill>
            <a:srgbClr val="AC3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5" dirty="0"/>
              <a:t>    </a:t>
            </a:r>
            <a:endParaRPr lang="nl-NL" sz="1085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BFFF6D1-EC97-1540-A16C-0F15919B3BFB}"/>
              </a:ext>
            </a:extLst>
          </p:cNvPr>
          <p:cNvSpPr/>
          <p:nvPr/>
        </p:nvSpPr>
        <p:spPr>
          <a:xfrm>
            <a:off x="38222508" y="26092968"/>
            <a:ext cx="2578443" cy="2578443"/>
          </a:xfrm>
          <a:prstGeom prst="ellipse">
            <a:avLst/>
          </a:prstGeom>
          <a:solidFill>
            <a:srgbClr val="D65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5" b="1" dirty="0"/>
              <a:t>    </a:t>
            </a:r>
            <a:endParaRPr lang="nl-NL" sz="1085" b="1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47B7232-5A76-4D42-9DE8-88F5B45AE101}"/>
              </a:ext>
            </a:extLst>
          </p:cNvPr>
          <p:cNvSpPr/>
          <p:nvPr/>
        </p:nvSpPr>
        <p:spPr>
          <a:xfrm>
            <a:off x="34669671" y="29310164"/>
            <a:ext cx="2578443" cy="2578443"/>
          </a:xfrm>
          <a:prstGeom prst="ellipse">
            <a:avLst/>
          </a:prstGeom>
          <a:solidFill>
            <a:srgbClr val="545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5" b="1" dirty="0"/>
              <a:t>    </a:t>
            </a:r>
            <a:endParaRPr lang="nl-NL" sz="1085" b="1" dirty="0"/>
          </a:p>
        </p:txBody>
      </p:sp>
      <p:pic>
        <p:nvPicPr>
          <p:cNvPr id="52" name="Content Placeholder 50">
            <a:extLst>
              <a:ext uri="{FF2B5EF4-FFF2-40B4-BE49-F238E27FC236}">
                <a16:creationId xmlns:a16="http://schemas.microsoft.com/office/drawing/2014/main" id="{6D50902B-599C-084C-AD9E-AF0497A292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7248" y="36510309"/>
            <a:ext cx="1381329" cy="135063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E0296CA-DCEB-A84E-9470-0556E88D37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7252" y="34326962"/>
            <a:ext cx="1836820" cy="230502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5D54266-3DA3-4042-A30B-36FE86AFA4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5717" y="34635295"/>
            <a:ext cx="1565507" cy="156550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2C34634-2DD7-8741-B478-2854262851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7271" y="37378002"/>
            <a:ext cx="1660455" cy="162271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551DE11-09E2-2D42-813C-3ABA747033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9384" y="40550687"/>
            <a:ext cx="1343747" cy="218358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80B9704-B9AD-F148-816F-28FA69E81B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0519" y="38357001"/>
            <a:ext cx="1854787" cy="15932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E006B76-C0AE-CF44-B226-812A3731ACE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761" y="4514717"/>
            <a:ext cx="6708651" cy="178717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0425A10D-B6CC-3142-84A2-E6A5957E77D7}"/>
              </a:ext>
            </a:extLst>
          </p:cNvPr>
          <p:cNvSpPr txBox="1"/>
          <p:nvPr/>
        </p:nvSpPr>
        <p:spPr>
          <a:xfrm>
            <a:off x="8629651" y="563669"/>
            <a:ext cx="2371725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Segoe UI" panose="020B0502040204020203" pitchFamily="34" charset="0"/>
                <a:ea typeface="Roboto Condensed" panose="02000000000000000000" pitchFamily="2" charset="0"/>
                <a:cs typeface="Segoe UI" panose="020B0502040204020203" pitchFamily="34" charset="0"/>
              </a:rPr>
              <a:t>Engaging Families to Decrease Peripheral Intravenous Infiltrations and Extravasations in the Pediatric Intensive Care Unit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425A10D-B6CC-3142-84A2-E6A5957E77D7}"/>
              </a:ext>
            </a:extLst>
          </p:cNvPr>
          <p:cNvSpPr txBox="1"/>
          <p:nvPr/>
        </p:nvSpPr>
        <p:spPr>
          <a:xfrm>
            <a:off x="11181792" y="5192017"/>
            <a:ext cx="203481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>
                <a:solidFill>
                  <a:schemeClr val="bg1"/>
                </a:solidFill>
                <a:latin typeface="Segoe UI" panose="020B0502040204020203" pitchFamily="34" charset="0"/>
                <a:ea typeface="Roboto Condensed" panose="02000000000000000000" pitchFamily="2" charset="0"/>
                <a:cs typeface="Segoe UI" panose="020B0502040204020203" pitchFamily="34" charset="0"/>
              </a:rPr>
              <a:t>Katelyn Terry, MSN, RN, CPN, CNL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D301FED-52E1-F140-B38C-DE74F55E663E}"/>
              </a:ext>
            </a:extLst>
          </p:cNvPr>
          <p:cNvSpPr txBox="1"/>
          <p:nvPr/>
        </p:nvSpPr>
        <p:spPr>
          <a:xfrm>
            <a:off x="792348" y="11490516"/>
            <a:ext cx="10085381" cy="21149848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bg1">
                <a:lumMod val="65000"/>
                <a:alpha val="61000"/>
              </a:schemeClr>
            </a:solidFill>
            <a:miter lim="800000"/>
          </a:ln>
          <a:effectLst/>
        </p:spPr>
        <p:txBody>
          <a:bodyPr wrap="square" lIns="609600" tIns="609600" rIns="365760" rtlCol="0">
            <a:noAutofit/>
          </a:bodyPr>
          <a:lstStyle/>
          <a:p>
            <a:pPr>
              <a:spcAft>
                <a:spcPts val="508"/>
              </a:spcAft>
            </a:pPr>
            <a:r>
              <a:rPr lang="en-US" sz="4000" b="1" dirty="0">
                <a:latin typeface="Segoe UI" panose="020B0502040204020203" pitchFamily="34" charset="0"/>
                <a:ea typeface="Open Sans Condensed Light" panose="020B0306030504020204" pitchFamily="34" charset="0"/>
                <a:cs typeface="Segoe UI" panose="020B0502040204020203" pitchFamily="34" charset="0"/>
              </a:rPr>
              <a:t>BACKGROUND AND PURPOSE</a:t>
            </a:r>
          </a:p>
          <a:p>
            <a:pPr>
              <a:lnSpc>
                <a:spcPct val="120000"/>
              </a:lnSpc>
              <a:spcAft>
                <a:spcPts val="5267"/>
              </a:spcAft>
            </a:pP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Patients in the Pediatric Intensive Care Unit (PICU) have a higher likelihood of developing peripheral intravenous infiltration and extravasations (PIVIEs)</a:t>
            </a:r>
          </a:p>
          <a:p>
            <a:pPr>
              <a:lnSpc>
                <a:spcPct val="120000"/>
              </a:lnSpc>
              <a:spcAft>
                <a:spcPts val="5267"/>
              </a:spcAft>
            </a:pP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Evidence has shown that parents and family members desire an active role in their child’s hospitalization</a:t>
            </a:r>
            <a:endParaRPr lang="en-US" sz="3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Engaging families in their child’s care has been associated with:</a:t>
            </a:r>
          </a:p>
          <a:p>
            <a:pPr marL="571486" indent="-57148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Improved patient outcomes</a:t>
            </a:r>
          </a:p>
          <a:p>
            <a:pPr marL="571486" indent="-57148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Decreased costs</a:t>
            </a:r>
          </a:p>
          <a:p>
            <a:pPr marL="571486" indent="-57148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Enhanced quality and safety of care </a:t>
            </a:r>
          </a:p>
          <a:p>
            <a:pPr marL="571486" indent="-571486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  <a:spcAft>
                <a:spcPts val="5267"/>
              </a:spcAft>
            </a:pP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It is estimated that the PICU spends approximately $2,000-$3,000 on each moderate to severe PIVIE</a:t>
            </a:r>
          </a:p>
          <a:p>
            <a:pPr>
              <a:lnSpc>
                <a:spcPct val="120000"/>
              </a:lnSpc>
              <a:spcAft>
                <a:spcPts val="5267"/>
              </a:spcAft>
            </a:pP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In May 2023, the PICU at Cook Children’s Medical Center experienced the highest number of PIVIEs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3600" b="1" dirty="0">
                <a:solidFill>
                  <a:srgbClr val="2FB8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This quality improvement project aimed to:</a:t>
            </a:r>
          </a:p>
          <a:p>
            <a:pPr marL="571486" indent="-571486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Reduce the number of moderate PIVIEs in the PICU</a:t>
            </a:r>
          </a:p>
          <a:p>
            <a:pPr marL="571486" indent="-571486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Reduce the overall rate of PIVIEs within the PICU</a:t>
            </a:r>
          </a:p>
        </p:txBody>
      </p:sp>
      <p:graphicFrame>
        <p:nvGraphicFramePr>
          <p:cNvPr id="51" name="Chart 5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9046639"/>
              </p:ext>
            </p:extLst>
          </p:nvPr>
        </p:nvGraphicFramePr>
        <p:xfrm>
          <a:off x="792348" y="33427266"/>
          <a:ext cx="10073077" cy="59928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58" name="TextBox 57">
            <a:extLst>
              <a:ext uri="{FF2B5EF4-FFF2-40B4-BE49-F238E27FC236}">
                <a16:creationId xmlns:a16="http://schemas.microsoft.com/office/drawing/2014/main" id="{26947E19-C472-AB43-BED3-836E97B45FC1}"/>
              </a:ext>
            </a:extLst>
          </p:cNvPr>
          <p:cNvSpPr txBox="1"/>
          <p:nvPr/>
        </p:nvSpPr>
        <p:spPr>
          <a:xfrm>
            <a:off x="11839791" y="11490517"/>
            <a:ext cx="10509004" cy="14602452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bg1">
                <a:lumMod val="65000"/>
                <a:alpha val="61000"/>
              </a:schemeClr>
            </a:solidFill>
            <a:miter lim="800000"/>
          </a:ln>
          <a:effectLst/>
        </p:spPr>
        <p:txBody>
          <a:bodyPr wrap="square" lIns="609600" tIns="609600" rIns="365760" rtlCol="0">
            <a:noAutofit/>
          </a:bodyPr>
          <a:lstStyle/>
          <a:p>
            <a:pPr>
              <a:spcAft>
                <a:spcPts val="508"/>
              </a:spcAft>
            </a:pPr>
            <a:r>
              <a:rPr lang="en-US" sz="4000" b="1" dirty="0">
                <a:latin typeface="Segoe UI" panose="020B0502040204020203" pitchFamily="34" charset="0"/>
                <a:ea typeface="Open Sans Condensed Light" panose="020B0306030504020204" pitchFamily="34" charset="0"/>
                <a:cs typeface="Segoe UI" panose="020B0502040204020203" pitchFamily="34" charset="0"/>
              </a:rPr>
              <a:t>INTERVENTION</a:t>
            </a:r>
          </a:p>
          <a:p>
            <a:pPr>
              <a:spcAft>
                <a:spcPts val="5308"/>
              </a:spcAft>
            </a:pPr>
            <a:r>
              <a:rPr lang="en-US" sz="3600" dirty="0">
                <a:latin typeface="Segoe UI" panose="020B0502040204020203" pitchFamily="34" charset="0"/>
                <a:ea typeface="Open Sans Condensed Light" panose="020B0306030504020204" pitchFamily="34" charset="0"/>
                <a:cs typeface="Segoe UI" panose="020B0502040204020203" pitchFamily="34" charset="0"/>
              </a:rPr>
              <a:t>A Clinical Nurse Leader (CNL) student utilized the Plan-Do-Study-Act (PDSA) Methodology for this project </a:t>
            </a:r>
          </a:p>
          <a:p>
            <a:pPr>
              <a:spcAft>
                <a:spcPts val="5308"/>
              </a:spcAft>
            </a:pPr>
            <a:r>
              <a:rPr lang="en-US" sz="3600" b="1" dirty="0">
                <a:solidFill>
                  <a:srgbClr val="2FB88A"/>
                </a:solidFill>
                <a:latin typeface="Segoe UI" panose="020B0502040204020203" pitchFamily="34" charset="0"/>
                <a:ea typeface="Open Sans Condensed Light" panose="020B0306030504020204" pitchFamily="34" charset="0"/>
                <a:cs typeface="Segoe UI" panose="020B0502040204020203" pitchFamily="34" charset="0"/>
              </a:rPr>
              <a:t>Plan:</a:t>
            </a:r>
            <a:r>
              <a:rPr lang="en-US" sz="3600" dirty="0">
                <a:solidFill>
                  <a:srgbClr val="2FB88A"/>
                </a:solidFill>
                <a:latin typeface="Segoe UI" panose="020B0502040204020203" pitchFamily="34" charset="0"/>
                <a:ea typeface="Open Sans Condensed Light" panose="020B0306030504020204" pitchFamily="34" charset="0"/>
                <a:cs typeface="Segoe UI" panose="020B0502040204020203" pitchFamily="34" charset="0"/>
              </a:rPr>
              <a:t> </a:t>
            </a:r>
            <a:r>
              <a:rPr lang="en-US" sz="3600" dirty="0">
                <a:latin typeface="Segoe UI" panose="020B0502040204020203" pitchFamily="34" charset="0"/>
                <a:ea typeface="Open Sans Condensed Light" panose="020B0306030504020204" pitchFamily="34" charset="0"/>
                <a:cs typeface="Segoe UI" panose="020B0502040204020203" pitchFamily="34" charset="0"/>
              </a:rPr>
              <a:t>A committee was assembled, including the PICU CNL, PICU Quality RNs, PICU Parents from the Family Advisory Council, and the hospital Quality Coordinator</a:t>
            </a:r>
          </a:p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2FB88A"/>
                </a:solidFill>
                <a:latin typeface="Segoe UI" panose="020B0502040204020203" pitchFamily="34" charset="0"/>
                <a:ea typeface="Open Sans Condensed Light" panose="020B0306030504020204" pitchFamily="34" charset="0"/>
                <a:cs typeface="Segoe UI" panose="020B0502040204020203" pitchFamily="34" charset="0"/>
              </a:rPr>
              <a:t>Do: </a:t>
            </a:r>
            <a:r>
              <a:rPr lang="en-US" sz="3600" dirty="0">
                <a:latin typeface="Segoe UI" panose="020B0502040204020203" pitchFamily="34" charset="0"/>
                <a:ea typeface="Open Sans Condensed Light" panose="020B0306030504020204" pitchFamily="34" charset="0"/>
                <a:cs typeface="Segoe UI" panose="020B0502040204020203" pitchFamily="34" charset="0"/>
              </a:rPr>
              <a:t>After reviewing the literature, an educational handout for PICU nurses was created, which included information on:</a:t>
            </a:r>
          </a:p>
          <a:p>
            <a:pPr marL="571486" indent="-57148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Segoe UI" panose="020B0502040204020203" pitchFamily="34" charset="0"/>
                <a:ea typeface="Open Sans Condensed Light" panose="020B0306030504020204" pitchFamily="34" charset="0"/>
                <a:cs typeface="Segoe UI" panose="020B0502040204020203" pitchFamily="34" charset="0"/>
              </a:rPr>
              <a:t>Touch-Look-Compare assessment method</a:t>
            </a:r>
          </a:p>
          <a:p>
            <a:pPr marL="571486" indent="-57148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Segoe UI" panose="020B0502040204020203" pitchFamily="34" charset="0"/>
                <a:ea typeface="Open Sans Condensed Light" panose="020B0306030504020204" pitchFamily="34" charset="0"/>
                <a:cs typeface="Segoe UI" panose="020B0502040204020203" pitchFamily="34" charset="0"/>
              </a:rPr>
              <a:t>General PIV safety guidelines</a:t>
            </a:r>
          </a:p>
          <a:p>
            <a:pPr marL="571486" indent="-57148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Segoe UI" panose="020B0502040204020203" pitchFamily="34" charset="0"/>
                <a:ea typeface="Open Sans Condensed Light" panose="020B0306030504020204" pitchFamily="34" charset="0"/>
                <a:cs typeface="Segoe UI" panose="020B0502040204020203" pitchFamily="34" charset="0"/>
              </a:rPr>
              <a:t>PIVIE prevention strategies</a:t>
            </a:r>
          </a:p>
          <a:p>
            <a:pPr marL="571486" indent="-57148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Segoe UI" panose="020B0502040204020203" pitchFamily="34" charset="0"/>
                <a:ea typeface="Open Sans Condensed Light" panose="020B0306030504020204" pitchFamily="34" charset="0"/>
                <a:cs typeface="Segoe UI" panose="020B0502040204020203" pitchFamily="34" charset="0"/>
              </a:rPr>
              <a:t>PICU-specific information (cost of a PIVIE and current PIVIE rate) </a:t>
            </a:r>
          </a:p>
          <a:p>
            <a:endParaRPr lang="en-US" sz="3600" dirty="0">
              <a:latin typeface="Segoe UI" panose="020B0502040204020203" pitchFamily="34" charset="0"/>
              <a:ea typeface="Open Sans Condensed Light" panose="020B0306030504020204" pitchFamily="34" charset="0"/>
              <a:cs typeface="Segoe UI" panose="020B0502040204020203" pitchFamily="34" charset="0"/>
            </a:endParaRPr>
          </a:p>
          <a:p>
            <a:pPr>
              <a:spcAft>
                <a:spcPts val="1800"/>
              </a:spcAft>
            </a:pP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The CNL student provided one-on-one education to 121 out of 130 PICU RNs, giving them a chance to practice a script for effectively engaging with families</a:t>
            </a:r>
            <a:endParaRPr lang="en-US" sz="3600" b="1" dirty="0">
              <a:latin typeface="Segoe UI" panose="020B0502040204020203" pitchFamily="34" charset="0"/>
              <a:ea typeface="Open Sans Condensed Light" panose="020B0306030504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11827487" y="27121743"/>
            <a:ext cx="20119363" cy="10180217"/>
            <a:chOff x="15083246" y="22354248"/>
            <a:chExt cx="13720579" cy="93218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aphicFrame>
          <p:nvGraphicFramePr>
            <p:cNvPr id="60" name="Chart 59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175205268"/>
                </p:ext>
              </p:extLst>
            </p:nvPr>
          </p:nvGraphicFramePr>
          <p:xfrm>
            <a:off x="15083246" y="22354248"/>
            <a:ext cx="13720579" cy="932181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1"/>
            </a:graphicData>
          </a:graphic>
        </p:graphicFrame>
        <p:sp>
          <p:nvSpPr>
            <p:cNvPr id="61" name="Rectangle 60"/>
            <p:cNvSpPr/>
            <p:nvPr/>
          </p:nvSpPr>
          <p:spPr>
            <a:xfrm>
              <a:off x="25110117" y="25376401"/>
              <a:ext cx="270611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28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Intervention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24B264E6-843D-4444-B4E7-8EC0B8BBB2CB}"/>
              </a:ext>
            </a:extLst>
          </p:cNvPr>
          <p:cNvSpPr txBox="1"/>
          <p:nvPr/>
        </p:nvSpPr>
        <p:spPr>
          <a:xfrm>
            <a:off x="23310857" y="11507077"/>
            <a:ext cx="8635993" cy="14585891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bg1">
                <a:lumMod val="65000"/>
                <a:alpha val="61000"/>
              </a:schemeClr>
            </a:solidFill>
            <a:miter lim="800000"/>
          </a:ln>
          <a:effectLst/>
        </p:spPr>
        <p:txBody>
          <a:bodyPr wrap="square" lIns="609600" tIns="609600" rIns="365760" rtlCol="0">
            <a:noAutofit/>
          </a:bodyPr>
          <a:lstStyle/>
          <a:p>
            <a:pPr>
              <a:spcAft>
                <a:spcPts val="508"/>
              </a:spcAft>
            </a:pPr>
            <a:r>
              <a:rPr lang="en-US" sz="4000" b="1" dirty="0">
                <a:latin typeface="Segoe UI" panose="020B0502040204020203" pitchFamily="34" charset="0"/>
                <a:ea typeface="Open Sans Condensed Light" panose="020B0306030504020204" pitchFamily="34" charset="0"/>
                <a:cs typeface="Segoe UI" panose="020B0502040204020203" pitchFamily="34" charset="0"/>
              </a:rPr>
              <a:t>RESULTS</a:t>
            </a:r>
          </a:p>
          <a:p>
            <a:pPr>
              <a:spcAft>
                <a:spcPts val="508"/>
              </a:spcAft>
            </a:pPr>
            <a:endParaRPr lang="en-US" sz="3733" b="1" dirty="0">
              <a:latin typeface="Segoe UI" panose="020B0502040204020203" pitchFamily="34" charset="0"/>
              <a:ea typeface="Open Sans Condensed Light" panose="020B0306030504020204" pitchFamily="34" charset="0"/>
              <a:cs typeface="Segoe UI" panose="020B0502040204020203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Since the educational intervention in August 2023, there have been:</a:t>
            </a:r>
          </a:p>
          <a:p>
            <a:pPr marL="571486" indent="-57148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51% decrease in PIVIEs</a:t>
            </a:r>
          </a:p>
          <a:p>
            <a:pPr marL="571486" indent="-57148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25% increase in good catches </a:t>
            </a:r>
          </a:p>
          <a:p>
            <a:pPr>
              <a:spcAft>
                <a:spcPts val="600"/>
              </a:spcAft>
            </a:pPr>
            <a:endParaRPr lang="en-US" sz="3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In November 2023, the PICU had three moderate PIVIES</a:t>
            </a:r>
          </a:p>
          <a:p>
            <a:pPr marL="571486" indent="-571486">
              <a:spcAft>
                <a:spcPts val="5308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An apparent cause analysis revealed that two out of the three nurses working those shifts did not receive education on this project</a:t>
            </a:r>
          </a:p>
          <a:p>
            <a:pPr>
              <a:spcAft>
                <a:spcPts val="5308"/>
              </a:spcAft>
            </a:pP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The cost savings for this project were estimated to be between $6,000 - $10,000</a:t>
            </a:r>
          </a:p>
          <a:p>
            <a:pPr>
              <a:spcAft>
                <a:spcPts val="5308"/>
              </a:spcAft>
            </a:pPr>
            <a:r>
              <a:rPr lang="en-US" sz="3600" b="1" dirty="0">
                <a:solidFill>
                  <a:srgbClr val="2FB8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Act:</a:t>
            </a: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 The educational materials used for this project have been integrated into the quality orientation program for new PICU RNs, which will sustain </a:t>
            </a:r>
            <a:r>
              <a:rPr lang="en-US" sz="3600">
                <a:latin typeface="Segoe UI" panose="020B0502040204020203" pitchFamily="34" charset="0"/>
                <a:cs typeface="Segoe UI" panose="020B0502040204020203" pitchFamily="34" charset="0"/>
              </a:rPr>
              <a:t>the intervention </a:t>
            </a:r>
            <a:endParaRPr lang="en-US" sz="3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FCEE7D0-E77D-6E4C-BC72-D83807ADA0F5}"/>
              </a:ext>
            </a:extLst>
          </p:cNvPr>
          <p:cNvSpPr txBox="1"/>
          <p:nvPr/>
        </p:nvSpPr>
        <p:spPr>
          <a:xfrm>
            <a:off x="11839791" y="37860942"/>
            <a:ext cx="20107059" cy="3781538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bg1">
                <a:lumMod val="65000"/>
                <a:alpha val="61000"/>
              </a:schemeClr>
            </a:solidFill>
            <a:miter lim="800000"/>
          </a:ln>
          <a:effectLst/>
        </p:spPr>
        <p:txBody>
          <a:bodyPr wrap="square" lIns="609600" tIns="609600" rIns="365760" rtlCol="0">
            <a:noAutofit/>
          </a:bodyPr>
          <a:lstStyle/>
          <a:p>
            <a:pPr>
              <a:spcAft>
                <a:spcPts val="508"/>
              </a:spcAft>
            </a:pPr>
            <a:r>
              <a:rPr lang="en-US" sz="4000" b="1" dirty="0">
                <a:latin typeface="Segoe UI" panose="020B0502040204020203" pitchFamily="34" charset="0"/>
                <a:ea typeface="Open Sans Condensed Light" panose="020B0306030504020204" pitchFamily="34" charset="0"/>
                <a:cs typeface="Segoe UI" panose="020B0502040204020203" pitchFamily="34" charset="0"/>
              </a:rPr>
              <a:t>CONCLUSION</a:t>
            </a:r>
          </a:p>
          <a:p>
            <a:pPr>
              <a:lnSpc>
                <a:spcPct val="120000"/>
              </a:lnSpc>
              <a:spcAft>
                <a:spcPts val="467"/>
              </a:spcAft>
            </a:pP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The findings of this quality improvement project indicate that individualized 1:1 education for nurses, based on current evidence, can improve the prevention of PIVIEs, reduce costs, and increase family engagement</a:t>
            </a:r>
          </a:p>
        </p:txBody>
      </p:sp>
      <p:sp>
        <p:nvSpPr>
          <p:cNvPr id="2" name="Rectangle 1"/>
          <p:cNvSpPr/>
          <p:nvPr/>
        </p:nvSpPr>
        <p:spPr>
          <a:xfrm>
            <a:off x="11839791" y="26571401"/>
            <a:ext cx="15485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2FB8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Study:</a:t>
            </a:r>
          </a:p>
        </p:txBody>
      </p:sp>
      <p:sp>
        <p:nvSpPr>
          <p:cNvPr id="5" name="Down Arrow 4"/>
          <p:cNvSpPr/>
          <p:nvPr/>
        </p:nvSpPr>
        <p:spPr>
          <a:xfrm>
            <a:off x="26530529" y="31268764"/>
            <a:ext cx="984024" cy="2051916"/>
          </a:xfrm>
          <a:prstGeom prst="downArrow">
            <a:avLst/>
          </a:prstGeom>
          <a:solidFill>
            <a:srgbClr val="E04C9B"/>
          </a:solidFill>
          <a:ln>
            <a:solidFill>
              <a:srgbClr val="E04C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4965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9666_PosterPPT_Template23_Vertical_R1" id="{C492D8A9-DD53-449D-81D1-57407B58BB90}" vid="{A3C129F8-D87C-4778-9591-88D56B57CD0E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9666_PosterPPT_Template23_Vertical_R1</Template>
  <TotalTime>27</TotalTime>
  <Words>476</Words>
  <Application>Microsoft Macintosh PowerPoint</Application>
  <PresentationFormat>Custom</PresentationFormat>
  <Paragraphs>60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Calibri Light</vt:lpstr>
      <vt:lpstr>Arial</vt:lpstr>
      <vt:lpstr>Segoe UI Semibold</vt:lpstr>
      <vt:lpstr>Calibri</vt:lpstr>
      <vt:lpstr>Segoe UI</vt:lpstr>
      <vt:lpstr>Office Theme</vt:lpstr>
      <vt:lpstr>PowerPoint Presentation</vt:lpstr>
    </vt:vector>
  </TitlesOfParts>
  <Company>Cook Children's Health Care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Van Orne</dc:creator>
  <cp:lastModifiedBy>Terry, Katelyn A.</cp:lastModifiedBy>
  <cp:revision>4</cp:revision>
  <dcterms:created xsi:type="dcterms:W3CDTF">2024-03-06T16:27:53Z</dcterms:created>
  <dcterms:modified xsi:type="dcterms:W3CDTF">2024-03-14T21:30:11Z</dcterms:modified>
</cp:coreProperties>
</file>