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00A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3D119-1B5C-42DA-983E-C78789C1E039}" v="18" dt="2024-03-18T20:14:36.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p:restoredTop sz="94672"/>
  </p:normalViewPr>
  <p:slideViewPr>
    <p:cSldViewPr snapToGrid="0" snapToObjects="1">
      <p:cViewPr>
        <p:scale>
          <a:sx n="30" d="100"/>
          <a:sy n="30" d="100"/>
        </p:scale>
        <p:origin x="1818" y="-26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rdo" userId="fcea90e4-f6f5-4131-b311-f42303de4755" providerId="ADAL" clId="{06C3D119-1B5C-42DA-983E-C78789C1E039}"/>
    <pc:docChg chg="custSel modSld">
      <pc:chgData name="Jennifer Cordo" userId="fcea90e4-f6f5-4131-b311-f42303de4755" providerId="ADAL" clId="{06C3D119-1B5C-42DA-983E-C78789C1E039}" dt="2024-03-18T20:15:39.105" v="41" actId="33524"/>
      <pc:docMkLst>
        <pc:docMk/>
      </pc:docMkLst>
      <pc:sldChg chg="addSp delSp modSp mod">
        <pc:chgData name="Jennifer Cordo" userId="fcea90e4-f6f5-4131-b311-f42303de4755" providerId="ADAL" clId="{06C3D119-1B5C-42DA-983E-C78789C1E039}" dt="2024-03-18T20:15:39.105" v="41" actId="33524"/>
        <pc:sldMkLst>
          <pc:docMk/>
          <pc:sldMk cId="269183406" sldId="256"/>
        </pc:sldMkLst>
        <pc:spChg chg="mod">
          <ac:chgData name="Jennifer Cordo" userId="fcea90e4-f6f5-4131-b311-f42303de4755" providerId="ADAL" clId="{06C3D119-1B5C-42DA-983E-C78789C1E039}" dt="2024-03-18T20:14:52.478" v="37" actId="1076"/>
          <ac:spMkLst>
            <pc:docMk/>
            <pc:sldMk cId="269183406" sldId="256"/>
            <ac:spMk id="15" creationId="{BF0DDA94-B3D3-D82F-E32D-E4024BEF1F4E}"/>
          </ac:spMkLst>
        </pc:spChg>
        <pc:spChg chg="mod">
          <ac:chgData name="Jennifer Cordo" userId="fcea90e4-f6f5-4131-b311-f42303de4755" providerId="ADAL" clId="{06C3D119-1B5C-42DA-983E-C78789C1E039}" dt="2024-03-18T20:15:10.158" v="40" actId="1076"/>
          <ac:spMkLst>
            <pc:docMk/>
            <pc:sldMk cId="269183406" sldId="256"/>
            <ac:spMk id="16" creationId="{48B0BFF0-B0D7-6FE7-72FF-55173A2757FF}"/>
          </ac:spMkLst>
        </pc:spChg>
        <pc:spChg chg="mod">
          <ac:chgData name="Jennifer Cordo" userId="fcea90e4-f6f5-4131-b311-f42303de4755" providerId="ADAL" clId="{06C3D119-1B5C-42DA-983E-C78789C1E039}" dt="2024-03-18T20:15:39.105" v="41" actId="33524"/>
          <ac:spMkLst>
            <pc:docMk/>
            <pc:sldMk cId="269183406" sldId="256"/>
            <ac:spMk id="35" creationId="{3233BBD2-8AC9-E349-94D4-392B691A951F}"/>
          </ac:spMkLst>
        </pc:spChg>
        <pc:graphicFrameChg chg="del mod">
          <ac:chgData name="Jennifer Cordo" userId="fcea90e4-f6f5-4131-b311-f42303de4755" providerId="ADAL" clId="{06C3D119-1B5C-42DA-983E-C78789C1E039}" dt="2024-03-18T20:14:31.237" v="30" actId="478"/>
          <ac:graphicFrameMkLst>
            <pc:docMk/>
            <pc:sldMk cId="269183406" sldId="256"/>
            <ac:graphicFrameMk id="13" creationId="{078D0D28-CF59-0E44-8DCE-04A8E9398C5E}"/>
          </ac:graphicFrameMkLst>
        </pc:graphicFrameChg>
        <pc:picChg chg="mod">
          <ac:chgData name="Jennifer Cordo" userId="fcea90e4-f6f5-4131-b311-f42303de4755" providerId="ADAL" clId="{06C3D119-1B5C-42DA-983E-C78789C1E039}" dt="2024-03-18T20:14:54.349" v="38" actId="1076"/>
          <ac:picMkLst>
            <pc:docMk/>
            <pc:sldMk cId="269183406" sldId="256"/>
            <ac:picMk id="17" creationId="{8CB22219-4878-D9C0-91A6-D4C2CD1E4032}"/>
          </ac:picMkLst>
        </pc:picChg>
        <pc:picChg chg="mod">
          <ac:chgData name="Jennifer Cordo" userId="fcea90e4-f6f5-4131-b311-f42303de4755" providerId="ADAL" clId="{06C3D119-1B5C-42DA-983E-C78789C1E039}" dt="2024-03-18T20:15:00.422" v="39" actId="1076"/>
          <ac:picMkLst>
            <pc:docMk/>
            <pc:sldMk cId="269183406" sldId="256"/>
            <ac:picMk id="18" creationId="{029162AF-936C-9ED4-CB86-E07229DB2F3B}"/>
          </ac:picMkLst>
        </pc:picChg>
        <pc:picChg chg="add mod">
          <ac:chgData name="Jennifer Cordo" userId="fcea90e4-f6f5-4131-b311-f42303de4755" providerId="ADAL" clId="{06C3D119-1B5C-42DA-983E-C78789C1E039}" dt="2024-03-18T20:14:49.271" v="36" actId="1076"/>
          <ac:picMkLst>
            <pc:docMk/>
            <pc:sldMk cId="269183406" sldId="256"/>
            <ac:picMk id="24" creationId="{18FAFC17-07D1-E8DC-E525-BD50ED1345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321DA-D62B-DC4A-B38B-3857C608FF93}" type="datetimeFigureOut">
              <a:rPr lang="en-US" smtClean="0"/>
              <a:t>3/18/2024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6923E-3A47-E241-A451-2598513226AD}" type="slidenum">
              <a:rPr lang="en-US" smtClean="0"/>
              <a:t>‹#›</a:t>
            </a:fld>
            <a:endParaRPr lang="en-US" dirty="0"/>
          </a:p>
        </p:txBody>
      </p:sp>
    </p:spTree>
    <p:extLst>
      <p:ext uri="{BB962C8B-B14F-4D97-AF65-F5344CB8AC3E}">
        <p14:creationId xmlns:p14="http://schemas.microsoft.com/office/powerpoint/2010/main" val="74184070"/>
      </p:ext>
    </p:extLst>
  </p:cSld>
  <p:clrMap bg1="lt1" tx1="dk1" bg2="lt2" tx2="dk2" accent1="accent1" accent2="accent2" accent3="accent3" accent4="accent4" accent5="accent5" accent6="accent6" hlink="hlink" folHlink="folHlink"/>
  <p:notesStyle>
    <a:lvl1pPr marL="0" algn="l" defTabSz="2370125" rtl="0" eaLnBrk="1" latinLnBrk="0" hangingPunct="1">
      <a:defRPr sz="3110" kern="1200">
        <a:solidFill>
          <a:schemeClr val="tx1"/>
        </a:solidFill>
        <a:latin typeface="+mn-lt"/>
        <a:ea typeface="+mn-ea"/>
        <a:cs typeface="+mn-cs"/>
      </a:defRPr>
    </a:lvl1pPr>
    <a:lvl2pPr marL="1185062" algn="l" defTabSz="2370125" rtl="0" eaLnBrk="1" latinLnBrk="0" hangingPunct="1">
      <a:defRPr sz="3110" kern="1200">
        <a:solidFill>
          <a:schemeClr val="tx1"/>
        </a:solidFill>
        <a:latin typeface="+mn-lt"/>
        <a:ea typeface="+mn-ea"/>
        <a:cs typeface="+mn-cs"/>
      </a:defRPr>
    </a:lvl2pPr>
    <a:lvl3pPr marL="2370125" algn="l" defTabSz="2370125" rtl="0" eaLnBrk="1" latinLnBrk="0" hangingPunct="1">
      <a:defRPr sz="3110" kern="1200">
        <a:solidFill>
          <a:schemeClr val="tx1"/>
        </a:solidFill>
        <a:latin typeface="+mn-lt"/>
        <a:ea typeface="+mn-ea"/>
        <a:cs typeface="+mn-cs"/>
      </a:defRPr>
    </a:lvl3pPr>
    <a:lvl4pPr marL="3555187" algn="l" defTabSz="2370125" rtl="0" eaLnBrk="1" latinLnBrk="0" hangingPunct="1">
      <a:defRPr sz="3110" kern="1200">
        <a:solidFill>
          <a:schemeClr val="tx1"/>
        </a:solidFill>
        <a:latin typeface="+mn-lt"/>
        <a:ea typeface="+mn-ea"/>
        <a:cs typeface="+mn-cs"/>
      </a:defRPr>
    </a:lvl4pPr>
    <a:lvl5pPr marL="4740250" algn="l" defTabSz="2370125" rtl="0" eaLnBrk="1" latinLnBrk="0" hangingPunct="1">
      <a:defRPr sz="3110" kern="1200">
        <a:solidFill>
          <a:schemeClr val="tx1"/>
        </a:solidFill>
        <a:latin typeface="+mn-lt"/>
        <a:ea typeface="+mn-ea"/>
        <a:cs typeface="+mn-cs"/>
      </a:defRPr>
    </a:lvl5pPr>
    <a:lvl6pPr marL="5925312" algn="l" defTabSz="2370125" rtl="0" eaLnBrk="1" latinLnBrk="0" hangingPunct="1">
      <a:defRPr sz="3110" kern="1200">
        <a:solidFill>
          <a:schemeClr val="tx1"/>
        </a:solidFill>
        <a:latin typeface="+mn-lt"/>
        <a:ea typeface="+mn-ea"/>
        <a:cs typeface="+mn-cs"/>
      </a:defRPr>
    </a:lvl6pPr>
    <a:lvl7pPr marL="7110374" algn="l" defTabSz="2370125" rtl="0" eaLnBrk="1" latinLnBrk="0" hangingPunct="1">
      <a:defRPr sz="3110" kern="1200">
        <a:solidFill>
          <a:schemeClr val="tx1"/>
        </a:solidFill>
        <a:latin typeface="+mn-lt"/>
        <a:ea typeface="+mn-ea"/>
        <a:cs typeface="+mn-cs"/>
      </a:defRPr>
    </a:lvl7pPr>
    <a:lvl8pPr marL="8295437" algn="l" defTabSz="2370125" rtl="0" eaLnBrk="1" latinLnBrk="0" hangingPunct="1">
      <a:defRPr sz="3110" kern="1200">
        <a:solidFill>
          <a:schemeClr val="tx1"/>
        </a:solidFill>
        <a:latin typeface="+mn-lt"/>
        <a:ea typeface="+mn-ea"/>
        <a:cs typeface="+mn-cs"/>
      </a:defRPr>
    </a:lvl8pPr>
    <a:lvl9pPr marL="9480499" algn="l" defTabSz="2370125" rtl="0" eaLnBrk="1" latinLnBrk="0" hangingPunct="1">
      <a:defRPr sz="31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6923E-3A47-E241-A451-2598513226AD}" type="slidenum">
              <a:rPr lang="en-US" smtClean="0"/>
              <a:t>1</a:t>
            </a:fld>
            <a:endParaRPr lang="en-US" dirty="0"/>
          </a:p>
        </p:txBody>
      </p:sp>
    </p:spTree>
    <p:extLst>
      <p:ext uri="{BB962C8B-B14F-4D97-AF65-F5344CB8AC3E}">
        <p14:creationId xmlns:p14="http://schemas.microsoft.com/office/powerpoint/2010/main" val="16070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70307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55259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292945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254780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174916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420241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160417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21213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197894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38465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dirty="0"/>
              <a:t>Click icon to add picture</a:t>
            </a:r>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D8B2636-0796-2D4B-88CE-C39CE7151914}" type="datetimeFigureOut">
              <a:rPr lang="en-US" smtClean="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F98429-4A3E-5048-A8A8-67733F68A149}" type="slidenum">
              <a:rPr lang="en-US" smtClean="0"/>
              <a:t>‹#›</a:t>
            </a:fld>
            <a:endParaRPr lang="en-US" dirty="0"/>
          </a:p>
        </p:txBody>
      </p:sp>
    </p:spTree>
    <p:extLst>
      <p:ext uri="{BB962C8B-B14F-4D97-AF65-F5344CB8AC3E}">
        <p14:creationId xmlns:p14="http://schemas.microsoft.com/office/powerpoint/2010/main" val="77627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FD8B2636-0796-2D4B-88CE-C39CE7151914}" type="datetimeFigureOut">
              <a:rPr lang="en-US" smtClean="0"/>
              <a:t>3/18/2024</a:t>
            </a:fld>
            <a:endParaRPr lang="en-US" dirty="0"/>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E6F98429-4A3E-5048-A8A8-67733F68A149}" type="slidenum">
              <a:rPr lang="en-US" smtClean="0"/>
              <a:t>‹#›</a:t>
            </a:fld>
            <a:endParaRPr lang="en-US" dirty="0"/>
          </a:p>
        </p:txBody>
      </p:sp>
    </p:spTree>
    <p:extLst>
      <p:ext uri="{BB962C8B-B14F-4D97-AF65-F5344CB8AC3E}">
        <p14:creationId xmlns:p14="http://schemas.microsoft.com/office/powerpoint/2010/main" val="2021150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E173D-6F4C-C9D6-0F7F-74031AA3552E}"/>
              </a:ext>
            </a:extLst>
          </p:cNvPr>
          <p:cNvSpPr/>
          <p:nvPr/>
        </p:nvSpPr>
        <p:spPr>
          <a:xfrm>
            <a:off x="346218" y="16800321"/>
            <a:ext cx="10689776" cy="5862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B9149CD-F872-0A41-A6C1-C11782C55624}"/>
              </a:ext>
            </a:extLst>
          </p:cNvPr>
          <p:cNvSpPr/>
          <p:nvPr/>
        </p:nvSpPr>
        <p:spPr>
          <a:xfrm>
            <a:off x="363490" y="36940193"/>
            <a:ext cx="10533275" cy="576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EB0AFE9-6F3B-E0FB-3DBE-636908E1CD75}"/>
              </a:ext>
            </a:extLst>
          </p:cNvPr>
          <p:cNvSpPr/>
          <p:nvPr/>
        </p:nvSpPr>
        <p:spPr>
          <a:xfrm>
            <a:off x="11435291" y="7511144"/>
            <a:ext cx="21090753" cy="16094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52F4661-1473-FE52-317B-5A992F6E8E7A}"/>
              </a:ext>
            </a:extLst>
          </p:cNvPr>
          <p:cNvSpPr/>
          <p:nvPr/>
        </p:nvSpPr>
        <p:spPr>
          <a:xfrm>
            <a:off x="346218" y="7511144"/>
            <a:ext cx="10738933" cy="892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24FD7D-12B5-2944-8FB2-EDA9CE3940F9}"/>
              </a:ext>
            </a:extLst>
          </p:cNvPr>
          <p:cNvSpPr>
            <a:spLocks noGrp="1"/>
          </p:cNvSpPr>
          <p:nvPr>
            <p:ph type="ctrTitle"/>
          </p:nvPr>
        </p:nvSpPr>
        <p:spPr>
          <a:xfrm>
            <a:off x="5856052" y="1196423"/>
            <a:ext cx="22199404" cy="2064894"/>
          </a:xfrm>
        </p:spPr>
        <p:txBody>
          <a:bodyPr anchor="t">
            <a:noAutofit/>
          </a:bodyPr>
          <a:lstStyle/>
          <a:p>
            <a:r>
              <a:rPr lang="en-US" sz="8000" b="1" dirty="0">
                <a:solidFill>
                  <a:srgbClr val="FF2F92"/>
                </a:solidFill>
                <a:latin typeface="+mn-lt"/>
              </a:rPr>
              <a:t>Achieving a Culture of Sustainability: </a:t>
            </a:r>
            <a:br>
              <a:rPr lang="en-US" sz="8000" b="1" dirty="0">
                <a:solidFill>
                  <a:srgbClr val="FF2F92"/>
                </a:solidFill>
                <a:latin typeface="+mn-lt"/>
              </a:rPr>
            </a:br>
            <a:r>
              <a:rPr lang="en-US" sz="8000" b="1" dirty="0">
                <a:solidFill>
                  <a:srgbClr val="FF2F92"/>
                </a:solidFill>
                <a:latin typeface="+mn-lt"/>
              </a:rPr>
              <a:t>A model for continuous quality improvement</a:t>
            </a:r>
          </a:p>
        </p:txBody>
      </p:sp>
      <p:sp>
        <p:nvSpPr>
          <p:cNvPr id="4" name="Title 1">
            <a:extLst>
              <a:ext uri="{FF2B5EF4-FFF2-40B4-BE49-F238E27FC236}">
                <a16:creationId xmlns:a16="http://schemas.microsoft.com/office/drawing/2014/main" id="{FFF22000-E8A6-FE44-9068-CC3849DC6577}"/>
              </a:ext>
            </a:extLst>
          </p:cNvPr>
          <p:cNvSpPr txBox="1">
            <a:spLocks/>
          </p:cNvSpPr>
          <p:nvPr/>
        </p:nvSpPr>
        <p:spPr>
          <a:xfrm>
            <a:off x="5856052" y="4842029"/>
            <a:ext cx="22199404" cy="610378"/>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4800" dirty="0"/>
              <a:t>Flor Tena, MSN-ED, RN, CBE,CCRN, </a:t>
            </a:r>
          </a:p>
          <a:p>
            <a:r>
              <a:rPr lang="en-US" sz="4800" dirty="0"/>
              <a:t>Jenny Cordo, DNP, RN, NE-BC</a:t>
            </a:r>
          </a:p>
          <a:p>
            <a:r>
              <a:rPr lang="en-US" sz="4800" dirty="0"/>
              <a:t>Jennifer Fernandez, BSN, RN, CPHQ, CPN</a:t>
            </a:r>
          </a:p>
        </p:txBody>
      </p:sp>
      <p:sp>
        <p:nvSpPr>
          <p:cNvPr id="8" name="TextBox 7">
            <a:extLst>
              <a:ext uri="{FF2B5EF4-FFF2-40B4-BE49-F238E27FC236}">
                <a16:creationId xmlns:a16="http://schemas.microsoft.com/office/drawing/2014/main" id="{30B27FAF-42F8-9240-9545-A310CE70EAC6}"/>
              </a:ext>
            </a:extLst>
          </p:cNvPr>
          <p:cNvSpPr txBox="1"/>
          <p:nvPr/>
        </p:nvSpPr>
        <p:spPr>
          <a:xfrm>
            <a:off x="803531" y="8865198"/>
            <a:ext cx="9656896" cy="8094524"/>
          </a:xfrm>
          <a:prstGeom prst="rect">
            <a:avLst/>
          </a:prstGeom>
          <a:noFill/>
        </p:spPr>
        <p:txBody>
          <a:bodyPr wrap="square" rtlCol="0">
            <a:spAutoFit/>
          </a:bodyPr>
          <a:lstStyle/>
          <a:p>
            <a:r>
              <a:rPr lang="en-US" sz="4000" dirty="0"/>
              <a:t>Adopting evidence-based HAC prevention bundle elements and achieving high bundle compliance yields proven enhanced patient outcomes; however, sustainability is a frequent challenge. </a:t>
            </a:r>
          </a:p>
          <a:p>
            <a:endParaRPr lang="en-US" sz="4400" dirty="0"/>
          </a:p>
          <a:p>
            <a:r>
              <a:rPr lang="en-US" sz="4000" dirty="0"/>
              <a:t>Develop an innovative methodology for proactive and real-time prevention and monitoring of Hospital Acquired Conditions (HACs) to improve patient outcomes, the patient experience, and healthcare related expenses. </a:t>
            </a:r>
          </a:p>
          <a:p>
            <a:endParaRPr lang="en-US" sz="3600" dirty="0">
              <a:latin typeface="+mj-lt"/>
            </a:endParaRPr>
          </a:p>
        </p:txBody>
      </p:sp>
      <p:sp>
        <p:nvSpPr>
          <p:cNvPr id="9" name="Title 1">
            <a:extLst>
              <a:ext uri="{FF2B5EF4-FFF2-40B4-BE49-F238E27FC236}">
                <a16:creationId xmlns:a16="http://schemas.microsoft.com/office/drawing/2014/main" id="{35D63C93-8D54-7A45-A5B7-9DC8908A8B67}"/>
              </a:ext>
            </a:extLst>
          </p:cNvPr>
          <p:cNvSpPr txBox="1">
            <a:spLocks/>
          </p:cNvSpPr>
          <p:nvPr/>
        </p:nvSpPr>
        <p:spPr>
          <a:xfrm>
            <a:off x="2845073" y="7874017"/>
            <a:ext cx="6842542" cy="62830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Purpose/Background</a:t>
            </a:r>
          </a:p>
        </p:txBody>
      </p:sp>
      <p:sp>
        <p:nvSpPr>
          <p:cNvPr id="22" name="TextBox 21">
            <a:extLst>
              <a:ext uri="{FF2B5EF4-FFF2-40B4-BE49-F238E27FC236}">
                <a16:creationId xmlns:a16="http://schemas.microsoft.com/office/drawing/2014/main" id="{96599C02-A835-EA44-94CD-C770652CCEE6}"/>
              </a:ext>
            </a:extLst>
          </p:cNvPr>
          <p:cNvSpPr txBox="1"/>
          <p:nvPr/>
        </p:nvSpPr>
        <p:spPr>
          <a:xfrm>
            <a:off x="776238" y="17707195"/>
            <a:ext cx="10120528" cy="4955203"/>
          </a:xfrm>
          <a:prstGeom prst="rect">
            <a:avLst/>
          </a:prstGeom>
          <a:noFill/>
        </p:spPr>
        <p:txBody>
          <a:bodyPr wrap="square" rtlCol="0">
            <a:spAutoFit/>
          </a:bodyPr>
          <a:lstStyle/>
          <a:p>
            <a:pPr marL="571500" indent="-571500">
              <a:buFont typeface="Arial" panose="020B0604020202020204" pitchFamily="34" charset="0"/>
              <a:buChar char="•"/>
            </a:pPr>
            <a:r>
              <a:rPr lang="en-US" sz="4000" dirty="0"/>
              <a:t>Describe innovative ways to proactively monitor HACs</a:t>
            </a:r>
          </a:p>
          <a:p>
            <a:pPr marL="571500" indent="-571500">
              <a:buFont typeface="Arial" panose="020B0604020202020204" pitchFamily="34" charset="0"/>
              <a:buChar char="•"/>
            </a:pPr>
            <a:r>
              <a:rPr lang="en-US" sz="4000" dirty="0"/>
              <a:t>Verbalize understanding of how to develop a data collection platform</a:t>
            </a:r>
          </a:p>
          <a:p>
            <a:pPr marL="571500" indent="-571500">
              <a:buFont typeface="Arial" panose="020B0604020202020204" pitchFamily="34" charset="0"/>
              <a:buChar char="•"/>
            </a:pPr>
            <a:r>
              <a:rPr lang="en-US" sz="4000" dirty="0"/>
              <a:t>Identify opportunities for real-time prevention and coaching of clinical nursing staff</a:t>
            </a:r>
          </a:p>
          <a:p>
            <a:endParaRPr lang="en-US" sz="3600" dirty="0">
              <a:latin typeface="+mj-lt"/>
            </a:endParaRPr>
          </a:p>
        </p:txBody>
      </p:sp>
      <p:sp>
        <p:nvSpPr>
          <p:cNvPr id="25" name="Title 1">
            <a:extLst>
              <a:ext uri="{FF2B5EF4-FFF2-40B4-BE49-F238E27FC236}">
                <a16:creationId xmlns:a16="http://schemas.microsoft.com/office/drawing/2014/main" id="{BD8C4F21-6184-C34C-AD76-3F20DFE1B029}"/>
              </a:ext>
            </a:extLst>
          </p:cNvPr>
          <p:cNvSpPr txBox="1">
            <a:spLocks/>
          </p:cNvSpPr>
          <p:nvPr/>
        </p:nvSpPr>
        <p:spPr>
          <a:xfrm>
            <a:off x="4341889" y="17009299"/>
            <a:ext cx="5321030" cy="68791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Objectives</a:t>
            </a:r>
          </a:p>
        </p:txBody>
      </p:sp>
      <p:sp>
        <p:nvSpPr>
          <p:cNvPr id="26" name="Title 1">
            <a:extLst>
              <a:ext uri="{FF2B5EF4-FFF2-40B4-BE49-F238E27FC236}">
                <a16:creationId xmlns:a16="http://schemas.microsoft.com/office/drawing/2014/main" id="{A956E063-13C0-3145-8003-77C21F718515}"/>
              </a:ext>
            </a:extLst>
          </p:cNvPr>
          <p:cNvSpPr txBox="1">
            <a:spLocks/>
          </p:cNvSpPr>
          <p:nvPr/>
        </p:nvSpPr>
        <p:spPr>
          <a:xfrm>
            <a:off x="17271141" y="7769593"/>
            <a:ext cx="9568871" cy="804651"/>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5000" b="1" dirty="0">
                <a:solidFill>
                  <a:srgbClr val="00A3E4"/>
                </a:solidFill>
              </a:rPr>
              <a:t>HAC Bundle Compliance Dashboard</a:t>
            </a:r>
          </a:p>
        </p:txBody>
      </p:sp>
      <p:sp>
        <p:nvSpPr>
          <p:cNvPr id="31" name="Rectangle 30">
            <a:extLst>
              <a:ext uri="{FF2B5EF4-FFF2-40B4-BE49-F238E27FC236}">
                <a16:creationId xmlns:a16="http://schemas.microsoft.com/office/drawing/2014/main" id="{D8EF7E1E-39E9-DE4C-8015-30EEB975A35A}"/>
              </a:ext>
            </a:extLst>
          </p:cNvPr>
          <p:cNvSpPr/>
          <p:nvPr/>
        </p:nvSpPr>
        <p:spPr>
          <a:xfrm>
            <a:off x="11341420" y="24014222"/>
            <a:ext cx="21100392" cy="1135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EA204852-EB96-C84C-9B9E-235E52FC9139}"/>
              </a:ext>
            </a:extLst>
          </p:cNvPr>
          <p:cNvSpPr txBox="1">
            <a:spLocks/>
          </p:cNvSpPr>
          <p:nvPr/>
        </p:nvSpPr>
        <p:spPr>
          <a:xfrm>
            <a:off x="3738183" y="37328067"/>
            <a:ext cx="5321030" cy="68791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References</a:t>
            </a:r>
          </a:p>
        </p:txBody>
      </p:sp>
      <p:sp>
        <p:nvSpPr>
          <p:cNvPr id="34" name="Rectangle 33">
            <a:extLst>
              <a:ext uri="{FF2B5EF4-FFF2-40B4-BE49-F238E27FC236}">
                <a16:creationId xmlns:a16="http://schemas.microsoft.com/office/drawing/2014/main" id="{073F2BC5-3966-224E-B226-7ED27A26C049}"/>
              </a:ext>
            </a:extLst>
          </p:cNvPr>
          <p:cNvSpPr/>
          <p:nvPr/>
        </p:nvSpPr>
        <p:spPr>
          <a:xfrm>
            <a:off x="11341420" y="35670046"/>
            <a:ext cx="21157308" cy="70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233BBD2-8AC9-E349-94D4-392B691A951F}"/>
              </a:ext>
            </a:extLst>
          </p:cNvPr>
          <p:cNvSpPr txBox="1"/>
          <p:nvPr/>
        </p:nvSpPr>
        <p:spPr>
          <a:xfrm>
            <a:off x="11992360" y="37184411"/>
            <a:ext cx="20565642" cy="5509200"/>
          </a:xfrm>
          <a:prstGeom prst="rect">
            <a:avLst/>
          </a:prstGeom>
          <a:noFill/>
        </p:spPr>
        <p:txBody>
          <a:bodyPr wrap="square" rtlCol="0">
            <a:spAutoFit/>
          </a:bodyPr>
          <a:lstStyle/>
          <a:p>
            <a:pPr marL="571500" indent="-571500">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In conclusion, a proactive approach is needed to sustain good patient outcomes, establishing a culture where processes are simplified, information is readily accessible to be reviewed and data is analyzed frequently are paramount. </a:t>
            </a:r>
          </a:p>
          <a:p>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Decreasing variation in practices by developing a model where all processes, workflows and stakeholders' function in a standardized manner throughout all areas may help drive a culture of sustainability and ongoing efforts towards quality improvement initiatives. </a:t>
            </a:r>
          </a:p>
          <a:p>
            <a:endParaRPr lang="en-US" sz="3600" dirty="0">
              <a:latin typeface="+mj-lt"/>
            </a:endParaRPr>
          </a:p>
          <a:p>
            <a:endParaRPr lang="en-US" sz="3600" dirty="0">
              <a:latin typeface="+mj-lt"/>
            </a:endParaRPr>
          </a:p>
        </p:txBody>
      </p:sp>
      <p:sp>
        <p:nvSpPr>
          <p:cNvPr id="36" name="Title 1">
            <a:extLst>
              <a:ext uri="{FF2B5EF4-FFF2-40B4-BE49-F238E27FC236}">
                <a16:creationId xmlns:a16="http://schemas.microsoft.com/office/drawing/2014/main" id="{A9D4EFD6-3F0D-BF4C-A46B-56ADB2CB23F8}"/>
              </a:ext>
            </a:extLst>
          </p:cNvPr>
          <p:cNvSpPr txBox="1">
            <a:spLocks/>
          </p:cNvSpPr>
          <p:nvPr/>
        </p:nvSpPr>
        <p:spPr>
          <a:xfrm>
            <a:off x="20212426" y="36096193"/>
            <a:ext cx="5321030" cy="68791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Conclusion</a:t>
            </a:r>
          </a:p>
        </p:txBody>
      </p:sp>
      <p:sp>
        <p:nvSpPr>
          <p:cNvPr id="41" name="Title 1">
            <a:extLst>
              <a:ext uri="{FF2B5EF4-FFF2-40B4-BE49-F238E27FC236}">
                <a16:creationId xmlns:a16="http://schemas.microsoft.com/office/drawing/2014/main" id="{51BB5C8B-D282-4148-AE23-DB30C170E380}"/>
              </a:ext>
            </a:extLst>
          </p:cNvPr>
          <p:cNvSpPr txBox="1">
            <a:spLocks/>
          </p:cNvSpPr>
          <p:nvPr/>
        </p:nvSpPr>
        <p:spPr>
          <a:xfrm>
            <a:off x="5856052" y="5441641"/>
            <a:ext cx="22199404" cy="522274"/>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2800" dirty="0"/>
              <a:t>Nursing and Quality Department, Nicklaus Children’s Hospital, Miami, Florida</a:t>
            </a:r>
          </a:p>
        </p:txBody>
      </p:sp>
      <p:sp>
        <p:nvSpPr>
          <p:cNvPr id="11" name="Rectangle 10">
            <a:extLst>
              <a:ext uri="{FF2B5EF4-FFF2-40B4-BE49-F238E27FC236}">
                <a16:creationId xmlns:a16="http://schemas.microsoft.com/office/drawing/2014/main" id="{4C49F6CC-36DC-CDA1-1F2C-52DC4B12467F}"/>
              </a:ext>
            </a:extLst>
          </p:cNvPr>
          <p:cNvSpPr/>
          <p:nvPr/>
        </p:nvSpPr>
        <p:spPr>
          <a:xfrm>
            <a:off x="330577" y="22987380"/>
            <a:ext cx="10602804" cy="1365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9EBB52C1-3700-814C-8D2E-2950F7F34BE9}"/>
              </a:ext>
            </a:extLst>
          </p:cNvPr>
          <p:cNvSpPr txBox="1"/>
          <p:nvPr/>
        </p:nvSpPr>
        <p:spPr>
          <a:xfrm>
            <a:off x="846467" y="23864824"/>
            <a:ext cx="9571024" cy="12957393"/>
          </a:xfrm>
          <a:prstGeom prst="rect">
            <a:avLst/>
          </a:prstGeom>
          <a:noFill/>
        </p:spPr>
        <p:txBody>
          <a:bodyPr wrap="square" rtlCol="0">
            <a:spAutoFit/>
          </a:bodyPr>
          <a:lstStyle/>
          <a:p>
            <a:pPr marL="571500" indent="-571500">
              <a:buFont typeface="Arial" panose="020B0604020202020204" pitchFamily="34" charset="0"/>
              <a:buChar char="•"/>
            </a:pPr>
            <a:r>
              <a:rPr lang="en-US" sz="4000" dirty="0"/>
              <a:t>An interprofessional team analyzed current structures and processes of HAC prevention bundles</a:t>
            </a:r>
          </a:p>
          <a:p>
            <a:pPr marL="571500" indent="-571500">
              <a:buFont typeface="Arial" panose="020B0604020202020204" pitchFamily="34" charset="0"/>
              <a:buChar char="•"/>
            </a:pPr>
            <a:r>
              <a:rPr lang="en-US" sz="4000" dirty="0"/>
              <a:t>Identified various challenges not conducive to proactive safety, including reviewing audits at the end of the month and quarterly quality performance reporting. </a:t>
            </a:r>
          </a:p>
          <a:p>
            <a:pPr marL="571500" indent="-571500">
              <a:buFont typeface="Arial" panose="020B0604020202020204" pitchFamily="34" charset="0"/>
              <a:buChar char="•"/>
            </a:pPr>
            <a:r>
              <a:rPr lang="en-US" sz="4000" dirty="0"/>
              <a:t>Audits and chart review processes were manual, lengthy, cumbersome and data wasn’t available to address in a timely manner. </a:t>
            </a:r>
          </a:p>
          <a:p>
            <a:pPr marL="571500" indent="-571500">
              <a:buFont typeface="Arial" panose="020B0604020202020204" pitchFamily="34" charset="0"/>
              <a:buChar char="•"/>
            </a:pPr>
            <a:r>
              <a:rPr lang="en-US" sz="4000" dirty="0"/>
              <a:t>Created electronic data collection via Redcap audits</a:t>
            </a:r>
          </a:p>
          <a:p>
            <a:pPr marL="571500" indent="-571500">
              <a:buFont typeface="Arial" panose="020B0604020202020204" pitchFamily="34" charset="0"/>
              <a:buChar char="•"/>
            </a:pPr>
            <a:r>
              <a:rPr lang="en-US" sz="4000" dirty="0"/>
              <a:t>Developed an electronic HAC dashboard providing the Redcap audit data</a:t>
            </a:r>
          </a:p>
          <a:p>
            <a:pPr marL="571500" indent="-571500">
              <a:buFont typeface="Arial" panose="020B0604020202020204" pitchFamily="34" charset="0"/>
              <a:buChar char="•"/>
            </a:pPr>
            <a:r>
              <a:rPr lang="en-US" sz="4000" dirty="0"/>
              <a:t>A standardized interprofessional HAC Team model was created</a:t>
            </a:r>
          </a:p>
          <a:p>
            <a:pPr marL="571500" indent="-571500">
              <a:buFont typeface="Arial" panose="020B0604020202020204" pitchFamily="34" charset="0"/>
              <a:buChar char="•"/>
            </a:pPr>
            <a:r>
              <a:rPr lang="en-US" sz="4000" dirty="0"/>
              <a:t>Clinical nurses champion roles expanded to perform live observations for each HAC. </a:t>
            </a:r>
          </a:p>
          <a:p>
            <a:endParaRPr lang="en-US" sz="3600" dirty="0">
              <a:latin typeface="+mj-lt"/>
            </a:endParaRPr>
          </a:p>
        </p:txBody>
      </p:sp>
      <p:sp>
        <p:nvSpPr>
          <p:cNvPr id="30" name="Title 1">
            <a:extLst>
              <a:ext uri="{FF2B5EF4-FFF2-40B4-BE49-F238E27FC236}">
                <a16:creationId xmlns:a16="http://schemas.microsoft.com/office/drawing/2014/main" id="{FFA34035-565B-374F-B3C4-9CAB77C7842F}"/>
              </a:ext>
            </a:extLst>
          </p:cNvPr>
          <p:cNvSpPr txBox="1">
            <a:spLocks/>
          </p:cNvSpPr>
          <p:nvPr/>
        </p:nvSpPr>
        <p:spPr>
          <a:xfrm>
            <a:off x="3202791" y="23176905"/>
            <a:ext cx="5321030" cy="68791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Implementation</a:t>
            </a:r>
          </a:p>
        </p:txBody>
      </p:sp>
      <p:sp>
        <p:nvSpPr>
          <p:cNvPr id="12" name="Title 1">
            <a:extLst>
              <a:ext uri="{FF2B5EF4-FFF2-40B4-BE49-F238E27FC236}">
                <a16:creationId xmlns:a16="http://schemas.microsoft.com/office/drawing/2014/main" id="{36DDDFF7-B513-7AA1-4B98-5333AFAD544C}"/>
              </a:ext>
            </a:extLst>
          </p:cNvPr>
          <p:cNvSpPr txBox="1">
            <a:spLocks/>
          </p:cNvSpPr>
          <p:nvPr/>
        </p:nvSpPr>
        <p:spPr>
          <a:xfrm>
            <a:off x="19231101" y="24173584"/>
            <a:ext cx="5321030" cy="687919"/>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pPr algn="l"/>
            <a:r>
              <a:rPr lang="en-US" sz="5000" b="1" dirty="0">
                <a:solidFill>
                  <a:srgbClr val="00A3E4"/>
                </a:solidFill>
              </a:rPr>
              <a:t>Results / Outcomes</a:t>
            </a:r>
          </a:p>
        </p:txBody>
      </p:sp>
      <p:pic>
        <p:nvPicPr>
          <p:cNvPr id="3" name="Picture 2">
            <a:extLst>
              <a:ext uri="{FF2B5EF4-FFF2-40B4-BE49-F238E27FC236}">
                <a16:creationId xmlns:a16="http://schemas.microsoft.com/office/drawing/2014/main" id="{D309D5E2-CA6D-3C52-9D41-A08522579A08}"/>
              </a:ext>
            </a:extLst>
          </p:cNvPr>
          <p:cNvPicPr>
            <a:picLocks noChangeAspect="1"/>
          </p:cNvPicPr>
          <p:nvPr/>
        </p:nvPicPr>
        <p:blipFill>
          <a:blip r:embed="rId4"/>
          <a:stretch>
            <a:fillRect/>
          </a:stretch>
        </p:blipFill>
        <p:spPr>
          <a:xfrm>
            <a:off x="11749295" y="8879305"/>
            <a:ext cx="10594343" cy="6450490"/>
          </a:xfrm>
          <a:prstGeom prst="rect">
            <a:avLst/>
          </a:prstGeom>
        </p:spPr>
      </p:pic>
      <p:pic>
        <p:nvPicPr>
          <p:cNvPr id="5" name="Picture 4">
            <a:extLst>
              <a:ext uri="{FF2B5EF4-FFF2-40B4-BE49-F238E27FC236}">
                <a16:creationId xmlns:a16="http://schemas.microsoft.com/office/drawing/2014/main" id="{58FE7C6C-29C5-E4B3-9086-BF0FF1698330}"/>
              </a:ext>
            </a:extLst>
          </p:cNvPr>
          <p:cNvPicPr>
            <a:picLocks noChangeAspect="1"/>
          </p:cNvPicPr>
          <p:nvPr/>
        </p:nvPicPr>
        <p:blipFill>
          <a:blip r:embed="rId5"/>
          <a:stretch>
            <a:fillRect/>
          </a:stretch>
        </p:blipFill>
        <p:spPr>
          <a:xfrm>
            <a:off x="22055577" y="9262581"/>
            <a:ext cx="10424758" cy="5779985"/>
          </a:xfrm>
          <a:prstGeom prst="rect">
            <a:avLst/>
          </a:prstGeom>
        </p:spPr>
      </p:pic>
      <p:sp>
        <p:nvSpPr>
          <p:cNvPr id="14" name="TextBox 13">
            <a:extLst>
              <a:ext uri="{FF2B5EF4-FFF2-40B4-BE49-F238E27FC236}">
                <a16:creationId xmlns:a16="http://schemas.microsoft.com/office/drawing/2014/main" id="{8D19A7E0-45DD-E185-35A0-64B64F1C7EF2}"/>
              </a:ext>
            </a:extLst>
          </p:cNvPr>
          <p:cNvSpPr txBox="1"/>
          <p:nvPr/>
        </p:nvSpPr>
        <p:spPr>
          <a:xfrm>
            <a:off x="11566345" y="24910891"/>
            <a:ext cx="20707457" cy="9941183"/>
          </a:xfrm>
          <a:prstGeom prst="rect">
            <a:avLst/>
          </a:prstGeom>
          <a:noFill/>
        </p:spPr>
        <p:txBody>
          <a:bodyPr wrap="square" rtlCol="0">
            <a:spAutoFit/>
          </a:bodyPr>
          <a:lstStyle/>
          <a:p>
            <a:pPr marL="571500" indent="-571500">
              <a:buFont typeface="Arial" panose="020B0604020202020204" pitchFamily="34" charset="0"/>
              <a:buChar char="•"/>
            </a:pPr>
            <a:r>
              <a:rPr lang="en-US" sz="4000" b="0" i="0" dirty="0">
                <a:solidFill>
                  <a:srgbClr val="0D0D0D"/>
                </a:solidFill>
                <a:effectLst/>
              </a:rPr>
              <a:t>Since implementation, there has been a notable and sustained improvement in all Hospital-Acquired Condition (HAC) prevention bundles. Over the last rolling 12-month period from February 2023 to February 2024, all HACs, except for pressure injuries, have consistently exceeded our target of 90%.</a:t>
            </a:r>
          </a:p>
          <a:p>
            <a:endParaRPr lang="en-US" sz="4000" b="0" i="0" dirty="0">
              <a:solidFill>
                <a:srgbClr val="0D0D0D"/>
              </a:solidFill>
              <a:effectLst/>
            </a:endParaRPr>
          </a:p>
          <a:p>
            <a:pPr marL="571500" indent="-571500">
              <a:buFont typeface="Arial" panose="020B0604020202020204" pitchFamily="34" charset="0"/>
              <a:buChar char="•"/>
            </a:pPr>
            <a:r>
              <a:rPr lang="en-US" sz="4000" b="0" i="0" dirty="0">
                <a:solidFill>
                  <a:srgbClr val="0D0D0D"/>
                </a:solidFill>
                <a:effectLst/>
              </a:rPr>
              <a:t>Despite pressure injury (PI) bundle compliance currently falling below target, we have observed an upward trend over the past four consecutive months, reaching 94% bundle compliance. Moreover, there have been zero pressure injuries recorded for the past three consecutive months. In 2023, our Venous Thromboembolism (VTE) target compliance rate was previously set at 77%, due to quality improvement efforts </a:t>
            </a:r>
            <a:r>
              <a:rPr lang="en-US" sz="4000" dirty="0">
                <a:solidFill>
                  <a:srgbClr val="0D0D0D"/>
                </a:solidFill>
              </a:rPr>
              <a:t>and our sustainability in compliance with bundle, </a:t>
            </a:r>
            <a:r>
              <a:rPr lang="en-US" sz="4000" b="0" i="0" dirty="0">
                <a:solidFill>
                  <a:srgbClr val="0D0D0D"/>
                </a:solidFill>
                <a:effectLst/>
              </a:rPr>
              <a:t>we have successfully raised our 2024 target </a:t>
            </a:r>
            <a:r>
              <a:rPr lang="en-US" sz="4000" dirty="0">
                <a:solidFill>
                  <a:srgbClr val="0D0D0D"/>
                </a:solidFill>
              </a:rPr>
              <a:t>to 90%. </a:t>
            </a:r>
          </a:p>
          <a:p>
            <a:endParaRPr lang="en-US" sz="4000" dirty="0">
              <a:solidFill>
                <a:srgbClr val="0D0D0D"/>
              </a:solidFill>
            </a:endParaRPr>
          </a:p>
          <a:p>
            <a:pPr marL="571500" indent="-571500">
              <a:buFont typeface="Arial" panose="020B0604020202020204" pitchFamily="34" charset="0"/>
              <a:buChar char="•"/>
            </a:pPr>
            <a:r>
              <a:rPr lang="en-US" sz="4000" dirty="0">
                <a:solidFill>
                  <a:srgbClr val="0D0D0D"/>
                </a:solidFill>
              </a:rPr>
              <a:t>Essentially, our organization's continual dedication to reducing Hospital-Acquired Conditions (HACs) and our collaborative interprofessional approach have demonstrated success, reflected in consistently lower incident rates in 2023 compared to external benchmarks. These HACs encompass CLABSI, PI, Falls, UE, PIVIE, and VTE.</a:t>
            </a:r>
          </a:p>
        </p:txBody>
      </p:sp>
      <p:sp>
        <p:nvSpPr>
          <p:cNvPr id="16" name="Title 1">
            <a:extLst>
              <a:ext uri="{FF2B5EF4-FFF2-40B4-BE49-F238E27FC236}">
                <a16:creationId xmlns:a16="http://schemas.microsoft.com/office/drawing/2014/main" id="{48B0BFF0-B0D7-6FE7-72FF-55173A2757FF}"/>
              </a:ext>
            </a:extLst>
          </p:cNvPr>
          <p:cNvSpPr txBox="1">
            <a:spLocks/>
          </p:cNvSpPr>
          <p:nvPr/>
        </p:nvSpPr>
        <p:spPr>
          <a:xfrm>
            <a:off x="22872941" y="15748368"/>
            <a:ext cx="9568871" cy="804651"/>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5000" b="1" dirty="0">
                <a:solidFill>
                  <a:srgbClr val="00A3E4"/>
                </a:solidFill>
              </a:rPr>
              <a:t>Sample Audit Tool </a:t>
            </a:r>
          </a:p>
        </p:txBody>
      </p:sp>
      <p:pic>
        <p:nvPicPr>
          <p:cNvPr id="17" name="Content Placeholder 4">
            <a:extLst>
              <a:ext uri="{FF2B5EF4-FFF2-40B4-BE49-F238E27FC236}">
                <a16:creationId xmlns:a16="http://schemas.microsoft.com/office/drawing/2014/main" id="{8CB22219-4878-D9C0-91A6-D4C2CD1E4032}"/>
              </a:ext>
            </a:extLst>
          </p:cNvPr>
          <p:cNvPicPr>
            <a:picLocks noChangeAspect="1"/>
          </p:cNvPicPr>
          <p:nvPr/>
        </p:nvPicPr>
        <p:blipFill>
          <a:blip r:embed="rId6"/>
          <a:stretch>
            <a:fillRect/>
          </a:stretch>
        </p:blipFill>
        <p:spPr>
          <a:xfrm>
            <a:off x="22577376" y="17353258"/>
            <a:ext cx="4582783" cy="5368404"/>
          </a:xfrm>
          <a:prstGeom prst="rect">
            <a:avLst/>
          </a:prstGeom>
        </p:spPr>
      </p:pic>
      <p:pic>
        <p:nvPicPr>
          <p:cNvPr id="18" name="Picture 17">
            <a:extLst>
              <a:ext uri="{FF2B5EF4-FFF2-40B4-BE49-F238E27FC236}">
                <a16:creationId xmlns:a16="http://schemas.microsoft.com/office/drawing/2014/main" id="{029162AF-936C-9ED4-CB86-E07229DB2F3B}"/>
              </a:ext>
            </a:extLst>
          </p:cNvPr>
          <p:cNvPicPr>
            <a:picLocks noChangeAspect="1"/>
          </p:cNvPicPr>
          <p:nvPr/>
        </p:nvPicPr>
        <p:blipFill>
          <a:blip r:embed="rId7"/>
          <a:stretch>
            <a:fillRect/>
          </a:stretch>
        </p:blipFill>
        <p:spPr>
          <a:xfrm>
            <a:off x="27422922" y="17333921"/>
            <a:ext cx="4691948" cy="5407077"/>
          </a:xfrm>
          <a:prstGeom prst="rect">
            <a:avLst/>
          </a:prstGeom>
        </p:spPr>
      </p:pic>
      <p:sp>
        <p:nvSpPr>
          <p:cNvPr id="15" name="Title 1">
            <a:extLst>
              <a:ext uri="{FF2B5EF4-FFF2-40B4-BE49-F238E27FC236}">
                <a16:creationId xmlns:a16="http://schemas.microsoft.com/office/drawing/2014/main" id="{BF0DDA94-B3D3-D82F-E32D-E4024BEF1F4E}"/>
              </a:ext>
            </a:extLst>
          </p:cNvPr>
          <p:cNvSpPr txBox="1">
            <a:spLocks/>
          </p:cNvSpPr>
          <p:nvPr/>
        </p:nvSpPr>
        <p:spPr>
          <a:xfrm>
            <a:off x="12060016" y="15755942"/>
            <a:ext cx="9568871" cy="804651"/>
          </a:xfrm>
          <a:prstGeom prst="rect">
            <a:avLst/>
          </a:prstGeom>
        </p:spPr>
        <p:txBody>
          <a:bodyPr vert="horz" lIns="91440" tIns="45720" rIns="91440" bIns="45720" rtlCol="0" anchor="b">
            <a:noAutofit/>
          </a:bodyPr>
          <a:lstStyle>
            <a:lvl1pPr algn="ctr" defTabSz="2194560" rtl="0" eaLnBrk="1" latinLnBrk="0" hangingPunct="1">
              <a:lnSpc>
                <a:spcPct val="90000"/>
              </a:lnSpc>
              <a:spcBef>
                <a:spcPct val="0"/>
              </a:spcBef>
              <a:buNone/>
              <a:defRPr sz="14400" kern="1200">
                <a:solidFill>
                  <a:schemeClr val="tx1"/>
                </a:solidFill>
                <a:latin typeface="+mj-lt"/>
                <a:ea typeface="+mj-ea"/>
                <a:cs typeface="+mj-cs"/>
              </a:defRPr>
            </a:lvl1pPr>
          </a:lstStyle>
          <a:p>
            <a:r>
              <a:rPr lang="en-US" sz="5000" b="1" dirty="0">
                <a:solidFill>
                  <a:srgbClr val="00A3E4"/>
                </a:solidFill>
              </a:rPr>
              <a:t>Annualized Bundle Compliance</a:t>
            </a:r>
          </a:p>
        </p:txBody>
      </p:sp>
      <p:pic>
        <p:nvPicPr>
          <p:cNvPr id="23" name="Picture 22">
            <a:extLst>
              <a:ext uri="{FF2B5EF4-FFF2-40B4-BE49-F238E27FC236}">
                <a16:creationId xmlns:a16="http://schemas.microsoft.com/office/drawing/2014/main" id="{7D53A261-3EAC-1012-944F-9730BF4032E6}"/>
              </a:ext>
            </a:extLst>
          </p:cNvPr>
          <p:cNvPicPr>
            <a:picLocks noChangeAspect="1"/>
          </p:cNvPicPr>
          <p:nvPr/>
        </p:nvPicPr>
        <p:blipFill>
          <a:blip r:embed="rId8"/>
          <a:stretch>
            <a:fillRect/>
          </a:stretch>
        </p:blipFill>
        <p:spPr>
          <a:xfrm>
            <a:off x="3781264" y="38403860"/>
            <a:ext cx="2930049" cy="4000306"/>
          </a:xfrm>
          <a:prstGeom prst="rect">
            <a:avLst/>
          </a:prstGeom>
        </p:spPr>
      </p:pic>
      <p:pic>
        <p:nvPicPr>
          <p:cNvPr id="24" name="Picture 23">
            <a:extLst>
              <a:ext uri="{FF2B5EF4-FFF2-40B4-BE49-F238E27FC236}">
                <a16:creationId xmlns:a16="http://schemas.microsoft.com/office/drawing/2014/main" id="{18FAFC17-07D1-E8DC-E525-BD50ED134505}"/>
              </a:ext>
            </a:extLst>
          </p:cNvPr>
          <p:cNvPicPr>
            <a:picLocks noChangeAspect="1"/>
          </p:cNvPicPr>
          <p:nvPr/>
        </p:nvPicPr>
        <p:blipFill>
          <a:blip r:embed="rId9"/>
          <a:stretch>
            <a:fillRect/>
          </a:stretch>
        </p:blipFill>
        <p:spPr>
          <a:xfrm>
            <a:off x="11702136" y="17017553"/>
            <a:ext cx="10507235" cy="5673694"/>
          </a:xfrm>
          <a:prstGeom prst="rect">
            <a:avLst/>
          </a:prstGeom>
        </p:spPr>
      </p:pic>
    </p:spTree>
    <p:extLst>
      <p:ext uri="{BB962C8B-B14F-4D97-AF65-F5344CB8AC3E}">
        <p14:creationId xmlns:p14="http://schemas.microsoft.com/office/powerpoint/2010/main" val="26918340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220</TotalTime>
  <Words>522</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2013 - 2022 Theme</vt:lpstr>
      <vt:lpstr>Achieving a Culture of Sustainability:  A model for continuous quality improvement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Microsoft Office User</dc:creator>
  <cp:lastModifiedBy>Jennifer Cordo</cp:lastModifiedBy>
  <cp:revision>11</cp:revision>
  <dcterms:created xsi:type="dcterms:W3CDTF">2019-04-12T14:39:06Z</dcterms:created>
  <dcterms:modified xsi:type="dcterms:W3CDTF">2024-03-18T20:15:47Z</dcterms:modified>
</cp:coreProperties>
</file>