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96" r:id="rId2"/>
  </p:sldIdLst>
  <p:sldSz cx="49377600" cy="32918400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Lato Black" panose="020B0604020202020204" charset="0"/>
      <p:bold r:id="rId14"/>
      <p:italic r:id="rId15"/>
      <p:boldItalic r:id="rId16"/>
    </p:embeddedFont>
    <p:embeddedFont>
      <p:font typeface="Lato Medium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0E6"/>
    <a:srgbClr val="D89CE8"/>
    <a:srgbClr val="FFC107"/>
    <a:srgbClr val="1B5E20"/>
    <a:srgbClr val="333333"/>
    <a:srgbClr val="FFD54F"/>
    <a:srgbClr val="263238"/>
    <a:srgbClr val="E1E082"/>
    <a:srgbClr val="E04336"/>
    <a:srgbClr val="E91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4" autoAdjust="0"/>
    <p:restoredTop sz="96374" autoAdjust="0"/>
  </p:normalViewPr>
  <p:slideViewPr>
    <p:cSldViewPr snapToGrid="0" showGuides="1">
      <p:cViewPr>
        <p:scale>
          <a:sx n="30" d="100"/>
          <a:sy n="30" d="100"/>
        </p:scale>
        <p:origin x="-4500" y="-3508"/>
      </p:cViewPr>
      <p:guideLst>
        <p:guide pos="15576"/>
        <p:guide pos="6024"/>
        <p:guide pos="264"/>
        <p:guide pos="744"/>
        <p:guide orient="horz"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47069116360459E-2"/>
          <c:y val="2.1795713035870516E-2"/>
          <c:w val="0.9190529308836396"/>
          <c:h val="0.905988938882639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Stage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Q1- 2023</c:v>
                </c:pt>
                <c:pt idx="1">
                  <c:v>Q2- 2023</c:v>
                </c:pt>
                <c:pt idx="2">
                  <c:v>Q3- 2023</c:v>
                </c:pt>
                <c:pt idx="3">
                  <c:v>Q4-2023</c:v>
                </c:pt>
                <c:pt idx="4">
                  <c:v>Q1- 2024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AF-4FB1-B5D4-8295D05967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Preventable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Q1- 2023</c:v>
                </c:pt>
                <c:pt idx="1">
                  <c:v>Q2- 2023</c:v>
                </c:pt>
                <c:pt idx="2">
                  <c:v>Q3- 2023</c:v>
                </c:pt>
                <c:pt idx="3">
                  <c:v>Q4-2023</c:v>
                </c:pt>
                <c:pt idx="4">
                  <c:v>Q1- 2024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26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AF-4FB1-B5D4-8295D0596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3469568"/>
        <c:axId val="1339254528"/>
      </c:lineChart>
      <c:catAx>
        <c:axId val="13434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254528"/>
        <c:crosses val="autoZero"/>
        <c:auto val="1"/>
        <c:lblAlgn val="ctr"/>
        <c:lblOffset val="100"/>
        <c:noMultiLvlLbl val="0"/>
      </c:catAx>
      <c:valAx>
        <c:axId val="133925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46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Pressure Injury Device Type (N=56)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07-49C3-B435-81A9620AF9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07-49C3-B435-81A9620AF9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07-49C3-B435-81A9620AF9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07-49C3-B435-81A9620AF9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07-49C3-B435-81A9620AF9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07-49C3-B435-81A9620AF94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907-49C3-B435-81A9620AF94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907-49C3-B435-81A9620AF94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907-49C3-B435-81A9620AF94F}"/>
              </c:ext>
            </c:extLst>
          </c:dPt>
          <c:cat>
            <c:strRef>
              <c:f>Sheet1!$A$2:$A$10</c:f>
              <c:strCache>
                <c:ptCount val="9"/>
                <c:pt idx="0">
                  <c:v>Cast</c:v>
                </c:pt>
                <c:pt idx="1">
                  <c:v>Bipap</c:v>
                </c:pt>
                <c:pt idx="2">
                  <c:v>Cervical Collar</c:v>
                </c:pt>
                <c:pt idx="3">
                  <c:v>AFO/Brace</c:v>
                </c:pt>
                <c:pt idx="4">
                  <c:v>Vent Tubing</c:v>
                </c:pt>
                <c:pt idx="5">
                  <c:v>Knee Immobilizer</c:v>
                </c:pt>
                <c:pt idx="6">
                  <c:v>Tracheostomy</c:v>
                </c:pt>
                <c:pt idx="7">
                  <c:v>None</c:v>
                </c:pt>
                <c:pt idx="8">
                  <c:v>GT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31</c:v>
                </c:pt>
                <c:pt idx="7">
                  <c:v>8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07-49C3-B435-81A9620AF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705737550804782"/>
          <c:y val="0.92337044319851447"/>
          <c:w val="0.77207388872321159"/>
          <c:h val="7.0227103098913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callanan@childrens-specialized.org" TargetMode="External"/><Relationship Id="rId13" Type="http://schemas.openxmlformats.org/officeDocument/2006/relationships/chart" Target="../charts/chart2.xml"/><Relationship Id="rId18" Type="http://schemas.openxmlformats.org/officeDocument/2006/relationships/image" Target="../media/image8.png"/><Relationship Id="rId3" Type="http://schemas.openxmlformats.org/officeDocument/2006/relationships/hyperlink" Target="mailto:asenatore@childrens-specialized.org" TargetMode="External"/><Relationship Id="rId7" Type="http://schemas.openxmlformats.org/officeDocument/2006/relationships/hyperlink" Target="mailto:Lfarrand@childrens-specialized.org" TargetMode="External"/><Relationship Id="rId12" Type="http://schemas.openxmlformats.org/officeDocument/2006/relationships/chart" Target="../charts/chart1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Campbell@childrens-specialized.org" TargetMode="External"/><Relationship Id="rId11" Type="http://schemas.openxmlformats.org/officeDocument/2006/relationships/image" Target="../media/image3.png"/><Relationship Id="rId5" Type="http://schemas.openxmlformats.org/officeDocument/2006/relationships/hyperlink" Target="mailto:blaypelka@childrens-specialized.org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hyperlink" Target="mailto:mdonnelly@childrens-specialized.org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9336" y="3768106"/>
            <a:ext cx="26357043" cy="246721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1070" y="3974241"/>
            <a:ext cx="25976634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30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Standardization of a Preventative Dressing Under Tracheostomies Eliminates Device Related Pressure Injuries </a:t>
            </a:r>
            <a:br>
              <a:rPr lang="en-US" sz="140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sz="140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140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473613" y="9155755"/>
            <a:ext cx="9563989" cy="1551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Lato Black" panose="020F0A02020204030203" pitchFamily="34" charset="0"/>
                <a:cs typeface="Arial" panose="020B0604020202020204" pitchFamily="34" charset="0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Medical device related pressure injuries (MDRPIs) are a prevalent issue in pediatrics, with literature demonstrating occurrence as high as 70%.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Medically complex pediatric patients are particularly vulnerable due to limited mobility, loss of sensation, cognitive impairment, and body composition.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pediatric acute rehabilitation and long term care facility recently experienced an increase in PIs.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retrospective review of PI event reporting revealed the majority (86%) of all PIs were due to medical devices, with over half (55%) of MDRPIs related to tracheostomies.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Additional analysis showed inconsistencies in skin care management, opportunity for more thorough assessment and a need for improved accuracy of staging and documentation. </a:t>
            </a:r>
            <a:endParaRPr lang="en-US" sz="32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8083870" y="25218135"/>
            <a:ext cx="98972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/>
              <a:t>Results </a:t>
            </a: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Patients who utilized preventative dressing under trach stoma and ties did not develop pressure injuries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24% Decrease in trach related pressure injuries four months after initiative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Decrease in pressure injury rate after educational initiatives.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Increased identification of Stage I pressure injuries after education and availability of support resources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397552" y="3768106"/>
            <a:ext cx="9990917" cy="6278642"/>
          </a:xfrm>
          <a:prstGeom prst="rect">
            <a:avLst/>
          </a:prstGeom>
          <a:solidFill>
            <a:srgbClr val="9ED0E6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Adriana Senatore MSN RN CPNP-PC </a:t>
            </a:r>
          </a:p>
          <a:p>
            <a:r>
              <a:rPr lang="en-US" sz="2400" dirty="0">
                <a:latin typeface="Lato" panose="020B0604020202020204" charset="0"/>
                <a:ea typeface="Lato Medium" panose="020F0502020204030203" pitchFamily="34" charset="0"/>
                <a:cs typeface="Lato Medium" panose="020F0502020204030203" pitchFamily="34" charset="0"/>
                <a:hlinkClick r:id="rId3"/>
              </a:rPr>
              <a:t>asenatore@childrens-specialized.org</a:t>
            </a:r>
            <a:endParaRPr lang="en-US" sz="2400" dirty="0">
              <a:latin typeface="Lato" panose="020B060402020202020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4400" b="1" dirty="0">
                <a:latin typeface="Lato" panose="020B0604020202020204" charset="0"/>
                <a:ea typeface="Lato Medium" panose="020F0502020204030203" pitchFamily="34" charset="0"/>
                <a:cs typeface="Lato Medium" panose="020F0502020204030203" pitchFamily="34" charset="0"/>
              </a:rPr>
              <a:t>Michelle Donnelly BSN RN CPN </a:t>
            </a:r>
          </a:p>
          <a:p>
            <a:r>
              <a:rPr lang="en-US" sz="2400" u="sng" dirty="0">
                <a:hlinkClick r:id="rId4"/>
              </a:rPr>
              <a:t>mdonnelly@childrens-specialized.org</a:t>
            </a:r>
            <a:endParaRPr lang="en-US" sz="2400" b="1" u="sng" dirty="0">
              <a:latin typeface="Lato" panose="020B0604020202020204" charset="0"/>
            </a:endParaRPr>
          </a:p>
          <a:p>
            <a:r>
              <a:rPr lang="en-US" sz="4400" b="1" dirty="0">
                <a:latin typeface="Lato" panose="020B0604020202020204" charset="0"/>
              </a:rPr>
              <a:t>Brenda K. Lay Pelka MSN RN</a:t>
            </a:r>
          </a:p>
          <a:p>
            <a:r>
              <a:rPr lang="en-US" sz="2400" u="sng" dirty="0">
                <a:hlinkClick r:id="rId5"/>
              </a:rPr>
              <a:t>blaypelka@childrens-specialized.org</a:t>
            </a:r>
            <a:r>
              <a:rPr lang="en-US" sz="2400" dirty="0"/>
              <a:t> </a:t>
            </a:r>
            <a:endParaRPr lang="en-US" sz="2400" b="1" dirty="0">
              <a:latin typeface="Lato" panose="020B0604020202020204" charset="0"/>
            </a:endParaRPr>
          </a:p>
          <a:p>
            <a:r>
              <a:rPr lang="en-US" sz="4400" b="1" dirty="0">
                <a:latin typeface="Lato" panose="020B0604020202020204" charset="0"/>
              </a:rPr>
              <a:t>Josephine Campbell BSN RN</a:t>
            </a:r>
          </a:p>
          <a:p>
            <a:r>
              <a:rPr lang="en-US" sz="2400" dirty="0">
                <a:hlinkClick r:id="rId6"/>
              </a:rPr>
              <a:t>JCampbell@childrens-specialized.org</a:t>
            </a:r>
            <a:r>
              <a:rPr lang="en-US" sz="2400" dirty="0"/>
              <a:t>  </a:t>
            </a:r>
          </a:p>
          <a:p>
            <a:r>
              <a:rPr lang="en-US" sz="4400" b="1">
                <a:latin typeface="Lato" panose="020B0604020202020204" charset="0"/>
              </a:rPr>
              <a:t>Lauren Farrand MSN, RN, CPN</a:t>
            </a:r>
            <a:endParaRPr lang="en-US" sz="4400" b="1" dirty="0">
              <a:latin typeface="Lato" panose="020B0604020202020204" charset="0"/>
            </a:endParaRPr>
          </a:p>
          <a:p>
            <a:r>
              <a:rPr lang="en-US" u="sng" dirty="0">
                <a:hlinkClick r:id="rId7"/>
              </a:rPr>
              <a:t>Lfarrand@childrens-specialized.org</a:t>
            </a:r>
            <a:endParaRPr lang="en-US" sz="4400" b="1" dirty="0">
              <a:latin typeface="Lato" panose="020B0604020202020204" charset="0"/>
            </a:endParaRPr>
          </a:p>
          <a:p>
            <a:r>
              <a:rPr lang="en-US" sz="4400" b="1" dirty="0">
                <a:latin typeface="Lato" panose="020B0604020202020204" charset="0"/>
              </a:rPr>
              <a:t>Sara Callahan BSN RN CPN</a:t>
            </a:r>
          </a:p>
          <a:p>
            <a:r>
              <a:rPr lang="en-US" sz="2400" u="sng" dirty="0">
                <a:hlinkClick r:id="rId8"/>
              </a:rPr>
              <a:t>Scallanan@childrens-specialized.org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320F7-5495-724D-9E37-7B8286DCBFF4}"/>
              </a:ext>
            </a:extLst>
          </p:cNvPr>
          <p:cNvSpPr/>
          <p:nvPr/>
        </p:nvSpPr>
        <p:spPr>
          <a:xfrm>
            <a:off x="10929540" y="26892076"/>
            <a:ext cx="25976633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5577840" rtlCol="0" anchor="b" anchorCtr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Lato Black" panose="020B0604020202020204" charset="0"/>
                <a:ea typeface="Lato Medium" panose="020F0502020204030203" pitchFamily="34" charset="0"/>
                <a:cs typeface="Lato Medium" panose="020F0502020204030203" pitchFamily="34" charset="0"/>
              </a:rPr>
              <a:t>Scan for pressure injury resources </a:t>
            </a:r>
          </a:p>
          <a:p>
            <a:endParaRPr lang="en-US" sz="5400" dirty="0">
              <a:solidFill>
                <a:schemeClr val="bg1"/>
              </a:solidFill>
              <a:latin typeface="Lato Black" panose="020B060402020202020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37902-2C8D-3049-9881-50CB35F2A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39336" y="670344"/>
            <a:ext cx="2635704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/>
              <a:t>Sail Away to Safety: The Journey to Decreasing Medical Device Related Pressure Injuries in the Pediatric Population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F972011-0FC2-47CB-B1C3-80CA0DA1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3526" y="5191886"/>
            <a:ext cx="860361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539313-A8A2-454B-AF47-30C509061780}"/>
              </a:ext>
            </a:extLst>
          </p:cNvPr>
          <p:cNvSpPr txBox="1"/>
          <p:nvPr/>
        </p:nvSpPr>
        <p:spPr>
          <a:xfrm>
            <a:off x="10739336" y="29484960"/>
            <a:ext cx="255583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References</a:t>
            </a:r>
          </a:p>
          <a:p>
            <a:endParaRPr lang="en-US" sz="2400" dirty="0"/>
          </a:p>
          <a:p>
            <a:r>
              <a:rPr lang="en-US" dirty="0"/>
              <a:t>Rose, A. (2023) Preventative Dressings Reduce Postoperative Tracheostomy Related Pressure Injury.  AACN Advanced Critical Care 34(2); 148-153.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Baker, L.R. and </a:t>
            </a:r>
            <a:r>
              <a:rPr lang="en-US" dirty="0" err="1"/>
              <a:t>Chorney</a:t>
            </a:r>
            <a:r>
              <a:rPr lang="en-US" dirty="0"/>
              <a:t>, S. (2020) Reducing Pediatric Tracheostomy Wound Complications: An Evidence-Based Literature Review. Advances in Skin &amp; Wound Care 33 (6) 324-328.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Volsko</a:t>
            </a:r>
            <a:r>
              <a:rPr lang="en-US" dirty="0"/>
              <a:t>, T.A., Parker, S.W., Deakins, K., et al (2021). AARC Clinical Practice Guideline: Management of Pediatric Patients with Tracheostomy in the Acute Care Setting. Respiratory Care. 66 (1) 144-155.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Lawrence, P. R., et al. (2021). Evidence-based care of children with tracheostomies: Hospitalization to home care. </a:t>
            </a:r>
            <a:r>
              <a:rPr lang="en-US" i="1" dirty="0"/>
              <a:t>Rehabilitation Nursing, 46</a:t>
            </a:r>
            <a:r>
              <a:rPr lang="en-US" dirty="0"/>
              <a:t>(2),83–86. Retrieved July 2023 from https://www.ncbi.nlm.nih.gov/pmc/articles/PMC8365473/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0B8AE4-F3F9-4859-9C38-7A3ECB46F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533" y="894105"/>
            <a:ext cx="9004945" cy="22629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B43F5E-5143-41F6-BAEB-62A36FB736B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77" y="223518"/>
            <a:ext cx="3576308" cy="29334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759E97-206C-47FC-9EED-60E7A0CEB733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23248629" y="15686489"/>
            <a:ext cx="13049075" cy="11978298"/>
          </a:xfrm>
          <a:prstGeom prst="rect">
            <a:avLst/>
          </a:prstGeom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A6767E-540C-4542-91DD-306A42D4B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003653"/>
              </p:ext>
            </p:extLst>
          </p:nvPr>
        </p:nvGraphicFramePr>
        <p:xfrm>
          <a:off x="37417704" y="18016606"/>
          <a:ext cx="10934660" cy="651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AA67C22-8AF0-448E-9FDD-3F6C9B83C752}"/>
              </a:ext>
            </a:extLst>
          </p:cNvPr>
          <p:cNvSpPr txBox="1"/>
          <p:nvPr/>
        </p:nvSpPr>
        <p:spPr>
          <a:xfrm>
            <a:off x="38083870" y="3847989"/>
            <a:ext cx="9440164" cy="1634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Lato Black" panose="020F0A02020204030203" pitchFamily="34" charset="0"/>
                <a:cs typeface="Arial" panose="020B0604020202020204" pitchFamily="34" charset="0"/>
              </a:rPr>
              <a:t>Components of Sail Away to Safety Initiatives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3BC8449-6178-4139-BE6E-7E014F20C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11224"/>
              </p:ext>
            </p:extLst>
          </p:nvPr>
        </p:nvGraphicFramePr>
        <p:xfrm>
          <a:off x="38119438" y="5910572"/>
          <a:ext cx="9078549" cy="10542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8549">
                  <a:extLst>
                    <a:ext uri="{9D8B030D-6E8A-4147-A177-3AD203B41FA5}">
                      <a16:colId xmlns:a16="http://schemas.microsoft.com/office/drawing/2014/main" val="2833099931"/>
                    </a:ext>
                  </a:extLst>
                </a:gridCol>
              </a:tblGrid>
              <a:tr h="743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</a:rPr>
                        <a:t> Initiatives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570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Trach Care Skin Prevention Algorithm: Interventions to prevent skin breakdown under trach and ties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00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Pressure Injury Huddle: Lead by a Nurse Leader after a PI is identified or patient is admitted with existing PI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136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Trach Tie Tuesday: Every Tuesday a Nurse Leader will support all trach tie changes  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55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4 Point Neck Check: Complete assessment of neck and under tracheostomy flanges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62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Preventative Dressing Under Tracheostomy flanges and sides of neck.  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35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Pressure Injury Resource:  Provides information on staging, assessments and pressure injury treatments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71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Wound Care Wednesday: photography and measurements of wounds completed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02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Prevention Bundle: </a:t>
                      </a:r>
                    </a:p>
                    <a:p>
                      <a:pPr marL="265176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Moisture Management</a:t>
                      </a:r>
                    </a:p>
                    <a:p>
                      <a:pPr marL="265176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Appropriate Bed Surface</a:t>
                      </a:r>
                    </a:p>
                    <a:p>
                      <a:pPr marL="265176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Patient Positioning</a:t>
                      </a:r>
                    </a:p>
                    <a:p>
                      <a:pPr marL="265176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Skin assessment every shift and device        </a:t>
                      </a:r>
                    </a:p>
                    <a:p>
                      <a:pPr marL="2194560" lvl="1" indent="0">
                        <a:buFont typeface="Arial" panose="020B0604020202020204" pitchFamily="34" charset="0"/>
                        <a:buNone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rotation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77589"/>
                  </a:ext>
                </a:extLst>
              </a:tr>
            </a:tbl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515BF759-74D9-4093-B369-C2C0F0CEA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225786"/>
              </p:ext>
            </p:extLst>
          </p:nvPr>
        </p:nvGraphicFramePr>
        <p:xfrm>
          <a:off x="1056527" y="20367866"/>
          <a:ext cx="8275796" cy="933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C54DFC7-A497-497E-8148-B063558C8A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529" y="25555794"/>
            <a:ext cx="471017" cy="49772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90A281-F5E0-45E7-992B-0324A19D17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938" y="25555794"/>
            <a:ext cx="471017" cy="49772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092A60-C6DA-430B-92BA-35452BBAB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872" y="25555794"/>
            <a:ext cx="505644" cy="50564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1EC284-7291-42B5-BC46-C2BF997839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346" y="25563715"/>
            <a:ext cx="497723" cy="49772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8B72C6-CB58-4FFE-B091-C9A89316E1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463" y="25563715"/>
            <a:ext cx="497723" cy="48980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14761</TotalTime>
  <Words>700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 Light</vt:lpstr>
      <vt:lpstr>Roboto</vt:lpstr>
      <vt:lpstr>Lato</vt:lpstr>
      <vt:lpstr>Times New Roman</vt:lpstr>
      <vt:lpstr>Calibri</vt:lpstr>
      <vt:lpstr>Arial</vt:lpstr>
      <vt:lpstr>Lato Black</vt:lpstr>
      <vt:lpstr>Lato Medium</vt:lpstr>
      <vt:lpstr>Office Theme</vt:lpstr>
      <vt:lpstr>Standardization of a Preventative Dressing Under Tracheostomies Eliminates Device Related Pressure Injuries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Senatore, Adriana</cp:lastModifiedBy>
  <cp:revision>329</cp:revision>
  <cp:lastPrinted>2022-07-06T14:35:09Z</cp:lastPrinted>
  <dcterms:created xsi:type="dcterms:W3CDTF">2018-09-16T19:13:41Z</dcterms:created>
  <dcterms:modified xsi:type="dcterms:W3CDTF">2024-03-15T22:32:16Z</dcterms:modified>
</cp:coreProperties>
</file>