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sldIdLst>
    <p:sldId id="259"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2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4"/>
    <p:restoredTop sz="94627"/>
  </p:normalViewPr>
  <p:slideViewPr>
    <p:cSldViewPr snapToGrid="0" snapToObjects="1" showGuides="1">
      <p:cViewPr>
        <p:scale>
          <a:sx n="30" d="100"/>
          <a:sy n="30" d="100"/>
        </p:scale>
        <p:origin x="132" y="-3732"/>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Insulin Administration Timing </a:t>
            </a:r>
          </a:p>
          <a:p>
            <a:pPr>
              <a:defRPr/>
            </a:pPr>
            <a:r>
              <a:rPr lang="en-US"/>
              <a:t>(from blood glucose reading to insulin admin)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794670087606415E-2"/>
          <c:y val="0.114420556590348"/>
          <c:w val="0.9572053299123936"/>
          <c:h val="0.7718706192391056"/>
        </c:manualLayout>
      </c:layout>
      <c:lineChart>
        <c:grouping val="standard"/>
        <c:varyColors val="0"/>
        <c:ser>
          <c:idx val="0"/>
          <c:order val="0"/>
          <c:tx>
            <c:strRef>
              <c:f>Sheet1!$B$1</c:f>
              <c:strCache>
                <c:ptCount val="1"/>
                <c:pt idx="0">
                  <c:v>Within 15 minutes</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Sheet1!$A$2:$A$11</c:f>
              <c:strCache>
                <c:ptCount val="10"/>
                <c:pt idx="0">
                  <c:v>2021 Q4</c:v>
                </c:pt>
                <c:pt idx="1">
                  <c:v>2022 Q1</c:v>
                </c:pt>
                <c:pt idx="2">
                  <c:v>2022 Q2</c:v>
                </c:pt>
                <c:pt idx="3">
                  <c:v>2022 Q3</c:v>
                </c:pt>
                <c:pt idx="4">
                  <c:v>2022 Q4</c:v>
                </c:pt>
                <c:pt idx="5">
                  <c:v>2023 Q1</c:v>
                </c:pt>
                <c:pt idx="6">
                  <c:v>2023 Q2</c:v>
                </c:pt>
                <c:pt idx="7">
                  <c:v>2023 Q3</c:v>
                </c:pt>
                <c:pt idx="8">
                  <c:v>2023 Q4</c:v>
                </c:pt>
                <c:pt idx="9">
                  <c:v>2024 Q1</c:v>
                </c:pt>
              </c:strCache>
            </c:strRef>
          </c:cat>
          <c:val>
            <c:numRef>
              <c:f>Sheet1!$B$2:$B$11</c:f>
              <c:numCache>
                <c:formatCode>General</c:formatCode>
                <c:ptCount val="10"/>
                <c:pt idx="0">
                  <c:v>18</c:v>
                </c:pt>
                <c:pt idx="1">
                  <c:v>18</c:v>
                </c:pt>
                <c:pt idx="2">
                  <c:v>40</c:v>
                </c:pt>
                <c:pt idx="3">
                  <c:v>49</c:v>
                </c:pt>
                <c:pt idx="4">
                  <c:v>60</c:v>
                </c:pt>
                <c:pt idx="5">
                  <c:v>53</c:v>
                </c:pt>
                <c:pt idx="6">
                  <c:v>62</c:v>
                </c:pt>
                <c:pt idx="7">
                  <c:v>64</c:v>
                </c:pt>
                <c:pt idx="8">
                  <c:v>51</c:v>
                </c:pt>
                <c:pt idx="9">
                  <c:v>70</c:v>
                </c:pt>
              </c:numCache>
            </c:numRef>
          </c:val>
          <c:smooth val="0"/>
          <c:extLst>
            <c:ext xmlns:c16="http://schemas.microsoft.com/office/drawing/2014/chart" uri="{C3380CC4-5D6E-409C-BE32-E72D297353CC}">
              <c16:uniqueId val="{00000000-5526-4ABD-9CC7-86A5977EA3C6}"/>
            </c:ext>
          </c:extLst>
        </c:ser>
        <c:ser>
          <c:idx val="1"/>
          <c:order val="1"/>
          <c:tx>
            <c:strRef>
              <c:f>Sheet1!$C$1</c:f>
              <c:strCache>
                <c:ptCount val="1"/>
                <c:pt idx="0">
                  <c:v>Within 30 minutes</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Sheet1!$A$2:$A$11</c:f>
              <c:strCache>
                <c:ptCount val="10"/>
                <c:pt idx="0">
                  <c:v>2021 Q4</c:v>
                </c:pt>
                <c:pt idx="1">
                  <c:v>2022 Q1</c:v>
                </c:pt>
                <c:pt idx="2">
                  <c:v>2022 Q2</c:v>
                </c:pt>
                <c:pt idx="3">
                  <c:v>2022 Q3</c:v>
                </c:pt>
                <c:pt idx="4">
                  <c:v>2022 Q4</c:v>
                </c:pt>
                <c:pt idx="5">
                  <c:v>2023 Q1</c:v>
                </c:pt>
                <c:pt idx="6">
                  <c:v>2023 Q2</c:v>
                </c:pt>
                <c:pt idx="7">
                  <c:v>2023 Q3</c:v>
                </c:pt>
                <c:pt idx="8">
                  <c:v>2023 Q4</c:v>
                </c:pt>
                <c:pt idx="9">
                  <c:v>2024 Q1</c:v>
                </c:pt>
              </c:strCache>
            </c:strRef>
          </c:cat>
          <c:val>
            <c:numRef>
              <c:f>Sheet1!$C$2:$C$11</c:f>
              <c:numCache>
                <c:formatCode>General</c:formatCode>
                <c:ptCount val="10"/>
                <c:pt idx="0">
                  <c:v>48</c:v>
                </c:pt>
                <c:pt idx="1">
                  <c:v>47</c:v>
                </c:pt>
                <c:pt idx="2">
                  <c:v>68</c:v>
                </c:pt>
                <c:pt idx="3">
                  <c:v>69</c:v>
                </c:pt>
                <c:pt idx="4">
                  <c:v>75</c:v>
                </c:pt>
                <c:pt idx="5">
                  <c:v>67</c:v>
                </c:pt>
                <c:pt idx="6">
                  <c:v>74</c:v>
                </c:pt>
                <c:pt idx="7">
                  <c:v>80</c:v>
                </c:pt>
                <c:pt idx="8">
                  <c:v>71</c:v>
                </c:pt>
                <c:pt idx="9">
                  <c:v>84</c:v>
                </c:pt>
              </c:numCache>
            </c:numRef>
          </c:val>
          <c:smooth val="0"/>
          <c:extLst>
            <c:ext xmlns:c16="http://schemas.microsoft.com/office/drawing/2014/chart" uri="{C3380CC4-5D6E-409C-BE32-E72D297353CC}">
              <c16:uniqueId val="{00000001-5526-4ABD-9CC7-86A5977EA3C6}"/>
            </c:ext>
          </c:extLst>
        </c:ser>
        <c:dLbls>
          <c:showLegendKey val="0"/>
          <c:showVal val="0"/>
          <c:showCatName val="0"/>
          <c:showSerName val="0"/>
          <c:showPercent val="0"/>
          <c:showBubbleSize val="0"/>
        </c:dLbls>
        <c:smooth val="0"/>
        <c:axId val="1998563840"/>
        <c:axId val="1695075408"/>
      </c:lineChart>
      <c:catAx>
        <c:axId val="1998563840"/>
        <c:scaling>
          <c:orientation val="minMax"/>
        </c:scaling>
        <c:delete val="0"/>
        <c:axPos val="b"/>
        <c:title>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95075408"/>
        <c:crosses val="autoZero"/>
        <c:auto val="1"/>
        <c:lblAlgn val="ctr"/>
        <c:lblOffset val="100"/>
        <c:noMultiLvlLbl val="0"/>
      </c:catAx>
      <c:valAx>
        <c:axId val="1695075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dirty="0"/>
                  <a:t>Percentage</a:t>
                </a:r>
                <a:r>
                  <a:rPr lang="en-US" baseline="0" dirty="0"/>
                  <a:t> of patients </a:t>
                </a:r>
                <a:endParaRPr lang="en-US" dirty="0"/>
              </a:p>
            </c:rich>
          </c:tx>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856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0.27115</cdr:x>
      <cdr:y>0.17895</cdr:y>
    </cdr:from>
    <cdr:to>
      <cdr:x>0.27115</cdr:x>
      <cdr:y>0.26293</cdr:y>
    </cdr:to>
    <cdr:cxnSp macro="">
      <cdr:nvCxnSpPr>
        <cdr:cNvPr id="4" name="Straight Arrow Connector 3">
          <a:extLst xmlns:a="http://schemas.openxmlformats.org/drawingml/2006/main">
            <a:ext uri="{FF2B5EF4-FFF2-40B4-BE49-F238E27FC236}">
              <a16:creationId xmlns:a16="http://schemas.microsoft.com/office/drawing/2014/main" id="{417D289B-58B2-3B3E-5547-34D0A555D033}"/>
            </a:ext>
          </a:extLst>
        </cdr:cNvPr>
        <cdr:cNvCxnSpPr/>
      </cdr:nvCxnSpPr>
      <cdr:spPr>
        <a:xfrm xmlns:a="http://schemas.openxmlformats.org/drawingml/2006/main">
          <a:off x="6087980" y="1793605"/>
          <a:ext cx="0" cy="841787"/>
        </a:xfrm>
        <a:prstGeom xmlns:a="http://schemas.openxmlformats.org/drawingml/2006/main" prst="straightConnector1">
          <a:avLst/>
        </a:prstGeom>
        <a:ln xmlns:a="http://schemas.openxmlformats.org/drawingml/2006/main" w="762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0.1971</cdr:x>
      <cdr:y>0.08821</cdr:y>
    </cdr:from>
    <cdr:to>
      <cdr:x>0.34617</cdr:x>
      <cdr:y>0.20629</cdr:y>
    </cdr:to>
    <cdr:sp macro="" textlink="">
      <cdr:nvSpPr>
        <cdr:cNvPr id="6" name="Rectangle: Rounded Corners 5">
          <a:extLst xmlns:a="http://schemas.openxmlformats.org/drawingml/2006/main">
            <a:ext uri="{FF2B5EF4-FFF2-40B4-BE49-F238E27FC236}">
              <a16:creationId xmlns:a16="http://schemas.microsoft.com/office/drawing/2014/main" id="{30C6B8E1-6449-622F-BECC-44897374E944}"/>
            </a:ext>
          </a:extLst>
        </cdr:cNvPr>
        <cdr:cNvSpPr/>
      </cdr:nvSpPr>
      <cdr:spPr>
        <a:xfrm xmlns:a="http://schemas.openxmlformats.org/drawingml/2006/main">
          <a:off x="4425389" y="884150"/>
          <a:ext cx="3347012" cy="1183541"/>
        </a:xfrm>
        <a:prstGeom xmlns:a="http://schemas.openxmlformats.org/drawingml/2006/main" prst="roundRect">
          <a:avLst/>
        </a:prstGeom>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2000" dirty="0"/>
            <a:t>Insulin calculator go-live April 2022</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0FF99A-2549-1647-9614-C57F3D0DED40}"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241184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FF99A-2549-1647-9614-C57F3D0DED40}"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pPr/>
              <a:t>‹#›</a:t>
            </a:fld>
            <a:endParaRPr lang="en-US"/>
          </a:p>
        </p:txBody>
      </p:sp>
    </p:spTree>
    <p:extLst>
      <p:ext uri="{BB962C8B-B14F-4D97-AF65-F5344CB8AC3E}">
        <p14:creationId xmlns:p14="http://schemas.microsoft.com/office/powerpoint/2010/main" val="426231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FF99A-2549-1647-9614-C57F3D0DED40}"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pPr/>
              <a:t>‹#›</a:t>
            </a:fld>
            <a:endParaRPr lang="en-US"/>
          </a:p>
        </p:txBody>
      </p:sp>
    </p:spTree>
    <p:extLst>
      <p:ext uri="{BB962C8B-B14F-4D97-AF65-F5344CB8AC3E}">
        <p14:creationId xmlns:p14="http://schemas.microsoft.com/office/powerpoint/2010/main" val="2424839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Co">
    <p:spTree>
      <p:nvGrpSpPr>
        <p:cNvPr id="1" name=""/>
        <p:cNvGrpSpPr/>
        <p:nvPr/>
      </p:nvGrpSpPr>
      <p:grpSpPr>
        <a:xfrm>
          <a:off x="0" y="0"/>
          <a:ext cx="0" cy="0"/>
          <a:chOff x="0" y="0"/>
          <a:chExt cx="0" cy="0"/>
        </a:xfrm>
      </p:grpSpPr>
      <p:sp>
        <p:nvSpPr>
          <p:cNvPr id="2" name="Title 1"/>
          <p:cNvSpPr>
            <a:spLocks noGrp="1"/>
          </p:cNvSpPr>
          <p:nvPr>
            <p:ph type="title"/>
          </p:nvPr>
        </p:nvSpPr>
        <p:spPr>
          <a:xfrm>
            <a:off x="2263140" y="2336810"/>
            <a:ext cx="28392120" cy="8483603"/>
          </a:xfrm>
        </p:spPr>
        <p:txBody>
          <a:bodyPr/>
          <a:lstStyle>
            <a:lvl1pPr>
              <a:defRPr>
                <a:solidFill>
                  <a:srgbClr val="70727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E90FF99A-2549-1647-9614-C57F3D0DED40}"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t>‹#›</a:t>
            </a:fld>
            <a:endParaRPr lang="en-US"/>
          </a:p>
        </p:txBody>
      </p:sp>
      <p:sp>
        <p:nvSpPr>
          <p:cNvPr id="8" name="Content Placeholder 7"/>
          <p:cNvSpPr>
            <a:spLocks noGrp="1"/>
          </p:cNvSpPr>
          <p:nvPr>
            <p:ph sz="quarter" idx="13"/>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1028700" y="7467601"/>
            <a:ext cx="20402550" cy="1981199"/>
          </a:xfrm>
          <a:ln>
            <a:noFill/>
          </a:ln>
        </p:spPr>
        <p:txBody>
          <a:bodyPr lIns="0" tIns="0" rIns="0" bIns="0">
            <a:noAutofit/>
          </a:bodyPr>
          <a:lstStyle>
            <a:lvl1pPr>
              <a:defRPr sz="3600" b="0">
                <a:solidFill>
                  <a:srgbClr val="707270"/>
                </a:solidFill>
              </a:defRPr>
            </a:lvl1pPr>
          </a:lstStyle>
          <a:p>
            <a:pPr lvl="0"/>
            <a:r>
              <a:rPr lang="en-US" dirty="0"/>
              <a:t>Click to edit Master text styles</a:t>
            </a:r>
          </a:p>
        </p:txBody>
      </p:sp>
      <p:cxnSp>
        <p:nvCxnSpPr>
          <p:cNvPr id="11" name="Straight Connector 10"/>
          <p:cNvCxnSpPr/>
          <p:nvPr userDrawn="1"/>
        </p:nvCxnSpPr>
        <p:spPr>
          <a:xfrm flipV="1">
            <a:off x="26258074" y="3449822"/>
            <a:ext cx="0" cy="5980663"/>
          </a:xfrm>
          <a:prstGeom prst="line">
            <a:avLst/>
          </a:prstGeom>
          <a:ln w="28575" cmpd="sng">
            <a:solidFill>
              <a:srgbClr val="9C9D9C"/>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100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727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E90FF99A-2549-1647-9614-C57F3D0DED40}"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t>‹#›</a:t>
            </a:fld>
            <a:endParaRPr lang="en-US"/>
          </a:p>
        </p:txBody>
      </p:sp>
      <p:sp>
        <p:nvSpPr>
          <p:cNvPr id="8" name="Content Placeholder 7"/>
          <p:cNvSpPr>
            <a:spLocks noGrp="1"/>
          </p:cNvSpPr>
          <p:nvPr>
            <p:ph sz="quarter" idx="13"/>
          </p:nvPr>
        </p:nvSpPr>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1028700" y="7467599"/>
            <a:ext cx="20402550" cy="1981199"/>
          </a:xfrm>
          <a:ln>
            <a:noFill/>
          </a:ln>
        </p:spPr>
        <p:txBody>
          <a:bodyPr lIns="0" tIns="0" rIns="0" bIns="0">
            <a:noAutofit/>
          </a:bodyPr>
          <a:lstStyle>
            <a:lvl1pPr>
              <a:defRPr sz="3600" b="0">
                <a:solidFill>
                  <a:srgbClr val="707270"/>
                </a:solidFill>
              </a:defRPr>
            </a:lvl1pPr>
          </a:lstStyle>
          <a:p>
            <a:pPr lvl="0"/>
            <a:r>
              <a:rPr lang="en-US" dirty="0"/>
              <a:t>Click to edit Master text styles</a:t>
            </a:r>
          </a:p>
        </p:txBody>
      </p:sp>
    </p:spTree>
    <p:extLst>
      <p:ext uri="{BB962C8B-B14F-4D97-AF65-F5344CB8AC3E}">
        <p14:creationId xmlns:p14="http://schemas.microsoft.com/office/powerpoint/2010/main" val="26965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FF99A-2549-1647-9614-C57F3D0DED40}"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pPr/>
              <a:t>‹#›</a:t>
            </a:fld>
            <a:endParaRPr lang="en-US"/>
          </a:p>
        </p:txBody>
      </p:sp>
    </p:spTree>
    <p:extLst>
      <p:ext uri="{BB962C8B-B14F-4D97-AF65-F5344CB8AC3E}">
        <p14:creationId xmlns:p14="http://schemas.microsoft.com/office/powerpoint/2010/main" val="397212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FF99A-2549-1647-9614-C57F3D0DED40}"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103711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FF99A-2549-1647-9614-C57F3D0DED40}"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286913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0FF99A-2549-1647-9614-C57F3D0DED40}"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120539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FF99A-2549-1647-9614-C57F3D0DED40}"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423983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FF99A-2549-1647-9614-C57F3D0DED40}"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E7532-0DBC-6341-A2D3-183AACE2003F}" type="slidenum">
              <a:rPr lang="en-US" smtClean="0"/>
              <a:t>‹#›</a:t>
            </a:fld>
            <a:endParaRPr lang="en-US"/>
          </a:p>
        </p:txBody>
      </p:sp>
    </p:spTree>
    <p:extLst>
      <p:ext uri="{BB962C8B-B14F-4D97-AF65-F5344CB8AC3E}">
        <p14:creationId xmlns:p14="http://schemas.microsoft.com/office/powerpoint/2010/main" val="356917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E90FF99A-2549-1647-9614-C57F3D0DED40}" type="datetimeFigureOut">
              <a:rPr lang="en-US" smtClean="0"/>
              <a:pPr/>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E7532-0DBC-6341-A2D3-183AACE2003F}" type="slidenum">
              <a:rPr lang="en-US" smtClean="0"/>
              <a:pPr/>
              <a:t>‹#›</a:t>
            </a:fld>
            <a:endParaRPr lang="en-US"/>
          </a:p>
        </p:txBody>
      </p:sp>
    </p:spTree>
    <p:extLst>
      <p:ext uri="{BB962C8B-B14F-4D97-AF65-F5344CB8AC3E}">
        <p14:creationId xmlns:p14="http://schemas.microsoft.com/office/powerpoint/2010/main" val="265765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E90FF99A-2549-1647-9614-C57F3D0DED40}" type="datetimeFigureOut">
              <a:rPr lang="en-US" smtClean="0"/>
              <a:pPr/>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E7532-0DBC-6341-A2D3-183AACE2003F}" type="slidenum">
              <a:rPr lang="en-US" smtClean="0"/>
              <a:pPr/>
              <a:t>‹#›</a:t>
            </a:fld>
            <a:endParaRPr lang="en-US"/>
          </a:p>
        </p:txBody>
      </p:sp>
    </p:spTree>
    <p:extLst>
      <p:ext uri="{BB962C8B-B14F-4D97-AF65-F5344CB8AC3E}">
        <p14:creationId xmlns:p14="http://schemas.microsoft.com/office/powerpoint/2010/main" val="101102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E90FF99A-2549-1647-9614-C57F3D0DED40}" type="datetimeFigureOut">
              <a:rPr lang="en-US" smtClean="0"/>
              <a:pPr/>
              <a:t>3/14/2024</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8F1E7532-0DBC-6341-A2D3-183AACE2003F}" type="slidenum">
              <a:rPr lang="en-US" smtClean="0"/>
              <a:pPr/>
              <a:t>‹#›</a:t>
            </a:fld>
            <a:endParaRPr lang="en-US"/>
          </a:p>
        </p:txBody>
      </p:sp>
      <p:sp>
        <p:nvSpPr>
          <p:cNvPr id="7" name="Instructions">
            <a:extLst>
              <a:ext uri="{FF2B5EF4-FFF2-40B4-BE49-F238E27FC236}">
                <a16:creationId xmlns:a16="http://schemas.microsoft.com/office/drawing/2014/main" id="{20EAA38E-0048-E29C-F6B3-44A03E13B70D}"/>
              </a:ext>
            </a:extLst>
          </p:cNvPr>
          <p:cNvSpPr/>
          <p:nvPr userDrawn="1"/>
        </p:nvSpPr>
        <p:spPr>
          <a:xfrm>
            <a:off x="32918400" y="1"/>
            <a:ext cx="9335452"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5586" tIns="34259" rIns="205586" bIns="34259" rtlCol="0" anchor="t"/>
          <a:lstStyle/>
          <a:p>
            <a:pPr lvl="0">
              <a:spcBef>
                <a:spcPts val="901"/>
              </a:spcBef>
            </a:pPr>
            <a:r>
              <a:rPr sz="7125" dirty="0">
                <a:solidFill>
                  <a:prstClr val="white">
                    <a:lumMod val="50000"/>
                  </a:prstClr>
                </a:solidFill>
                <a:latin typeface="Calibri Light" panose="020F0302020204030204" pitchFamily="34" charset="0"/>
                <a:cs typeface="Calibri" panose="020F0502020204030204" pitchFamily="34" charset="0"/>
              </a:rPr>
              <a:t>Printing:</a:t>
            </a:r>
          </a:p>
          <a:p>
            <a:pPr lvl="0">
              <a:spcBef>
                <a:spcPts val="901"/>
              </a:spcBef>
            </a:pPr>
            <a:r>
              <a:rPr lang="en-US" sz="5025"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23"/>
              </a:spcBef>
            </a:pPr>
            <a:endParaRPr sz="4425" dirty="0">
              <a:solidFill>
                <a:prstClr val="white">
                  <a:lumMod val="50000"/>
                </a:prstClr>
              </a:solidFill>
              <a:latin typeface="Calibri Light" panose="020F0302020204030204" pitchFamily="34" charset="0"/>
              <a:cs typeface="Calibri" panose="020F0502020204030204" pitchFamily="34" charset="0"/>
            </a:endParaRPr>
          </a:p>
          <a:p>
            <a:pPr lvl="0">
              <a:spcBef>
                <a:spcPts val="901"/>
              </a:spcBef>
            </a:pPr>
            <a:r>
              <a:rPr sz="6525"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901"/>
              </a:spcBef>
            </a:pPr>
            <a:r>
              <a:rPr sz="5025"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5025" dirty="0">
                <a:solidFill>
                  <a:prstClr val="white">
                    <a:lumMod val="50000"/>
                  </a:prstClr>
                </a:solidFill>
                <a:latin typeface="Calibri Light" panose="020F0302020204030204" pitchFamily="34" charset="0"/>
                <a:cs typeface="Calibri" panose="020F0502020204030204" pitchFamily="34" charset="0"/>
              </a:rPr>
              <a:t>poster </a:t>
            </a:r>
            <a:r>
              <a:rPr sz="5025" dirty="0">
                <a:solidFill>
                  <a:prstClr val="white">
                    <a:lumMod val="50000"/>
                  </a:prstClr>
                </a:solidFill>
                <a:latin typeface="Calibri Light" panose="020F0302020204030204" pitchFamily="34" charset="0"/>
                <a:cs typeface="Calibri" panose="020F0502020204030204" pitchFamily="34" charset="0"/>
              </a:rPr>
              <a:t>are formatted for you. </a:t>
            </a:r>
            <a:r>
              <a:rPr lang="en-US" sz="5025" dirty="0">
                <a:solidFill>
                  <a:prstClr val="white">
                    <a:lumMod val="50000"/>
                  </a:prstClr>
                </a:solidFill>
                <a:latin typeface="Calibri Light" panose="020F0302020204030204" pitchFamily="34" charset="0"/>
                <a:cs typeface="Calibri" panose="020F0502020204030204" pitchFamily="34" charset="0"/>
              </a:rPr>
              <a:t>Type</a:t>
            </a:r>
            <a:r>
              <a:rPr lang="en-US" sz="5025"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5025" dirty="0">
                <a:solidFill>
                  <a:prstClr val="white">
                    <a:lumMod val="50000"/>
                  </a:prstClr>
                </a:solidFill>
                <a:latin typeface="Calibri Light" panose="020F0302020204030204" pitchFamily="34" charset="0"/>
                <a:cs typeface="Calibri" panose="020F0502020204030204" pitchFamily="34" charset="0"/>
              </a:rPr>
              <a:t>to add text, or c</a:t>
            </a:r>
            <a:r>
              <a:rPr lang="en-US" sz="5025"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1800"/>
              </a:spcBef>
            </a:pPr>
            <a:r>
              <a:rPr lang="en-US" sz="5025" dirty="0">
                <a:solidFill>
                  <a:prstClr val="white">
                    <a:lumMod val="50000"/>
                  </a:prstClr>
                </a:solidFill>
                <a:latin typeface="Calibri Light" panose="020F0302020204030204" pitchFamily="34" charset="0"/>
                <a:cs typeface="Calibri" panose="020F0502020204030204" pitchFamily="34" charset="0"/>
              </a:rPr>
              <a:t>T</a:t>
            </a:r>
            <a:r>
              <a:rPr sz="5025"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1800"/>
              </a:spcBef>
            </a:pPr>
            <a:r>
              <a:rPr sz="5025"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5025" dirty="0">
                <a:solidFill>
                  <a:prstClr val="white">
                    <a:lumMod val="50000"/>
                  </a:prstClr>
                </a:solidFill>
                <a:latin typeface="Calibri Light" panose="020F0302020204030204" pitchFamily="34" charset="0"/>
                <a:cs typeface="Calibri" panose="020F0502020204030204" pitchFamily="34" charset="0"/>
              </a:rPr>
              <a:t>content</a:t>
            </a:r>
            <a:r>
              <a:rPr sz="5025"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1800"/>
              </a:spcBef>
            </a:pPr>
            <a:r>
              <a:rPr sz="5025"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5025" dirty="0">
                <a:solidFill>
                  <a:prstClr val="white">
                    <a:lumMod val="50000"/>
                  </a:prstClr>
                </a:solidFill>
                <a:latin typeface="Calibri Light" panose="020F0302020204030204" pitchFamily="34" charset="0"/>
                <a:cs typeface="Calibri" panose="020F0502020204030204" pitchFamily="34" charset="0"/>
              </a:rPr>
              <a:t>right-</a:t>
            </a:r>
            <a:r>
              <a:rPr sz="5025" dirty="0">
                <a:solidFill>
                  <a:prstClr val="white">
                    <a:lumMod val="50000"/>
                  </a:prstClr>
                </a:solidFill>
                <a:latin typeface="Calibri Light" panose="020F0302020204030204" pitchFamily="34" charset="0"/>
                <a:cs typeface="Calibri" panose="020F0502020204030204" pitchFamily="34" charset="0"/>
              </a:rPr>
              <a:t>click a picture</a:t>
            </a:r>
            <a:r>
              <a:rPr lang="en-US" sz="5025"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5025"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5025" dirty="0">
                <a:solidFill>
                  <a:prstClr val="white">
                    <a:lumMod val="50000"/>
                  </a:prstClr>
                </a:solidFill>
                <a:latin typeface="Calibri Light" panose="020F0302020204030204" pitchFamily="34" charset="0"/>
                <a:cs typeface="Calibri" panose="020F0502020204030204" pitchFamily="34" charset="0"/>
              </a:rPr>
              <a:t>esize</a:t>
            </a:r>
            <a:r>
              <a:rPr lang="en-US" sz="5025"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5025" dirty="0">
              <a:solidFill>
                <a:prstClr val="white">
                  <a:lumMod val="50000"/>
                </a:prstClr>
              </a:solidFill>
              <a:latin typeface="Calibri Light" panose="020F0302020204030204" pitchFamily="34" charset="0"/>
              <a:cs typeface="Calibri" panose="020F0502020204030204" pitchFamily="34" charset="0"/>
            </a:endParaRPr>
          </a:p>
        </p:txBody>
      </p:sp>
      <p:pic>
        <p:nvPicPr>
          <p:cNvPr id="11" name="Picture 10" descr="A logo for a children's company&#10;&#10;Description automatically generated">
            <a:extLst>
              <a:ext uri="{FF2B5EF4-FFF2-40B4-BE49-F238E27FC236}">
                <a16:creationId xmlns:a16="http://schemas.microsoft.com/office/drawing/2014/main" id="{F76AEB56-8898-6208-413C-071BE88629B6}"/>
              </a:ext>
            </a:extLst>
          </p:cNvPr>
          <p:cNvPicPr>
            <a:picLocks noChangeAspect="1"/>
          </p:cNvPicPr>
          <p:nvPr userDrawn="1"/>
        </p:nvPicPr>
        <p:blipFill>
          <a:blip r:embed="rId15"/>
          <a:stretch>
            <a:fillRect/>
          </a:stretch>
        </p:blipFill>
        <p:spPr>
          <a:xfrm>
            <a:off x="26772688" y="3750090"/>
            <a:ext cx="5713386" cy="5657041"/>
          </a:xfrm>
          <a:prstGeom prst="rect">
            <a:avLst/>
          </a:prstGeom>
        </p:spPr>
      </p:pic>
    </p:spTree>
    <p:extLst>
      <p:ext uri="{BB962C8B-B14F-4D97-AF65-F5344CB8AC3E}">
        <p14:creationId xmlns:p14="http://schemas.microsoft.com/office/powerpoint/2010/main" val="2725927438"/>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50" r:id="rId13"/>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824" userDrawn="1">
          <p15:clr>
            <a:srgbClr val="F26B43"/>
          </p15:clr>
        </p15:guide>
        <p15:guide id="2" pos="10368" userDrawn="1">
          <p15:clr>
            <a:srgbClr val="F26B43"/>
          </p15:clr>
        </p15:guide>
        <p15:guide id="3" pos="648" userDrawn="1">
          <p15:clr>
            <a:srgbClr val="F26B43"/>
          </p15:clr>
        </p15:guide>
        <p15:guide id="4" pos="20088" userDrawn="1">
          <p15:clr>
            <a:srgbClr val="F26B43"/>
          </p15:clr>
        </p15:guide>
        <p15:guide id="5" pos="6912" userDrawn="1">
          <p15:clr>
            <a:srgbClr val="F26B43"/>
          </p15:clr>
        </p15:guide>
        <p15:guide id="6" pos="13824" userDrawn="1">
          <p15:clr>
            <a:srgbClr val="F26B43"/>
          </p15:clr>
        </p15:guide>
        <p15:guide id="7" pos="7236" userDrawn="1">
          <p15:clr>
            <a:srgbClr val="F26B43"/>
          </p15:clr>
        </p15:guide>
        <p15:guide id="8" pos="13500" userDrawn="1">
          <p15:clr>
            <a:srgbClr val="F26B43"/>
          </p15:clr>
        </p15:guide>
        <p15:guide id="9" orient="horz" pos="5184" userDrawn="1">
          <p15:clr>
            <a:srgbClr val="F26B43"/>
          </p15:clr>
        </p15:guide>
        <p15:guide id="10" orient="horz" pos="5952" userDrawn="1">
          <p15:clr>
            <a:srgbClr val="F26B43"/>
          </p15:clr>
        </p15:guide>
        <p15:guide id="11" orient="horz" pos="266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988E7342-0B52-1237-DA0D-8E116BE55C5E}"/>
              </a:ext>
            </a:extLst>
          </p:cNvPr>
          <p:cNvSpPr/>
          <p:nvPr/>
        </p:nvSpPr>
        <p:spPr>
          <a:xfrm>
            <a:off x="13397023" y="26730251"/>
            <a:ext cx="18500826" cy="8482922"/>
          </a:xfrm>
          <a:prstGeom prst="roundRect">
            <a:avLst/>
          </a:prstGeom>
          <a:solidFill>
            <a:schemeClr val="bg1"/>
          </a:solidFill>
          <a:ln>
            <a:solidFill>
              <a:srgbClr val="7072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dirty="0">
              <a:latin typeface="Bookman Old Style" panose="02050604050505020204" pitchFamily="18" charset="0"/>
            </a:endParaRPr>
          </a:p>
        </p:txBody>
      </p:sp>
      <p:sp>
        <p:nvSpPr>
          <p:cNvPr id="11" name="Title 10"/>
          <p:cNvSpPr>
            <a:spLocks noGrp="1"/>
          </p:cNvSpPr>
          <p:nvPr>
            <p:ph type="title"/>
          </p:nvPr>
        </p:nvSpPr>
        <p:spPr>
          <a:xfrm>
            <a:off x="662940" y="410039"/>
            <a:ext cx="28392120" cy="8483603"/>
          </a:xfrm>
        </p:spPr>
        <p:txBody>
          <a:bodyPr>
            <a:normAutofit fontScale="90000"/>
          </a:bodyPr>
          <a:lstStyle/>
          <a:p>
            <a:r>
              <a:rPr lang="en-US" sz="20000" dirty="0"/>
              <a:t>Insulin Calculator – Improve Patient Outcomes and Staff Satisfaction</a:t>
            </a:r>
            <a:br>
              <a:rPr lang="en-US" sz="8000" dirty="0"/>
            </a:br>
            <a:r>
              <a:rPr lang="en-US" sz="6000" dirty="0">
                <a:solidFill>
                  <a:schemeClr val="accent2"/>
                </a:solidFill>
              </a:rPr>
              <a:t>Meghan Moore MS, APRN, PCNS-BC, CPN</a:t>
            </a:r>
            <a:r>
              <a:rPr lang="en-US" sz="8000" dirty="0">
                <a:solidFill>
                  <a:schemeClr val="accent2"/>
                </a:solidFill>
              </a:rPr>
              <a:t> </a:t>
            </a:r>
          </a:p>
        </p:txBody>
      </p:sp>
      <p:sp>
        <p:nvSpPr>
          <p:cNvPr id="4" name="Rectangle: Rounded Corners 3">
            <a:extLst>
              <a:ext uri="{FF2B5EF4-FFF2-40B4-BE49-F238E27FC236}">
                <a16:creationId xmlns:a16="http://schemas.microsoft.com/office/drawing/2014/main" id="{D3D7DCCF-C295-0474-3ACF-23DBE7453E7B}"/>
              </a:ext>
            </a:extLst>
          </p:cNvPr>
          <p:cNvSpPr/>
          <p:nvPr/>
        </p:nvSpPr>
        <p:spPr>
          <a:xfrm>
            <a:off x="2816677" y="10186723"/>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Background</a:t>
            </a:r>
          </a:p>
        </p:txBody>
      </p:sp>
      <p:sp>
        <p:nvSpPr>
          <p:cNvPr id="5" name="TextBox 4">
            <a:extLst>
              <a:ext uri="{FF2B5EF4-FFF2-40B4-BE49-F238E27FC236}">
                <a16:creationId xmlns:a16="http://schemas.microsoft.com/office/drawing/2014/main" id="{6D1C1B03-672E-CDCC-FFAC-892FA06B74C9}"/>
              </a:ext>
            </a:extLst>
          </p:cNvPr>
          <p:cNvSpPr txBox="1"/>
          <p:nvPr/>
        </p:nvSpPr>
        <p:spPr>
          <a:xfrm>
            <a:off x="979713" y="11703066"/>
            <a:ext cx="10107387" cy="4524315"/>
          </a:xfrm>
          <a:prstGeom prst="rect">
            <a:avLst/>
          </a:prstGeom>
          <a:noFill/>
        </p:spPr>
        <p:txBody>
          <a:bodyPr wrap="square" rtlCol="0">
            <a:spAutoFit/>
          </a:bodyPr>
          <a:lstStyle/>
          <a:p>
            <a:pPr algn="just"/>
            <a:r>
              <a:rPr lang="en-US" dirty="0"/>
              <a:t> </a:t>
            </a:r>
            <a:r>
              <a:rPr lang="en-US" sz="3200" dirty="0">
                <a:latin typeface="Bookman Old Style" panose="02050604050505020204" pitchFamily="18" charset="0"/>
              </a:rPr>
              <a:t>Insulin dosing in pediatric patients is complex, each dose is specific to current clinical and nutritional circumstances.  Prior to implementation of the insulin calculator, a new order was obtained for every bolus dose.  This was a multi-step, multi-discipline process that led to delays in insulin administration.  In addition, it was time consuming for nursing, providers, and pharmacy.   </a:t>
            </a:r>
          </a:p>
        </p:txBody>
      </p:sp>
      <p:sp>
        <p:nvSpPr>
          <p:cNvPr id="6" name="Rectangle: Rounded Corners 5">
            <a:extLst>
              <a:ext uri="{FF2B5EF4-FFF2-40B4-BE49-F238E27FC236}">
                <a16:creationId xmlns:a16="http://schemas.microsoft.com/office/drawing/2014/main" id="{562C7D4E-9E1F-5399-969A-0C2A9FF98871}"/>
              </a:ext>
            </a:extLst>
          </p:cNvPr>
          <p:cNvSpPr/>
          <p:nvPr/>
        </p:nvSpPr>
        <p:spPr>
          <a:xfrm>
            <a:off x="3072489" y="16663633"/>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Purpose</a:t>
            </a:r>
          </a:p>
        </p:txBody>
      </p:sp>
      <p:sp>
        <p:nvSpPr>
          <p:cNvPr id="7" name="TextBox 6">
            <a:extLst>
              <a:ext uri="{FF2B5EF4-FFF2-40B4-BE49-F238E27FC236}">
                <a16:creationId xmlns:a16="http://schemas.microsoft.com/office/drawing/2014/main" id="{465349E3-9775-EBA0-CE7F-FE2C72DCD226}"/>
              </a:ext>
            </a:extLst>
          </p:cNvPr>
          <p:cNvSpPr txBox="1"/>
          <p:nvPr/>
        </p:nvSpPr>
        <p:spPr>
          <a:xfrm>
            <a:off x="872045" y="18405765"/>
            <a:ext cx="10107388" cy="3046988"/>
          </a:xfrm>
          <a:prstGeom prst="rect">
            <a:avLst/>
          </a:prstGeom>
          <a:noFill/>
        </p:spPr>
        <p:txBody>
          <a:bodyPr wrap="square" rtlCol="0">
            <a:spAutoFit/>
          </a:bodyPr>
          <a:lstStyle/>
          <a:p>
            <a:pPr algn="just"/>
            <a:r>
              <a:rPr lang="en-US" dirty="0"/>
              <a:t> </a:t>
            </a:r>
            <a:r>
              <a:rPr lang="en-US" sz="3200" dirty="0">
                <a:latin typeface="Bookman Old Style" panose="02050604050505020204" pitchFamily="18" charset="0"/>
              </a:rPr>
              <a:t>The global aim is to provide diabetic patients with optimal care and glycemic control.  The process measure is the time it takes to provide patients with insulin, as measured by minutes from point of care blood glucose check to insulin administration.   </a:t>
            </a:r>
          </a:p>
        </p:txBody>
      </p:sp>
      <p:sp>
        <p:nvSpPr>
          <p:cNvPr id="9" name="Rectangle: Rounded Corners 8">
            <a:extLst>
              <a:ext uri="{FF2B5EF4-FFF2-40B4-BE49-F238E27FC236}">
                <a16:creationId xmlns:a16="http://schemas.microsoft.com/office/drawing/2014/main" id="{B2E74AC3-FF71-617E-AF76-CA50859E086F}"/>
              </a:ext>
            </a:extLst>
          </p:cNvPr>
          <p:cNvSpPr/>
          <p:nvPr/>
        </p:nvSpPr>
        <p:spPr>
          <a:xfrm>
            <a:off x="13242471" y="10192494"/>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latin typeface="Bookman Old Style" panose="02050604050505020204" pitchFamily="18" charset="0"/>
              </a:rPr>
              <a:t>Implementation Strategy</a:t>
            </a:r>
          </a:p>
        </p:txBody>
      </p:sp>
      <p:sp>
        <p:nvSpPr>
          <p:cNvPr id="12" name="Rectangle: Rounded Corners 11">
            <a:extLst>
              <a:ext uri="{FF2B5EF4-FFF2-40B4-BE49-F238E27FC236}">
                <a16:creationId xmlns:a16="http://schemas.microsoft.com/office/drawing/2014/main" id="{2A9CD0FF-B167-D8BA-5769-0ED49246C5B4}"/>
              </a:ext>
            </a:extLst>
          </p:cNvPr>
          <p:cNvSpPr/>
          <p:nvPr/>
        </p:nvSpPr>
        <p:spPr>
          <a:xfrm>
            <a:off x="24005876" y="10186722"/>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Description</a:t>
            </a:r>
          </a:p>
        </p:txBody>
      </p:sp>
      <p:sp>
        <p:nvSpPr>
          <p:cNvPr id="14" name="TextBox 13">
            <a:extLst>
              <a:ext uri="{FF2B5EF4-FFF2-40B4-BE49-F238E27FC236}">
                <a16:creationId xmlns:a16="http://schemas.microsoft.com/office/drawing/2014/main" id="{D2B077C9-08F4-C19B-4FD7-4C6EB1C329CF}"/>
              </a:ext>
            </a:extLst>
          </p:cNvPr>
          <p:cNvSpPr txBox="1"/>
          <p:nvPr/>
        </p:nvSpPr>
        <p:spPr>
          <a:xfrm>
            <a:off x="22631401" y="11703730"/>
            <a:ext cx="8918716" cy="9448740"/>
          </a:xfrm>
          <a:prstGeom prst="rect">
            <a:avLst/>
          </a:prstGeom>
          <a:noFill/>
        </p:spPr>
        <p:txBody>
          <a:bodyPr wrap="square" rtlCol="0">
            <a:spAutoFit/>
          </a:bodyPr>
          <a:lstStyle/>
          <a:p>
            <a:pPr algn="just"/>
            <a:r>
              <a:rPr lang="en-US" dirty="0"/>
              <a:t> </a:t>
            </a:r>
            <a:r>
              <a:rPr lang="en-US" sz="3200" dirty="0">
                <a:latin typeface="Bookman Old Style" panose="02050604050505020204" pitchFamily="18" charset="0"/>
              </a:rPr>
              <a:t>The insulin calculator is an electronic medical record tool embedded within the  MAR (medication administration record).  At admission, the provider enters the order and the pharmacist verifies it.  This one order is used for all subsequent doses; this eliminated provider ordering and pharmacy verification with every bolus dose.  For each dose, the nurse  inputs patient lab values and carbohydrates to calculate insulin dose.  </a:t>
            </a:r>
          </a:p>
          <a:p>
            <a:pPr algn="just"/>
            <a:endParaRPr lang="en-US" sz="3200" dirty="0">
              <a:latin typeface="Bookman Old Style" panose="02050604050505020204" pitchFamily="18" charset="0"/>
            </a:endParaRPr>
          </a:p>
          <a:p>
            <a:pPr algn="just"/>
            <a:r>
              <a:rPr lang="en-US" sz="3200" dirty="0">
                <a:latin typeface="Bookman Old Style" panose="02050604050505020204" pitchFamily="18" charset="0"/>
              </a:rPr>
              <a:t>The insulin calculator was implemented on one unit.  After 4 months of learning and improvements, the insulin calculator spread to more units.  Eight month after initial go live, the calculator was implemented house wide.  </a:t>
            </a:r>
          </a:p>
          <a:p>
            <a:r>
              <a:rPr lang="en-US" sz="3200" dirty="0">
                <a:latin typeface="Bookman Old Style" panose="02050604050505020204" pitchFamily="18" charset="0"/>
              </a:rPr>
              <a:t> </a:t>
            </a:r>
          </a:p>
        </p:txBody>
      </p:sp>
      <p:pic>
        <p:nvPicPr>
          <p:cNvPr id="17" name="Picture 8" descr="Chart, bar chart">
            <a:extLst>
              <a:ext uri="{FF2B5EF4-FFF2-40B4-BE49-F238E27FC236}">
                <a16:creationId xmlns:a16="http://schemas.microsoft.com/office/drawing/2014/main" id="{5A51FF25-9458-1F59-FA20-FF1AED588045}"/>
              </a:ext>
            </a:extLst>
          </p:cNvPr>
          <p:cNvPicPr>
            <a:picLocks noChangeAspect="1"/>
          </p:cNvPicPr>
          <p:nvPr/>
        </p:nvPicPr>
        <p:blipFill>
          <a:blip r:embed="rId2"/>
          <a:stretch>
            <a:fillRect/>
          </a:stretch>
        </p:blipFill>
        <p:spPr>
          <a:xfrm>
            <a:off x="302214" y="36940288"/>
            <a:ext cx="10468915" cy="6315497"/>
          </a:xfrm>
          <a:prstGeom prst="rect">
            <a:avLst/>
          </a:prstGeom>
        </p:spPr>
      </p:pic>
      <p:pic>
        <p:nvPicPr>
          <p:cNvPr id="18" name="Picture 9" descr="Chart, bar chart&#10;&#10;Description automatically generated">
            <a:extLst>
              <a:ext uri="{FF2B5EF4-FFF2-40B4-BE49-F238E27FC236}">
                <a16:creationId xmlns:a16="http://schemas.microsoft.com/office/drawing/2014/main" id="{93703562-DD7A-A884-08AC-20FA113B95D5}"/>
              </a:ext>
            </a:extLst>
          </p:cNvPr>
          <p:cNvPicPr>
            <a:picLocks noChangeAspect="1"/>
          </p:cNvPicPr>
          <p:nvPr/>
        </p:nvPicPr>
        <p:blipFill>
          <a:blip r:embed="rId3"/>
          <a:stretch>
            <a:fillRect/>
          </a:stretch>
        </p:blipFill>
        <p:spPr>
          <a:xfrm>
            <a:off x="11267718" y="36944328"/>
            <a:ext cx="10468915" cy="6294775"/>
          </a:xfrm>
          <a:prstGeom prst="rect">
            <a:avLst/>
          </a:prstGeom>
        </p:spPr>
      </p:pic>
      <p:pic>
        <p:nvPicPr>
          <p:cNvPr id="19" name="Picture 7" descr="Chart, bar chart&#10;&#10;Description automatically generated">
            <a:extLst>
              <a:ext uri="{FF2B5EF4-FFF2-40B4-BE49-F238E27FC236}">
                <a16:creationId xmlns:a16="http://schemas.microsoft.com/office/drawing/2014/main" id="{A56FD756-5D01-64E8-EF90-3008EB95752E}"/>
              </a:ext>
            </a:extLst>
          </p:cNvPr>
          <p:cNvPicPr>
            <a:picLocks noChangeAspect="1"/>
          </p:cNvPicPr>
          <p:nvPr/>
        </p:nvPicPr>
        <p:blipFill>
          <a:blip r:embed="rId4"/>
          <a:stretch>
            <a:fillRect/>
          </a:stretch>
        </p:blipFill>
        <p:spPr>
          <a:xfrm>
            <a:off x="22254171" y="36940288"/>
            <a:ext cx="10368902" cy="6315497"/>
          </a:xfrm>
          <a:prstGeom prst="rect">
            <a:avLst/>
          </a:prstGeom>
        </p:spPr>
      </p:pic>
      <p:graphicFrame>
        <p:nvGraphicFramePr>
          <p:cNvPr id="15" name="Content Placeholder 5">
            <a:extLst>
              <a:ext uri="{FF2B5EF4-FFF2-40B4-BE49-F238E27FC236}">
                <a16:creationId xmlns:a16="http://schemas.microsoft.com/office/drawing/2014/main" id="{772DF07D-E6D6-52C4-208A-DED099270F20}"/>
              </a:ext>
            </a:extLst>
          </p:cNvPr>
          <p:cNvGraphicFramePr>
            <a:graphicFrameLocks/>
          </p:cNvGraphicFramePr>
          <p:nvPr>
            <p:extLst>
              <p:ext uri="{D42A27DB-BD31-4B8C-83A1-F6EECF244321}">
                <p14:modId xmlns:p14="http://schemas.microsoft.com/office/powerpoint/2010/main" val="3267422357"/>
              </p:ext>
            </p:extLst>
          </p:nvPr>
        </p:nvGraphicFramePr>
        <p:xfrm>
          <a:off x="13532772" y="26910370"/>
          <a:ext cx="18017344" cy="8229285"/>
        </p:xfrm>
        <a:graphic>
          <a:graphicData uri="http://schemas.openxmlformats.org/drawingml/2006/chart">
            <c:chart xmlns:c="http://schemas.openxmlformats.org/drawingml/2006/chart" xmlns:r="http://schemas.openxmlformats.org/officeDocument/2006/relationships" r:id="rId5"/>
          </a:graphicData>
        </a:graphic>
      </p:graphicFrame>
      <p:pic>
        <p:nvPicPr>
          <p:cNvPr id="2" name="Picture 1">
            <a:extLst>
              <a:ext uri="{FF2B5EF4-FFF2-40B4-BE49-F238E27FC236}">
                <a16:creationId xmlns:a16="http://schemas.microsoft.com/office/drawing/2014/main" id="{C3D88821-078A-40EC-AFC0-69576761426F}"/>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3624339" y="14625813"/>
            <a:ext cx="6051589" cy="5844442"/>
          </a:xfrm>
          <a:prstGeom prst="rect">
            <a:avLst/>
          </a:prstGeom>
        </p:spPr>
      </p:pic>
      <p:sp>
        <p:nvSpPr>
          <p:cNvPr id="3" name="TextBox 2">
            <a:extLst>
              <a:ext uri="{FF2B5EF4-FFF2-40B4-BE49-F238E27FC236}">
                <a16:creationId xmlns:a16="http://schemas.microsoft.com/office/drawing/2014/main" id="{74F9E645-1EFB-15C3-C6D9-D2BC39F6444F}"/>
              </a:ext>
            </a:extLst>
          </p:cNvPr>
          <p:cNvSpPr txBox="1"/>
          <p:nvPr/>
        </p:nvSpPr>
        <p:spPr>
          <a:xfrm>
            <a:off x="12663583" y="11914171"/>
            <a:ext cx="8655025" cy="2554545"/>
          </a:xfrm>
          <a:prstGeom prst="rect">
            <a:avLst/>
          </a:prstGeom>
          <a:noFill/>
        </p:spPr>
        <p:txBody>
          <a:bodyPr wrap="square" rtlCol="0">
            <a:spAutoFit/>
          </a:bodyPr>
          <a:lstStyle/>
          <a:p>
            <a:pPr>
              <a:spcBef>
                <a:spcPts val="0"/>
              </a:spcBef>
              <a:spcAft>
                <a:spcPts val="0"/>
              </a:spcAft>
              <a:tabLst>
                <a:tab pos="11822113" algn="l"/>
              </a:tabLst>
            </a:pPr>
            <a:r>
              <a:rPr lang="en-US" sz="3200" b="0" dirty="0">
                <a:solidFill>
                  <a:schemeClr val="tx1"/>
                </a:solidFill>
                <a:latin typeface="Bookman Old Style" panose="02050604050505020204" pitchFamily="18" charset="0"/>
              </a:rPr>
              <a:t>The Model for Improvement </a:t>
            </a:r>
            <a:r>
              <a:rPr lang="en-US" sz="3200" dirty="0">
                <a:latin typeface="Bookman Old Style" panose="02050604050505020204" pitchFamily="18" charset="0"/>
              </a:rPr>
              <a:t>q</a:t>
            </a:r>
            <a:r>
              <a:rPr lang="en-US" sz="3200" b="0" dirty="0">
                <a:solidFill>
                  <a:schemeClr val="tx1"/>
                </a:solidFill>
                <a:latin typeface="Bookman Old Style" panose="02050604050505020204" pitchFamily="18" charset="0"/>
              </a:rPr>
              <a:t>uality </a:t>
            </a:r>
          </a:p>
          <a:p>
            <a:pPr>
              <a:spcBef>
                <a:spcPts val="0"/>
              </a:spcBef>
              <a:spcAft>
                <a:spcPts val="0"/>
              </a:spcAft>
              <a:tabLst>
                <a:tab pos="11822113" algn="l"/>
              </a:tabLst>
            </a:pPr>
            <a:r>
              <a:rPr lang="en-US" sz="3200" b="0" dirty="0">
                <a:solidFill>
                  <a:schemeClr val="tx1"/>
                </a:solidFill>
                <a:latin typeface="Bookman Old Style" panose="02050604050505020204" pitchFamily="18" charset="0"/>
              </a:rPr>
              <a:t>improvement (QI) methodology was used for this project.  PDSAs were utilized for each new change idea.  </a:t>
            </a:r>
          </a:p>
          <a:p>
            <a:pPr>
              <a:spcBef>
                <a:spcPts val="0"/>
              </a:spcBef>
              <a:spcAft>
                <a:spcPts val="0"/>
              </a:spcAft>
              <a:tabLst>
                <a:tab pos="11822113" algn="l"/>
              </a:tabLst>
            </a:pPr>
            <a:endParaRPr lang="en-US" sz="3200" dirty="0">
              <a:latin typeface="Bookman Old Style" panose="02050604050505020204" pitchFamily="18" charset="0"/>
            </a:endParaRPr>
          </a:p>
        </p:txBody>
      </p:sp>
      <p:sp>
        <p:nvSpPr>
          <p:cNvPr id="13" name="Rectangle: Rounded Corners 12">
            <a:extLst>
              <a:ext uri="{FF2B5EF4-FFF2-40B4-BE49-F238E27FC236}">
                <a16:creationId xmlns:a16="http://schemas.microsoft.com/office/drawing/2014/main" id="{0EF0686B-A299-87C7-63B5-083283A59F90}"/>
              </a:ext>
            </a:extLst>
          </p:cNvPr>
          <p:cNvSpPr/>
          <p:nvPr/>
        </p:nvSpPr>
        <p:spPr>
          <a:xfrm>
            <a:off x="3072491" y="25910221"/>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Results</a:t>
            </a:r>
          </a:p>
        </p:txBody>
      </p:sp>
      <p:sp>
        <p:nvSpPr>
          <p:cNvPr id="20" name="TextBox 19">
            <a:extLst>
              <a:ext uri="{FF2B5EF4-FFF2-40B4-BE49-F238E27FC236}">
                <a16:creationId xmlns:a16="http://schemas.microsoft.com/office/drawing/2014/main" id="{D21E7173-3FA2-DD7B-8658-7642D17126EB}"/>
              </a:ext>
            </a:extLst>
          </p:cNvPr>
          <p:cNvSpPr txBox="1"/>
          <p:nvPr/>
        </p:nvSpPr>
        <p:spPr>
          <a:xfrm>
            <a:off x="979713" y="27536576"/>
            <a:ext cx="10107387" cy="5509200"/>
          </a:xfrm>
          <a:prstGeom prst="rect">
            <a:avLst/>
          </a:prstGeom>
          <a:noFill/>
        </p:spPr>
        <p:txBody>
          <a:bodyPr wrap="square" rtlCol="0">
            <a:spAutoFit/>
          </a:bodyPr>
          <a:lstStyle/>
          <a:p>
            <a:pPr algn="just"/>
            <a:r>
              <a:rPr lang="en-US" dirty="0"/>
              <a:t> </a:t>
            </a:r>
            <a:r>
              <a:rPr lang="en-US" sz="3200" dirty="0">
                <a:latin typeface="Bookman Old Style" panose="02050604050505020204" pitchFamily="18" charset="0"/>
              </a:rPr>
              <a:t>Prior to the insulin calculator, insulin was administered within 30 minutes 48% of the time.  Post implementation,  administration within 30 minutes increased to 74%.  Administration within 15 minutes increased from 18% to 56%.</a:t>
            </a:r>
          </a:p>
          <a:p>
            <a:pPr algn="just"/>
            <a:endParaRPr lang="en-US" sz="3200" dirty="0">
              <a:latin typeface="Bookman Old Style" panose="02050604050505020204" pitchFamily="18" charset="0"/>
            </a:endParaRPr>
          </a:p>
          <a:p>
            <a:pPr algn="just"/>
            <a:r>
              <a:rPr lang="en-US" sz="3200" dirty="0">
                <a:latin typeface="Bookman Old Style" panose="02050604050505020204" pitchFamily="18" charset="0"/>
              </a:rPr>
              <a:t>Pre and post survey demonstrated that staff felt the insulin calculator was efficient, safe, and an improvement from previous workflow.</a:t>
            </a:r>
          </a:p>
          <a:p>
            <a:pPr algn="just"/>
            <a:endParaRPr lang="en-US" sz="3200" dirty="0">
              <a:latin typeface="Bookman Old Style" panose="02050604050505020204" pitchFamily="18" charset="0"/>
            </a:endParaRPr>
          </a:p>
          <a:p>
            <a:pPr algn="just"/>
            <a:endParaRPr lang="en-US" sz="3200" dirty="0">
              <a:latin typeface="Bookman Old Style" panose="02050604050505020204" pitchFamily="18" charset="0"/>
            </a:endParaRPr>
          </a:p>
        </p:txBody>
      </p:sp>
      <p:sp>
        <p:nvSpPr>
          <p:cNvPr id="21" name="Rectangle: Rounded Corners 20">
            <a:extLst>
              <a:ext uri="{FF2B5EF4-FFF2-40B4-BE49-F238E27FC236}">
                <a16:creationId xmlns:a16="http://schemas.microsoft.com/office/drawing/2014/main" id="{AA622EAE-08CA-D331-2E06-D3FD9504FAB1}"/>
              </a:ext>
            </a:extLst>
          </p:cNvPr>
          <p:cNvSpPr/>
          <p:nvPr/>
        </p:nvSpPr>
        <p:spPr>
          <a:xfrm>
            <a:off x="9361158" y="22017103"/>
            <a:ext cx="14203138" cy="1110343"/>
          </a:xfrm>
          <a:prstGeom prst="roundRect">
            <a:avLst>
              <a:gd name="adj" fmla="val 16667"/>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Clinical Decision Support</a:t>
            </a:r>
          </a:p>
        </p:txBody>
      </p:sp>
      <p:sp>
        <p:nvSpPr>
          <p:cNvPr id="22" name="TextBox 21">
            <a:extLst>
              <a:ext uri="{FF2B5EF4-FFF2-40B4-BE49-F238E27FC236}">
                <a16:creationId xmlns:a16="http://schemas.microsoft.com/office/drawing/2014/main" id="{FA125FAB-A2DB-100C-2947-74917A28C571}"/>
              </a:ext>
            </a:extLst>
          </p:cNvPr>
          <p:cNvSpPr txBox="1"/>
          <p:nvPr/>
        </p:nvSpPr>
        <p:spPr>
          <a:xfrm>
            <a:off x="979713" y="23711778"/>
            <a:ext cx="30570403" cy="1569660"/>
          </a:xfrm>
          <a:prstGeom prst="rect">
            <a:avLst/>
          </a:prstGeom>
          <a:noFill/>
        </p:spPr>
        <p:txBody>
          <a:bodyPr wrap="square" rtlCol="0">
            <a:spAutoFit/>
          </a:bodyPr>
          <a:lstStyle/>
          <a:p>
            <a:pPr algn="just"/>
            <a:r>
              <a:rPr lang="en-US" dirty="0"/>
              <a:t> </a:t>
            </a:r>
            <a:r>
              <a:rPr lang="en-US" sz="3200" dirty="0">
                <a:latin typeface="Bookman Old Style" panose="02050604050505020204" pitchFamily="18" charset="0"/>
              </a:rPr>
              <a:t>To ensure a safe transition to the insulin calculator, multiple forms of clinical decision support were put into place.  Tools included an order set, direct links to tip sheets from the order set, and best practice alerts (BPAs).  Discreet data was embedded into the MAR administration window to provide nursing the most recent carbs, blood glucose, and ketones without having to navigate to other parts of the chart.      </a:t>
            </a:r>
          </a:p>
        </p:txBody>
      </p:sp>
      <p:sp>
        <p:nvSpPr>
          <p:cNvPr id="23" name="Rectangle: Rounded Corners 22">
            <a:extLst>
              <a:ext uri="{FF2B5EF4-FFF2-40B4-BE49-F238E27FC236}">
                <a16:creationId xmlns:a16="http://schemas.microsoft.com/office/drawing/2014/main" id="{09335B0E-7B52-D973-90FB-9CA54D4AAECC}"/>
              </a:ext>
            </a:extLst>
          </p:cNvPr>
          <p:cNvSpPr/>
          <p:nvPr/>
        </p:nvSpPr>
        <p:spPr>
          <a:xfrm>
            <a:off x="3072490" y="32727061"/>
            <a:ext cx="6433457" cy="111034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200" dirty="0">
                <a:latin typeface="Bookman Old Style" panose="02050604050505020204" pitchFamily="18" charset="0"/>
              </a:rPr>
              <a:t>Conclusion</a:t>
            </a:r>
          </a:p>
        </p:txBody>
      </p:sp>
      <p:sp>
        <p:nvSpPr>
          <p:cNvPr id="25" name="TextBox 24">
            <a:extLst>
              <a:ext uri="{FF2B5EF4-FFF2-40B4-BE49-F238E27FC236}">
                <a16:creationId xmlns:a16="http://schemas.microsoft.com/office/drawing/2014/main" id="{4B1130A4-AAC9-98FC-4948-9CC85EE96918}"/>
              </a:ext>
            </a:extLst>
          </p:cNvPr>
          <p:cNvSpPr txBox="1"/>
          <p:nvPr/>
        </p:nvSpPr>
        <p:spPr>
          <a:xfrm>
            <a:off x="979713" y="34428343"/>
            <a:ext cx="10107387" cy="1569660"/>
          </a:xfrm>
          <a:prstGeom prst="rect">
            <a:avLst/>
          </a:prstGeom>
          <a:noFill/>
        </p:spPr>
        <p:txBody>
          <a:bodyPr wrap="square" rtlCol="0">
            <a:spAutoFit/>
          </a:bodyPr>
          <a:lstStyle/>
          <a:p>
            <a:pPr algn="just"/>
            <a:r>
              <a:rPr lang="en-US" sz="3200" dirty="0">
                <a:latin typeface="Bookman Old Style" panose="02050604050505020204" pitchFamily="18" charset="0"/>
              </a:rPr>
              <a:t>The insulin calculator is safe, effective, and can be used in other pediatric hospitals for inpatient insulin ordering and administration.</a:t>
            </a:r>
          </a:p>
        </p:txBody>
      </p:sp>
    </p:spTree>
    <p:extLst>
      <p:ext uri="{BB962C8B-B14F-4D97-AF65-F5344CB8AC3E}">
        <p14:creationId xmlns:p14="http://schemas.microsoft.com/office/powerpoint/2010/main" val="2023790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652</TotalTime>
  <Words>466</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Bookman Old Style</vt:lpstr>
      <vt:lpstr>Calibri</vt:lpstr>
      <vt:lpstr>Calibri Light</vt:lpstr>
      <vt:lpstr>Office Theme</vt:lpstr>
      <vt:lpstr>Insulin Calculator – Improve Patient Outcomes and Staff Satisfaction Meghan Moore MS, APRN, PCNS-BC, CPN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Moran</dc:creator>
  <cp:lastModifiedBy>Meghan Moore</cp:lastModifiedBy>
  <cp:revision>62</cp:revision>
  <dcterms:created xsi:type="dcterms:W3CDTF">2016-08-05T18:43:38Z</dcterms:created>
  <dcterms:modified xsi:type="dcterms:W3CDTF">2024-03-14T17:00:07Z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b008b3-8c5d-495c-a632-cfcee25ed758_Enabled">
    <vt:lpwstr>true</vt:lpwstr>
  </property>
  <property fmtid="{D5CDD505-2E9C-101B-9397-08002B2CF9AE}" pid="3" name="MSIP_Label_40b008b3-8c5d-495c-a632-cfcee25ed758_SetDate">
    <vt:lpwstr>2024-03-01T13:40:57Z</vt:lpwstr>
  </property>
  <property fmtid="{D5CDD505-2E9C-101B-9397-08002B2CF9AE}" pid="4" name="MSIP_Label_40b008b3-8c5d-495c-a632-cfcee25ed758_Method">
    <vt:lpwstr>Standard</vt:lpwstr>
  </property>
  <property fmtid="{D5CDD505-2E9C-101B-9397-08002B2CF9AE}" pid="5" name="MSIP_Label_40b008b3-8c5d-495c-a632-cfcee25ed758_Name">
    <vt:lpwstr>40b008b3-8c5d-495c-a632-cfcee25ed758</vt:lpwstr>
  </property>
  <property fmtid="{D5CDD505-2E9C-101B-9397-08002B2CF9AE}" pid="6" name="MSIP_Label_40b008b3-8c5d-495c-a632-cfcee25ed758_SiteId">
    <vt:lpwstr>56cfe0ad-ab2d-4e04-93ac-4154f73bb9d6</vt:lpwstr>
  </property>
  <property fmtid="{D5CDD505-2E9C-101B-9397-08002B2CF9AE}" pid="7" name="MSIP_Label_40b008b3-8c5d-495c-a632-cfcee25ed758_ActionId">
    <vt:lpwstr>ac5b66a6-317a-4187-b23b-0ac02516a0fe</vt:lpwstr>
  </property>
  <property fmtid="{D5CDD505-2E9C-101B-9397-08002B2CF9AE}" pid="8" name="MSIP_Label_40b008b3-8c5d-495c-a632-cfcee25ed758_ContentBits">
    <vt:lpwstr>0</vt:lpwstr>
  </property>
</Properties>
</file>