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9"/>
  </p:notesMasterIdLst>
  <p:handoutMasterIdLst>
    <p:handoutMasterId r:id="rId10"/>
  </p:handoutMasterIdLst>
  <p:sldIdLst>
    <p:sldId id="273" r:id="rId8"/>
  </p:sldIdLst>
  <p:sldSz cx="32918400" cy="43891200"/>
  <p:notesSz cx="32461200" cy="51206400"/>
  <p:defaultTextStyle>
    <a:defPPr>
      <a:defRPr lang="en-US"/>
    </a:defPPr>
    <a:lvl1pPr algn="l" defTabSz="3758749" rtl="0" eaLnBrk="0" fontAlgn="base" hangingPunct="0">
      <a:spcBef>
        <a:spcPct val="0"/>
      </a:spcBef>
      <a:spcAft>
        <a:spcPct val="0"/>
      </a:spcAft>
      <a:defRPr sz="7399" kern="1200">
        <a:solidFill>
          <a:schemeClr val="tx1"/>
        </a:solidFill>
        <a:latin typeface="Arial" panose="020B0604020202020204" pitchFamily="34" charset="0"/>
        <a:ea typeface="ＭＳ Ｐゴシック" panose="020B0600070205080204" pitchFamily="34" charset="-128"/>
        <a:cs typeface="+mn-cs"/>
      </a:defRPr>
    </a:lvl1pPr>
    <a:lvl2pPr marL="1877788" indent="-1192071" algn="l" defTabSz="3758749" rtl="0" eaLnBrk="0" fontAlgn="base" hangingPunct="0">
      <a:spcBef>
        <a:spcPct val="0"/>
      </a:spcBef>
      <a:spcAft>
        <a:spcPct val="0"/>
      </a:spcAft>
      <a:defRPr sz="7399" kern="1200">
        <a:solidFill>
          <a:schemeClr val="tx1"/>
        </a:solidFill>
        <a:latin typeface="Arial" panose="020B0604020202020204" pitchFamily="34" charset="0"/>
        <a:ea typeface="ＭＳ Ｐゴシック" panose="020B0600070205080204" pitchFamily="34" charset="-128"/>
        <a:cs typeface="+mn-cs"/>
      </a:defRPr>
    </a:lvl2pPr>
    <a:lvl3pPr marL="3758749" indent="-2387314" algn="l" defTabSz="3758749" rtl="0" eaLnBrk="0" fontAlgn="base" hangingPunct="0">
      <a:spcBef>
        <a:spcPct val="0"/>
      </a:spcBef>
      <a:spcAft>
        <a:spcPct val="0"/>
      </a:spcAft>
      <a:defRPr sz="7399" kern="1200">
        <a:solidFill>
          <a:schemeClr val="tx1"/>
        </a:solidFill>
        <a:latin typeface="Arial" panose="020B0604020202020204" pitchFamily="34" charset="0"/>
        <a:ea typeface="ＭＳ Ｐゴシック" panose="020B0600070205080204" pitchFamily="34" charset="-128"/>
        <a:cs typeface="+mn-cs"/>
      </a:defRPr>
    </a:lvl3pPr>
    <a:lvl4pPr marL="5639711" indent="-3582558" algn="l" defTabSz="3758749" rtl="0" eaLnBrk="0" fontAlgn="base" hangingPunct="0">
      <a:spcBef>
        <a:spcPct val="0"/>
      </a:spcBef>
      <a:spcAft>
        <a:spcPct val="0"/>
      </a:spcAft>
      <a:defRPr sz="7399" kern="1200">
        <a:solidFill>
          <a:schemeClr val="tx1"/>
        </a:solidFill>
        <a:latin typeface="Arial" panose="020B0604020202020204" pitchFamily="34" charset="0"/>
        <a:ea typeface="ＭＳ Ｐゴシック" panose="020B0600070205080204" pitchFamily="34" charset="-128"/>
        <a:cs typeface="+mn-cs"/>
      </a:defRPr>
    </a:lvl4pPr>
    <a:lvl5pPr marL="7520673" indent="-4777801" algn="l" defTabSz="3758749" rtl="0" eaLnBrk="0" fontAlgn="base" hangingPunct="0">
      <a:spcBef>
        <a:spcPct val="0"/>
      </a:spcBef>
      <a:spcAft>
        <a:spcPct val="0"/>
      </a:spcAft>
      <a:defRPr sz="7399" kern="1200">
        <a:solidFill>
          <a:schemeClr val="tx1"/>
        </a:solidFill>
        <a:latin typeface="Arial" panose="020B0604020202020204" pitchFamily="34" charset="0"/>
        <a:ea typeface="ＭＳ Ｐゴシック" panose="020B0600070205080204" pitchFamily="34" charset="-128"/>
        <a:cs typeface="+mn-cs"/>
      </a:defRPr>
    </a:lvl5pPr>
    <a:lvl6pPr marL="2285725" algn="l" defTabSz="914290" rtl="0" eaLnBrk="1" latinLnBrk="0" hangingPunct="1">
      <a:defRPr sz="7399" kern="1200">
        <a:solidFill>
          <a:schemeClr val="tx1"/>
        </a:solidFill>
        <a:latin typeface="Arial" panose="020B0604020202020204" pitchFamily="34" charset="0"/>
        <a:ea typeface="ＭＳ Ｐゴシック" panose="020B0600070205080204" pitchFamily="34" charset="-128"/>
        <a:cs typeface="+mn-cs"/>
      </a:defRPr>
    </a:lvl6pPr>
    <a:lvl7pPr marL="2742870" algn="l" defTabSz="914290" rtl="0" eaLnBrk="1" latinLnBrk="0" hangingPunct="1">
      <a:defRPr sz="7399" kern="1200">
        <a:solidFill>
          <a:schemeClr val="tx1"/>
        </a:solidFill>
        <a:latin typeface="Arial" panose="020B0604020202020204" pitchFamily="34" charset="0"/>
        <a:ea typeface="ＭＳ Ｐゴシック" panose="020B0600070205080204" pitchFamily="34" charset="-128"/>
        <a:cs typeface="+mn-cs"/>
      </a:defRPr>
    </a:lvl7pPr>
    <a:lvl8pPr marL="3200016" algn="l" defTabSz="914290" rtl="0" eaLnBrk="1" latinLnBrk="0" hangingPunct="1">
      <a:defRPr sz="7399" kern="1200">
        <a:solidFill>
          <a:schemeClr val="tx1"/>
        </a:solidFill>
        <a:latin typeface="Arial" panose="020B0604020202020204" pitchFamily="34" charset="0"/>
        <a:ea typeface="ＭＳ Ｐゴシック" panose="020B0600070205080204" pitchFamily="34" charset="-128"/>
        <a:cs typeface="+mn-cs"/>
      </a:defRPr>
    </a:lvl8pPr>
    <a:lvl9pPr marL="3657161" algn="l" defTabSz="914290" rtl="0" eaLnBrk="1" latinLnBrk="0" hangingPunct="1">
      <a:defRPr sz="7399"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3824" userDrawn="1">
          <p15:clr>
            <a:srgbClr val="A4A3A4"/>
          </p15:clr>
        </p15:guide>
        <p15:guide id="2" pos="10368" userDrawn="1">
          <p15:clr>
            <a:srgbClr val="A4A3A4"/>
          </p15:clr>
        </p15:guide>
      </p15:sldGuideLst>
    </p:ext>
    <p:ext uri="{2D200454-40CA-4A62-9FC3-DE9A4176ACB9}">
      <p15:notesGuideLst xmlns:p15="http://schemas.microsoft.com/office/powerpoint/2012/main">
        <p15:guide id="1" orient="horz" pos="20592">
          <p15:clr>
            <a:srgbClr val="A4A3A4"/>
          </p15:clr>
        </p15:guide>
        <p15:guide id="2" pos="1022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B3FA5C-7FED-3E33-6072-8EB9DB840291}" name="Misty Daugherty" initials="MD" userId="S::Misty.Daugherty@childrens.com::b528480d-2800-451d-ae72-34ef6928675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A2E7EB"/>
    <a:srgbClr val="FEF4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2608A7-B3D6-4621-8DC5-8D0AAB77BE88}" v="158" dt="2024-03-13T14:29:33.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24" autoAdjust="0"/>
    <p:restoredTop sz="94789"/>
  </p:normalViewPr>
  <p:slideViewPr>
    <p:cSldViewPr>
      <p:cViewPr>
        <p:scale>
          <a:sx n="14" d="100"/>
          <a:sy n="14" d="100"/>
        </p:scale>
        <p:origin x="1470" y="18"/>
      </p:cViewPr>
      <p:guideLst>
        <p:guide orient="horz" pos="13824"/>
        <p:guide pos="10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6" d="100"/>
          <a:sy n="16" d="100"/>
        </p:scale>
        <p:origin x="2992" y="392"/>
      </p:cViewPr>
      <p:guideLst>
        <p:guide orient="horz" pos="20592"/>
        <p:guide pos="102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1.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presProps" Target="presProps.xml"/><Relationship Id="rId5" Type="http://schemas.openxmlformats.org/officeDocument/2006/relationships/customXml" Target="../customXml/item5.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490349-8F9D-4145-B82F-E66FC933E0EA}"/>
              </a:ext>
            </a:extLst>
          </p:cNvPr>
          <p:cNvSpPr>
            <a:spLocks noGrp="1"/>
          </p:cNvSpPr>
          <p:nvPr>
            <p:ph type="hdr" sz="quarter"/>
          </p:nvPr>
        </p:nvSpPr>
        <p:spPr>
          <a:xfrm>
            <a:off x="0" y="0"/>
            <a:ext cx="14066838" cy="2566988"/>
          </a:xfrm>
          <a:prstGeom prst="rect">
            <a:avLst/>
          </a:prstGeom>
        </p:spPr>
        <p:txBody>
          <a:bodyPr vert="horz" lIns="91440" tIns="45720" rIns="91440" bIns="45720" rtlCol="0"/>
          <a:lstStyle>
            <a:lvl1pPr algn="l" eaLnBrk="1" hangingPunct="1">
              <a:defRPr sz="1200">
                <a:latin typeface="Arial" panose="020B0604020202020204" pitchFamily="34" charset="0"/>
                <a:ea typeface="ＭＳ Ｐゴシック" panose="020B0600070205080204" pitchFamily="34" charset="-128"/>
              </a:defRPr>
            </a:lvl1pPr>
          </a:lstStyle>
          <a:p>
            <a:pPr>
              <a:defRPr/>
            </a:pPr>
            <a:endParaRPr lang="en-US"/>
          </a:p>
        </p:txBody>
      </p:sp>
      <p:sp>
        <p:nvSpPr>
          <p:cNvPr id="3" name="Date Placeholder 2">
            <a:extLst>
              <a:ext uri="{FF2B5EF4-FFF2-40B4-BE49-F238E27FC236}">
                <a16:creationId xmlns:a16="http://schemas.microsoft.com/office/drawing/2014/main" id="{3B63DCDF-ABC0-481B-9801-973C92768B8B}"/>
              </a:ext>
            </a:extLst>
          </p:cNvPr>
          <p:cNvSpPr>
            <a:spLocks noGrp="1"/>
          </p:cNvSpPr>
          <p:nvPr>
            <p:ph type="dt" sz="quarter" idx="1"/>
          </p:nvPr>
        </p:nvSpPr>
        <p:spPr>
          <a:xfrm>
            <a:off x="18386425" y="0"/>
            <a:ext cx="14066838" cy="2566988"/>
          </a:xfrm>
          <a:prstGeom prst="rect">
            <a:avLst/>
          </a:prstGeom>
        </p:spPr>
        <p:txBody>
          <a:bodyPr vert="horz" lIns="91440" tIns="45720" rIns="91440" bIns="45720" rtlCol="0"/>
          <a:lstStyle>
            <a:lvl1pPr algn="r" eaLnBrk="1" hangingPunct="1">
              <a:defRPr sz="1200">
                <a:latin typeface="Arial" panose="020B0604020202020204" pitchFamily="34" charset="0"/>
                <a:ea typeface="ＭＳ Ｐゴシック" panose="020B0600070205080204" pitchFamily="34" charset="-128"/>
              </a:defRPr>
            </a:lvl1pPr>
          </a:lstStyle>
          <a:p>
            <a:pPr>
              <a:defRPr/>
            </a:pPr>
            <a:fld id="{A416C6F5-5C96-49F2-B998-AE825B3D36DE}" type="datetimeFigureOut">
              <a:rPr lang="en-US"/>
              <a:pPr>
                <a:defRPr/>
              </a:pPr>
              <a:t>3/14/2024</a:t>
            </a:fld>
            <a:endParaRPr lang="en-US"/>
          </a:p>
        </p:txBody>
      </p:sp>
      <p:sp>
        <p:nvSpPr>
          <p:cNvPr id="4" name="Footer Placeholder 3">
            <a:extLst>
              <a:ext uri="{FF2B5EF4-FFF2-40B4-BE49-F238E27FC236}">
                <a16:creationId xmlns:a16="http://schemas.microsoft.com/office/drawing/2014/main" id="{C10BEBDD-AA57-4DD4-BADA-8400773857EE}"/>
              </a:ext>
            </a:extLst>
          </p:cNvPr>
          <p:cNvSpPr>
            <a:spLocks noGrp="1"/>
          </p:cNvSpPr>
          <p:nvPr>
            <p:ph type="ftr" sz="quarter" idx="2"/>
          </p:nvPr>
        </p:nvSpPr>
        <p:spPr>
          <a:xfrm>
            <a:off x="0" y="48639413"/>
            <a:ext cx="14066838" cy="2566987"/>
          </a:xfrm>
          <a:prstGeom prst="rect">
            <a:avLst/>
          </a:prstGeom>
        </p:spPr>
        <p:txBody>
          <a:bodyPr vert="horz" lIns="91440" tIns="45720" rIns="91440" bIns="45720" rtlCol="0" anchor="b"/>
          <a:lstStyle>
            <a:lvl1pPr algn="l" eaLnBrk="1" hangingPunct="1">
              <a:defRPr sz="1200">
                <a:latin typeface="Arial" panose="020B0604020202020204" pitchFamily="34" charset="0"/>
                <a:ea typeface="ＭＳ Ｐゴシック" panose="020B0600070205080204"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id="{34A33687-AC47-4CB2-B5E7-FECF2CAD6776}"/>
              </a:ext>
            </a:extLst>
          </p:cNvPr>
          <p:cNvSpPr>
            <a:spLocks noGrp="1"/>
          </p:cNvSpPr>
          <p:nvPr>
            <p:ph type="sldNum" sz="quarter" idx="3"/>
          </p:nvPr>
        </p:nvSpPr>
        <p:spPr>
          <a:xfrm>
            <a:off x="18386425" y="48639413"/>
            <a:ext cx="14066838" cy="25669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8FD8307-B45E-443C-A665-EB08F3EB4D1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49A23F-BB67-431B-8EBF-3054C317A4DE}"/>
              </a:ext>
            </a:extLst>
          </p:cNvPr>
          <p:cNvSpPr>
            <a:spLocks noGrp="1"/>
          </p:cNvSpPr>
          <p:nvPr>
            <p:ph type="hdr" sz="quarter"/>
          </p:nvPr>
        </p:nvSpPr>
        <p:spPr>
          <a:xfrm>
            <a:off x="0" y="0"/>
            <a:ext cx="14071600" cy="3267075"/>
          </a:xfrm>
          <a:prstGeom prst="rect">
            <a:avLst/>
          </a:prstGeom>
        </p:spPr>
        <p:txBody>
          <a:bodyPr vert="horz" lIns="469601" tIns="234801" rIns="469601" bIns="234801" rtlCol="0"/>
          <a:lstStyle>
            <a:lvl1pPr algn="l" defTabSz="10199952" eaLnBrk="1" fontAlgn="auto" hangingPunct="1">
              <a:spcBef>
                <a:spcPts val="0"/>
              </a:spcBef>
              <a:spcAft>
                <a:spcPts val="0"/>
              </a:spcAft>
              <a:defRPr sz="61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17BBD038-B949-46BB-84BB-3CBD0F6E3FC4}"/>
              </a:ext>
            </a:extLst>
          </p:cNvPr>
          <p:cNvSpPr>
            <a:spLocks noGrp="1"/>
          </p:cNvSpPr>
          <p:nvPr>
            <p:ph type="dt" idx="1"/>
          </p:nvPr>
        </p:nvSpPr>
        <p:spPr>
          <a:xfrm>
            <a:off x="18384838" y="0"/>
            <a:ext cx="14071600" cy="3267075"/>
          </a:xfrm>
          <a:prstGeom prst="rect">
            <a:avLst/>
          </a:prstGeom>
        </p:spPr>
        <p:txBody>
          <a:bodyPr vert="horz" wrap="square" lIns="469601" tIns="234801" rIns="469601" bIns="234801" numCol="1" anchor="t" anchorCtr="0" compatLnSpc="1">
            <a:prstTxWarp prst="textNoShape">
              <a:avLst/>
            </a:prstTxWarp>
          </a:bodyPr>
          <a:lstStyle>
            <a:lvl1pPr algn="r" defTabSz="10199688" eaLnBrk="1" hangingPunct="1">
              <a:defRPr sz="6100">
                <a:latin typeface="Calibri" pitchFamily="34" charset="0"/>
                <a:ea typeface="ＭＳ Ｐゴシック" panose="020B0600070205080204" pitchFamily="34" charset="-128"/>
              </a:defRPr>
            </a:lvl1pPr>
          </a:lstStyle>
          <a:p>
            <a:pPr>
              <a:defRPr/>
            </a:pPr>
            <a:fld id="{69695267-A1AC-4C4C-B251-EDB25ED4EDFB}" type="datetimeFigureOut">
              <a:rPr lang="en-US" altLang="en-US"/>
              <a:pPr>
                <a:defRPr/>
              </a:pPr>
              <a:t>3/14/2024</a:t>
            </a:fld>
            <a:endParaRPr lang="en-US" altLang="en-US"/>
          </a:p>
        </p:txBody>
      </p:sp>
      <p:sp>
        <p:nvSpPr>
          <p:cNvPr id="4" name="Slide Image Placeholder 3">
            <a:extLst>
              <a:ext uri="{FF2B5EF4-FFF2-40B4-BE49-F238E27FC236}">
                <a16:creationId xmlns:a16="http://schemas.microsoft.com/office/drawing/2014/main" id="{4C3FB1A9-77F7-4E98-839E-6D33CD7361D6}"/>
              </a:ext>
            </a:extLst>
          </p:cNvPr>
          <p:cNvSpPr>
            <a:spLocks noGrp="1" noRot="1" noChangeAspect="1"/>
          </p:cNvSpPr>
          <p:nvPr>
            <p:ph type="sldImg" idx="2"/>
          </p:nvPr>
        </p:nvSpPr>
        <p:spPr>
          <a:xfrm>
            <a:off x="7035800" y="4905375"/>
            <a:ext cx="18389600" cy="24517350"/>
          </a:xfrm>
          <a:prstGeom prst="rect">
            <a:avLst/>
          </a:prstGeom>
          <a:noFill/>
          <a:ln w="12700">
            <a:solidFill>
              <a:prstClr val="black"/>
            </a:solidFill>
          </a:ln>
        </p:spPr>
        <p:txBody>
          <a:bodyPr vert="horz" lIns="469601" tIns="234801" rIns="469601" bIns="234801" rtlCol="0" anchor="ctr"/>
          <a:lstStyle/>
          <a:p>
            <a:pPr lvl="0"/>
            <a:endParaRPr lang="en-US" noProof="0"/>
          </a:p>
        </p:txBody>
      </p:sp>
      <p:sp>
        <p:nvSpPr>
          <p:cNvPr id="5" name="Notes Placeholder 4">
            <a:extLst>
              <a:ext uri="{FF2B5EF4-FFF2-40B4-BE49-F238E27FC236}">
                <a16:creationId xmlns:a16="http://schemas.microsoft.com/office/drawing/2014/main" id="{5EDD933C-BEDC-463F-A2C3-5E8E4AF56D95}"/>
              </a:ext>
            </a:extLst>
          </p:cNvPr>
          <p:cNvSpPr>
            <a:spLocks noGrp="1"/>
          </p:cNvSpPr>
          <p:nvPr>
            <p:ph type="body" sz="quarter" idx="3"/>
          </p:nvPr>
        </p:nvSpPr>
        <p:spPr>
          <a:xfrm>
            <a:off x="3248025" y="31053088"/>
            <a:ext cx="25966738" cy="29421137"/>
          </a:xfrm>
          <a:prstGeom prst="rect">
            <a:avLst/>
          </a:prstGeom>
        </p:spPr>
        <p:txBody>
          <a:bodyPr vert="horz" lIns="469601" tIns="234801" rIns="469601" bIns="23480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6AFE84B-B3AE-4686-976B-F111786DE7B7}"/>
              </a:ext>
            </a:extLst>
          </p:cNvPr>
          <p:cNvSpPr>
            <a:spLocks noGrp="1"/>
          </p:cNvSpPr>
          <p:nvPr>
            <p:ph type="ftr" sz="quarter" idx="4"/>
          </p:nvPr>
        </p:nvSpPr>
        <p:spPr>
          <a:xfrm>
            <a:off x="0" y="62098238"/>
            <a:ext cx="14071600" cy="3275012"/>
          </a:xfrm>
          <a:prstGeom prst="rect">
            <a:avLst/>
          </a:prstGeom>
        </p:spPr>
        <p:txBody>
          <a:bodyPr vert="horz" lIns="469601" tIns="234801" rIns="469601" bIns="234801" rtlCol="0" anchor="b"/>
          <a:lstStyle>
            <a:lvl1pPr algn="l" defTabSz="10199952" eaLnBrk="1" fontAlgn="auto" hangingPunct="1">
              <a:spcBef>
                <a:spcPts val="0"/>
              </a:spcBef>
              <a:spcAft>
                <a:spcPts val="0"/>
              </a:spcAft>
              <a:defRPr sz="61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AAB9A49D-FB50-4A8E-81FC-B0CE2B1AC29E}"/>
              </a:ext>
            </a:extLst>
          </p:cNvPr>
          <p:cNvSpPr>
            <a:spLocks noGrp="1"/>
          </p:cNvSpPr>
          <p:nvPr>
            <p:ph type="sldNum" sz="quarter" idx="5"/>
          </p:nvPr>
        </p:nvSpPr>
        <p:spPr>
          <a:xfrm>
            <a:off x="18384838" y="62098238"/>
            <a:ext cx="14071600" cy="3275012"/>
          </a:xfrm>
          <a:prstGeom prst="rect">
            <a:avLst/>
          </a:prstGeom>
        </p:spPr>
        <p:txBody>
          <a:bodyPr vert="horz" wrap="square" lIns="469601" tIns="234801" rIns="469601" bIns="234801" numCol="1" anchor="b" anchorCtr="0" compatLnSpc="1">
            <a:prstTxWarp prst="textNoShape">
              <a:avLst/>
            </a:prstTxWarp>
          </a:bodyPr>
          <a:lstStyle>
            <a:lvl1pPr algn="r" defTabSz="10199688" eaLnBrk="1" hangingPunct="1">
              <a:defRPr sz="6100">
                <a:latin typeface="Calibri" panose="020F0502020204030204" pitchFamily="34" charset="0"/>
              </a:defRPr>
            </a:lvl1pPr>
          </a:lstStyle>
          <a:p>
            <a:fld id="{681E7BEF-0A4C-4182-AD0D-57289C00FF6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801592" rtl="0" eaLnBrk="0" fontAlgn="base" hangingPunct="0">
      <a:spcBef>
        <a:spcPct val="30000"/>
      </a:spcBef>
      <a:spcAft>
        <a:spcPct val="0"/>
      </a:spcAft>
      <a:defRPr sz="1100" kern="1200">
        <a:solidFill>
          <a:schemeClr val="tx1"/>
        </a:solidFill>
        <a:latin typeface="+mn-lt"/>
        <a:ea typeface="ＭＳ Ｐゴシック" charset="0"/>
        <a:cs typeface="+mn-cs"/>
      </a:defRPr>
    </a:lvl1pPr>
    <a:lvl2pPr marL="400002" algn="l" defTabSz="801592" rtl="0" eaLnBrk="0" fontAlgn="base" hangingPunct="0">
      <a:spcBef>
        <a:spcPct val="30000"/>
      </a:spcBef>
      <a:spcAft>
        <a:spcPct val="0"/>
      </a:spcAft>
      <a:defRPr sz="1100" kern="1200">
        <a:solidFill>
          <a:schemeClr val="tx1"/>
        </a:solidFill>
        <a:latin typeface="+mn-lt"/>
        <a:ea typeface="ＭＳ Ｐゴシック" charset="0"/>
        <a:cs typeface="+mn-cs"/>
      </a:defRPr>
    </a:lvl2pPr>
    <a:lvl3pPr marL="801592" algn="l" defTabSz="801592" rtl="0" eaLnBrk="0" fontAlgn="base" hangingPunct="0">
      <a:spcBef>
        <a:spcPct val="30000"/>
      </a:spcBef>
      <a:spcAft>
        <a:spcPct val="0"/>
      </a:spcAft>
      <a:defRPr sz="1100" kern="1200">
        <a:solidFill>
          <a:schemeClr val="tx1"/>
        </a:solidFill>
        <a:latin typeface="+mn-lt"/>
        <a:ea typeface="ＭＳ Ｐゴシック" charset="0"/>
        <a:cs typeface="+mn-cs"/>
      </a:defRPr>
    </a:lvl3pPr>
    <a:lvl4pPr marL="1201593" algn="l" defTabSz="801592" rtl="0" eaLnBrk="0" fontAlgn="base" hangingPunct="0">
      <a:spcBef>
        <a:spcPct val="30000"/>
      </a:spcBef>
      <a:spcAft>
        <a:spcPct val="0"/>
      </a:spcAft>
      <a:defRPr sz="1100" kern="1200">
        <a:solidFill>
          <a:schemeClr val="tx1"/>
        </a:solidFill>
        <a:latin typeface="+mn-lt"/>
        <a:ea typeface="ＭＳ Ｐゴシック" charset="0"/>
        <a:cs typeface="+mn-cs"/>
      </a:defRPr>
    </a:lvl4pPr>
    <a:lvl5pPr marL="1604771" algn="l" defTabSz="801592" rtl="0" eaLnBrk="0" fontAlgn="base" hangingPunct="0">
      <a:spcBef>
        <a:spcPct val="30000"/>
      </a:spcBef>
      <a:spcAft>
        <a:spcPct val="0"/>
      </a:spcAft>
      <a:defRPr sz="1100" kern="1200">
        <a:solidFill>
          <a:schemeClr val="tx1"/>
        </a:solidFill>
        <a:latin typeface="+mn-lt"/>
        <a:ea typeface="ＭＳ Ｐゴシック" charset="0"/>
        <a:cs typeface="+mn-cs"/>
      </a:defRPr>
    </a:lvl5pPr>
    <a:lvl6pPr marL="2006666" algn="l" defTabSz="802666" rtl="0" eaLnBrk="1" latinLnBrk="0" hangingPunct="1">
      <a:defRPr sz="1100" kern="1200">
        <a:solidFill>
          <a:schemeClr val="tx1"/>
        </a:solidFill>
        <a:latin typeface="+mn-lt"/>
        <a:ea typeface="+mn-ea"/>
        <a:cs typeface="+mn-cs"/>
      </a:defRPr>
    </a:lvl6pPr>
    <a:lvl7pPr marL="2408000" algn="l" defTabSz="802666" rtl="0" eaLnBrk="1" latinLnBrk="0" hangingPunct="1">
      <a:defRPr sz="1100" kern="1200">
        <a:solidFill>
          <a:schemeClr val="tx1"/>
        </a:solidFill>
        <a:latin typeface="+mn-lt"/>
        <a:ea typeface="+mn-ea"/>
        <a:cs typeface="+mn-cs"/>
      </a:defRPr>
    </a:lvl7pPr>
    <a:lvl8pPr marL="2809332" algn="l" defTabSz="802666" rtl="0" eaLnBrk="1" latinLnBrk="0" hangingPunct="1">
      <a:defRPr sz="1100" kern="1200">
        <a:solidFill>
          <a:schemeClr val="tx1"/>
        </a:solidFill>
        <a:latin typeface="+mn-lt"/>
        <a:ea typeface="+mn-ea"/>
        <a:cs typeface="+mn-cs"/>
      </a:defRPr>
    </a:lvl8pPr>
    <a:lvl9pPr marL="3210666" algn="l" defTabSz="802666"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3F3278-B742-E0A0-50BB-38DAB28467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auto">
          <a:xfrm>
            <a:off x="-28575" y="0"/>
            <a:ext cx="32918400" cy="438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34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57704-811B-2763-3369-3824DB7498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auto">
          <a:xfrm>
            <a:off x="-28575" y="0"/>
            <a:ext cx="32918400" cy="438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3">
            <a:extLst>
              <a:ext uri="{FF2B5EF4-FFF2-40B4-BE49-F238E27FC236}">
                <a16:creationId xmlns:a16="http://schemas.microsoft.com/office/drawing/2014/main" id="{E25A57D9-5861-494C-7A29-B5EE7D1BF920}"/>
              </a:ext>
            </a:extLst>
          </p:cNvPr>
          <p:cNvSpPr txBox="1">
            <a:spLocks noChangeArrowheads="1"/>
          </p:cNvSpPr>
          <p:nvPr userDrawn="1"/>
        </p:nvSpPr>
        <p:spPr bwMode="auto">
          <a:xfrm>
            <a:off x="1143000" y="42367200"/>
            <a:ext cx="3063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800" b="1" dirty="0">
                <a:solidFill>
                  <a:schemeClr val="tx1"/>
                </a:solidFill>
              </a:rPr>
              <a:t>About Children’s </a:t>
            </a:r>
            <a:r>
              <a:rPr lang="en-US" altLang="en-US" sz="1800" b="1" dirty="0" err="1">
                <a:solidFill>
                  <a:schemeClr val="tx1"/>
                </a:solidFill>
              </a:rPr>
              <a:t>Health</a:t>
            </a:r>
            <a:r>
              <a:rPr lang="en-US" altLang="en-US" sz="1800" b="1" baseline="30000" dirty="0" err="1">
                <a:solidFill>
                  <a:schemeClr val="tx1"/>
                </a:solidFill>
              </a:rPr>
              <a:t>SM</a:t>
            </a:r>
            <a:endParaRPr lang="en-US" altLang="en-US" sz="1800" b="1" baseline="30000" dirty="0">
              <a:solidFill>
                <a:schemeClr val="tx1"/>
              </a:solidFill>
            </a:endParaRPr>
          </a:p>
          <a:p>
            <a:r>
              <a:rPr lang="en-US" altLang="en-US" sz="1800" dirty="0">
                <a:solidFill>
                  <a:schemeClr val="tx1"/>
                </a:solidFill>
              </a:rPr>
              <a:t>Children’s Health℠ is the eighth-largest pediatric health care provider in the nation and the leading pediatric health care system in North Texas, providing a full spectrum of health care services—from daily wellness and primary care to specialty visits and critical care. Holding eight disease-specific care certifications from The Joint Commission, Children’s Health has been consistently named one of the nation’s top pediatric providers by U.S. News &amp; World Report. The Children’s Health system includes Children’s Medical Center Dallas, as well as Children’s Medical Center Plano, multiple specialty centers,  Our Children’s House rehabilitation facilities, physician services and the Children’s Medical Center Research Institute at UT Southwestern.</a:t>
            </a:r>
          </a:p>
        </p:txBody>
      </p:sp>
    </p:spTree>
    <p:extLst>
      <p:ext uri="{BB962C8B-B14F-4D97-AF65-F5344CB8AC3E}">
        <p14:creationId xmlns:p14="http://schemas.microsoft.com/office/powerpoint/2010/main" val="9347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A4517E-C830-9D9F-D22C-DF5142DD52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auto">
          <a:xfrm>
            <a:off x="0" y="0"/>
            <a:ext cx="32918400" cy="438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767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5E178A-14EF-1635-554F-064AF99230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auto">
          <a:xfrm>
            <a:off x="0" y="0"/>
            <a:ext cx="32918400" cy="438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32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F8B380-FBCB-9585-F99E-D11D709DFD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auto">
          <a:xfrm>
            <a:off x="-28575" y="0"/>
            <a:ext cx="32918400" cy="438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10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FE2994-D393-B6A9-55FA-45A56AD7E2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auto">
          <a:xfrm>
            <a:off x="0" y="0"/>
            <a:ext cx="32918400" cy="438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277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4" r:id="rId1"/>
    <p:sldLayoutId id="2147483726" r:id="rId2"/>
    <p:sldLayoutId id="2147483725" r:id="rId3"/>
    <p:sldLayoutId id="2147483727" r:id="rId4"/>
    <p:sldLayoutId id="2147483729" r:id="rId5"/>
    <p:sldLayoutId id="2147483728" r:id="rId6"/>
  </p:sldLayoutIdLst>
  <p:txStyles>
    <p:titleStyle>
      <a:lvl1pPr algn="ctr" defTabSz="2506196" rtl="0" eaLnBrk="0" fontAlgn="base" hangingPunct="0">
        <a:spcBef>
          <a:spcPct val="0"/>
        </a:spcBef>
        <a:spcAft>
          <a:spcPct val="0"/>
        </a:spcAft>
        <a:defRPr sz="8400" kern="1200">
          <a:solidFill>
            <a:schemeClr val="tx1"/>
          </a:solidFill>
          <a:latin typeface="+mj-lt"/>
          <a:ea typeface="ＭＳ Ｐゴシック" charset="0"/>
          <a:cs typeface="+mj-cs"/>
        </a:defRPr>
      </a:lvl1pPr>
      <a:lvl2pPr algn="ctr" defTabSz="2506196" rtl="0" eaLnBrk="0" fontAlgn="base" hangingPunct="0">
        <a:spcBef>
          <a:spcPct val="0"/>
        </a:spcBef>
        <a:spcAft>
          <a:spcPct val="0"/>
        </a:spcAft>
        <a:defRPr sz="8400">
          <a:solidFill>
            <a:schemeClr val="tx1"/>
          </a:solidFill>
          <a:latin typeface="Arial" charset="0"/>
          <a:ea typeface="ＭＳ Ｐゴシック" charset="0"/>
        </a:defRPr>
      </a:lvl2pPr>
      <a:lvl3pPr algn="ctr" defTabSz="2506196" rtl="0" eaLnBrk="0" fontAlgn="base" hangingPunct="0">
        <a:spcBef>
          <a:spcPct val="0"/>
        </a:spcBef>
        <a:spcAft>
          <a:spcPct val="0"/>
        </a:spcAft>
        <a:defRPr sz="8400">
          <a:solidFill>
            <a:schemeClr val="tx1"/>
          </a:solidFill>
          <a:latin typeface="Arial" charset="0"/>
          <a:ea typeface="ＭＳ Ｐゴシック" charset="0"/>
        </a:defRPr>
      </a:lvl3pPr>
      <a:lvl4pPr algn="ctr" defTabSz="2506196" rtl="0" eaLnBrk="0" fontAlgn="base" hangingPunct="0">
        <a:spcBef>
          <a:spcPct val="0"/>
        </a:spcBef>
        <a:spcAft>
          <a:spcPct val="0"/>
        </a:spcAft>
        <a:defRPr sz="8400">
          <a:solidFill>
            <a:schemeClr val="tx1"/>
          </a:solidFill>
          <a:latin typeface="Arial" charset="0"/>
          <a:ea typeface="ＭＳ Ｐゴシック" charset="0"/>
        </a:defRPr>
      </a:lvl4pPr>
      <a:lvl5pPr algn="ctr" defTabSz="2506196" rtl="0" eaLnBrk="0" fontAlgn="base" hangingPunct="0">
        <a:spcBef>
          <a:spcPct val="0"/>
        </a:spcBef>
        <a:spcAft>
          <a:spcPct val="0"/>
        </a:spcAft>
        <a:defRPr sz="8400">
          <a:solidFill>
            <a:schemeClr val="tx1"/>
          </a:solidFill>
          <a:latin typeface="Arial" charset="0"/>
          <a:ea typeface="ＭＳ Ｐゴシック" charset="0"/>
        </a:defRPr>
      </a:lvl5pPr>
      <a:lvl6pPr marL="457211" algn="ctr" defTabSz="2506727" rtl="0" fontAlgn="base">
        <a:spcBef>
          <a:spcPct val="0"/>
        </a:spcBef>
        <a:spcAft>
          <a:spcPct val="0"/>
        </a:spcAft>
        <a:defRPr sz="8400">
          <a:solidFill>
            <a:schemeClr val="tx1"/>
          </a:solidFill>
          <a:latin typeface="Calibri" pitchFamily="34" charset="0"/>
        </a:defRPr>
      </a:lvl6pPr>
      <a:lvl7pPr marL="914423" algn="ctr" defTabSz="2506727" rtl="0" fontAlgn="base">
        <a:spcBef>
          <a:spcPct val="0"/>
        </a:spcBef>
        <a:spcAft>
          <a:spcPct val="0"/>
        </a:spcAft>
        <a:defRPr sz="8400">
          <a:solidFill>
            <a:schemeClr val="tx1"/>
          </a:solidFill>
          <a:latin typeface="Calibri" pitchFamily="34" charset="0"/>
        </a:defRPr>
      </a:lvl7pPr>
      <a:lvl8pPr marL="1371635" algn="ctr" defTabSz="2506727" rtl="0" fontAlgn="base">
        <a:spcBef>
          <a:spcPct val="0"/>
        </a:spcBef>
        <a:spcAft>
          <a:spcPct val="0"/>
        </a:spcAft>
        <a:defRPr sz="8400">
          <a:solidFill>
            <a:schemeClr val="tx1"/>
          </a:solidFill>
          <a:latin typeface="Calibri" pitchFamily="34" charset="0"/>
        </a:defRPr>
      </a:lvl8pPr>
      <a:lvl9pPr marL="1828845" algn="ctr" defTabSz="2506727" rtl="0" fontAlgn="base">
        <a:spcBef>
          <a:spcPct val="0"/>
        </a:spcBef>
        <a:spcAft>
          <a:spcPct val="0"/>
        </a:spcAft>
        <a:defRPr sz="8400">
          <a:solidFill>
            <a:schemeClr val="tx1"/>
          </a:solidFill>
          <a:latin typeface="Calibri" pitchFamily="34" charset="0"/>
        </a:defRPr>
      </a:lvl9pPr>
    </p:titleStyle>
    <p:bodyStyle>
      <a:lvl1pPr marL="939824" indent="-939824" algn="l" defTabSz="2506196" rtl="0" eaLnBrk="0" fontAlgn="base" hangingPunct="0">
        <a:spcBef>
          <a:spcPct val="20000"/>
        </a:spcBef>
        <a:spcAft>
          <a:spcPct val="0"/>
        </a:spcAft>
        <a:buFont typeface="Arial" panose="020B0604020202020204" pitchFamily="34" charset="0"/>
        <a:buChar char="•"/>
        <a:defRPr sz="8800" kern="1200">
          <a:solidFill>
            <a:schemeClr val="tx1"/>
          </a:solidFill>
          <a:latin typeface="+mn-lt"/>
          <a:ea typeface="ＭＳ Ｐゴシック" charset="0"/>
          <a:cs typeface="+mn-cs"/>
        </a:defRPr>
      </a:lvl1pPr>
      <a:lvl2pPr marL="2036284" indent="-782129" algn="l" defTabSz="2506196" rtl="0" eaLnBrk="0" fontAlgn="base" hangingPunct="0">
        <a:spcBef>
          <a:spcPct val="20000"/>
        </a:spcBef>
        <a:spcAft>
          <a:spcPct val="0"/>
        </a:spcAft>
        <a:buFont typeface="Arial" panose="020B0604020202020204" pitchFamily="34" charset="0"/>
        <a:buChar char="–"/>
        <a:defRPr sz="7734" kern="1200">
          <a:solidFill>
            <a:schemeClr val="tx1"/>
          </a:solidFill>
          <a:latin typeface="+mn-lt"/>
          <a:ea typeface="ＭＳ Ｐゴシック" charset="0"/>
          <a:cs typeface="+mn-cs"/>
        </a:defRPr>
      </a:lvl2pPr>
      <a:lvl3pPr marL="3133804" indent="-625491" algn="l" defTabSz="2506196" rtl="0" eaLnBrk="0" fontAlgn="base" hangingPunct="0">
        <a:spcBef>
          <a:spcPct val="20000"/>
        </a:spcBef>
        <a:spcAft>
          <a:spcPct val="0"/>
        </a:spcAft>
        <a:buFont typeface="Arial" panose="020B0604020202020204" pitchFamily="34" charset="0"/>
        <a:buChar char="•"/>
        <a:defRPr sz="6534" kern="1200">
          <a:solidFill>
            <a:schemeClr val="tx1"/>
          </a:solidFill>
          <a:latin typeface="+mn-lt"/>
          <a:ea typeface="ＭＳ Ｐゴシック" charset="0"/>
          <a:cs typeface="+mn-cs"/>
        </a:defRPr>
      </a:lvl3pPr>
      <a:lvl4pPr marL="4387959" indent="-625491" algn="l" defTabSz="2506196" rtl="0" eaLnBrk="0" fontAlgn="base" hangingPunct="0">
        <a:spcBef>
          <a:spcPct val="20000"/>
        </a:spcBef>
        <a:spcAft>
          <a:spcPct val="0"/>
        </a:spcAft>
        <a:buFont typeface="Arial" panose="020B0604020202020204" pitchFamily="34" charset="0"/>
        <a:buChar char="–"/>
        <a:defRPr sz="5534" kern="1200">
          <a:solidFill>
            <a:schemeClr val="tx1"/>
          </a:solidFill>
          <a:latin typeface="+mn-lt"/>
          <a:ea typeface="ＭＳ Ｐゴシック" charset="0"/>
          <a:cs typeface="+mn-cs"/>
        </a:defRPr>
      </a:lvl4pPr>
      <a:lvl5pPr marL="5642116" indent="-625491" algn="l" defTabSz="2506196" rtl="0" eaLnBrk="0" fontAlgn="base" hangingPunct="0">
        <a:spcBef>
          <a:spcPct val="20000"/>
        </a:spcBef>
        <a:spcAft>
          <a:spcPct val="0"/>
        </a:spcAft>
        <a:buFont typeface="Arial" panose="020B0604020202020204" pitchFamily="34" charset="0"/>
        <a:buChar char="»"/>
        <a:defRPr sz="5534" kern="1200">
          <a:solidFill>
            <a:schemeClr val="tx1"/>
          </a:solidFill>
          <a:latin typeface="+mn-lt"/>
          <a:ea typeface="ＭＳ Ｐゴシック" charset="0"/>
          <a:cs typeface="+mn-cs"/>
        </a:defRPr>
      </a:lvl5pPr>
      <a:lvl6pPr marL="6896267" indent="-626933" algn="l" defTabSz="2507735" rtl="0" eaLnBrk="1" latinLnBrk="0" hangingPunct="1">
        <a:spcBef>
          <a:spcPct val="20000"/>
        </a:spcBef>
        <a:buFont typeface="Arial" pitchFamily="34" charset="0"/>
        <a:buChar char="•"/>
        <a:defRPr sz="5534" kern="1200">
          <a:solidFill>
            <a:schemeClr val="tx1"/>
          </a:solidFill>
          <a:latin typeface="+mn-lt"/>
          <a:ea typeface="+mn-ea"/>
          <a:cs typeface="+mn-cs"/>
        </a:defRPr>
      </a:lvl6pPr>
      <a:lvl7pPr marL="8150133" indent="-626933" algn="l" defTabSz="2507735" rtl="0" eaLnBrk="1" latinLnBrk="0" hangingPunct="1">
        <a:spcBef>
          <a:spcPct val="20000"/>
        </a:spcBef>
        <a:buFont typeface="Arial" pitchFamily="34" charset="0"/>
        <a:buChar char="•"/>
        <a:defRPr sz="5534" kern="1200">
          <a:solidFill>
            <a:schemeClr val="tx1"/>
          </a:solidFill>
          <a:latin typeface="+mn-lt"/>
          <a:ea typeface="+mn-ea"/>
          <a:cs typeface="+mn-cs"/>
        </a:defRPr>
      </a:lvl7pPr>
      <a:lvl8pPr marL="9404001" indent="-626933" algn="l" defTabSz="2507735" rtl="0" eaLnBrk="1" latinLnBrk="0" hangingPunct="1">
        <a:spcBef>
          <a:spcPct val="20000"/>
        </a:spcBef>
        <a:buFont typeface="Arial" pitchFamily="34" charset="0"/>
        <a:buChar char="•"/>
        <a:defRPr sz="5534" kern="1200">
          <a:solidFill>
            <a:schemeClr val="tx1"/>
          </a:solidFill>
          <a:latin typeface="+mn-lt"/>
          <a:ea typeface="+mn-ea"/>
          <a:cs typeface="+mn-cs"/>
        </a:defRPr>
      </a:lvl8pPr>
      <a:lvl9pPr marL="10657868" indent="-626933" algn="l" defTabSz="2507735" rtl="0" eaLnBrk="1" latinLnBrk="0" hangingPunct="1">
        <a:spcBef>
          <a:spcPct val="20000"/>
        </a:spcBef>
        <a:buFont typeface="Arial" pitchFamily="34" charset="0"/>
        <a:buChar char="•"/>
        <a:defRPr sz="5534" kern="1200">
          <a:solidFill>
            <a:schemeClr val="tx1"/>
          </a:solidFill>
          <a:latin typeface="+mn-lt"/>
          <a:ea typeface="+mn-ea"/>
          <a:cs typeface="+mn-cs"/>
        </a:defRPr>
      </a:lvl9pPr>
    </p:bodyStyle>
    <p:otherStyle>
      <a:defPPr>
        <a:defRPr lang="en-US"/>
      </a:defPPr>
      <a:lvl1pPr marL="0" algn="l" defTabSz="2507735" rtl="0" eaLnBrk="1" latinLnBrk="0" hangingPunct="1">
        <a:defRPr sz="4934" kern="1200">
          <a:solidFill>
            <a:schemeClr val="tx1"/>
          </a:solidFill>
          <a:latin typeface="+mn-lt"/>
          <a:ea typeface="+mn-ea"/>
          <a:cs typeface="+mn-cs"/>
        </a:defRPr>
      </a:lvl1pPr>
      <a:lvl2pPr marL="1253867" algn="l" defTabSz="2507735" rtl="0" eaLnBrk="1" latinLnBrk="0" hangingPunct="1">
        <a:defRPr sz="4934" kern="1200">
          <a:solidFill>
            <a:schemeClr val="tx1"/>
          </a:solidFill>
          <a:latin typeface="+mn-lt"/>
          <a:ea typeface="+mn-ea"/>
          <a:cs typeface="+mn-cs"/>
        </a:defRPr>
      </a:lvl2pPr>
      <a:lvl3pPr marL="2507735" algn="l" defTabSz="2507735" rtl="0" eaLnBrk="1" latinLnBrk="0" hangingPunct="1">
        <a:defRPr sz="4934" kern="1200">
          <a:solidFill>
            <a:schemeClr val="tx1"/>
          </a:solidFill>
          <a:latin typeface="+mn-lt"/>
          <a:ea typeface="+mn-ea"/>
          <a:cs typeface="+mn-cs"/>
        </a:defRPr>
      </a:lvl3pPr>
      <a:lvl4pPr marL="3761600" algn="l" defTabSz="2507735" rtl="0" eaLnBrk="1" latinLnBrk="0" hangingPunct="1">
        <a:defRPr sz="4934" kern="1200">
          <a:solidFill>
            <a:schemeClr val="tx1"/>
          </a:solidFill>
          <a:latin typeface="+mn-lt"/>
          <a:ea typeface="+mn-ea"/>
          <a:cs typeface="+mn-cs"/>
        </a:defRPr>
      </a:lvl4pPr>
      <a:lvl5pPr marL="5015468" algn="l" defTabSz="2507735" rtl="0" eaLnBrk="1" latinLnBrk="0" hangingPunct="1">
        <a:defRPr sz="4934" kern="1200">
          <a:solidFill>
            <a:schemeClr val="tx1"/>
          </a:solidFill>
          <a:latin typeface="+mn-lt"/>
          <a:ea typeface="+mn-ea"/>
          <a:cs typeface="+mn-cs"/>
        </a:defRPr>
      </a:lvl5pPr>
      <a:lvl6pPr marL="6269334" algn="l" defTabSz="2507735" rtl="0" eaLnBrk="1" latinLnBrk="0" hangingPunct="1">
        <a:defRPr sz="4934" kern="1200">
          <a:solidFill>
            <a:schemeClr val="tx1"/>
          </a:solidFill>
          <a:latin typeface="+mn-lt"/>
          <a:ea typeface="+mn-ea"/>
          <a:cs typeface="+mn-cs"/>
        </a:defRPr>
      </a:lvl6pPr>
      <a:lvl7pPr marL="7523200" algn="l" defTabSz="2507735" rtl="0" eaLnBrk="1" latinLnBrk="0" hangingPunct="1">
        <a:defRPr sz="4934" kern="1200">
          <a:solidFill>
            <a:schemeClr val="tx1"/>
          </a:solidFill>
          <a:latin typeface="+mn-lt"/>
          <a:ea typeface="+mn-ea"/>
          <a:cs typeface="+mn-cs"/>
        </a:defRPr>
      </a:lvl7pPr>
      <a:lvl8pPr marL="8777068" algn="l" defTabSz="2507735" rtl="0" eaLnBrk="1" latinLnBrk="0" hangingPunct="1">
        <a:defRPr sz="4934" kern="1200">
          <a:solidFill>
            <a:schemeClr val="tx1"/>
          </a:solidFill>
          <a:latin typeface="+mn-lt"/>
          <a:ea typeface="+mn-ea"/>
          <a:cs typeface="+mn-cs"/>
        </a:defRPr>
      </a:lvl8pPr>
      <a:lvl9pPr marL="10030934" algn="l" defTabSz="2507735" rtl="0" eaLnBrk="1" latinLnBrk="0" hangingPunct="1">
        <a:defRPr sz="49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doi.org/10.1016/j.outlook.2008.06.009" TargetMode="External"/><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doi.org/10.1891/0730-0832.29.6.396" TargetMode="External"/><Relationship Id="rId9"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FFFACD-2F08-6C6E-EE52-41F75B0652DE}"/>
              </a:ext>
            </a:extLst>
          </p:cNvPr>
          <p:cNvSpPr txBox="1">
            <a:spLocks noChangeArrowheads="1"/>
          </p:cNvSpPr>
          <p:nvPr/>
        </p:nvSpPr>
        <p:spPr bwMode="auto">
          <a:xfrm>
            <a:off x="1143000" y="42367200"/>
            <a:ext cx="3063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800" b="1" dirty="0">
                <a:solidFill>
                  <a:schemeClr val="bg1"/>
                </a:solidFill>
              </a:rPr>
              <a:t>About Children’s </a:t>
            </a:r>
            <a:r>
              <a:rPr lang="en-US" altLang="en-US" sz="1800" b="1" dirty="0" err="1">
                <a:solidFill>
                  <a:schemeClr val="bg1"/>
                </a:solidFill>
              </a:rPr>
              <a:t>Health</a:t>
            </a:r>
            <a:r>
              <a:rPr lang="en-US" altLang="en-US" sz="1800" b="1" baseline="30000" dirty="0" err="1">
                <a:solidFill>
                  <a:schemeClr val="bg1"/>
                </a:solidFill>
              </a:rPr>
              <a:t>SM</a:t>
            </a:r>
            <a:endParaRPr lang="en-US" altLang="en-US" sz="1800" b="1" baseline="30000" dirty="0">
              <a:solidFill>
                <a:schemeClr val="bg1"/>
              </a:solidFill>
            </a:endParaRPr>
          </a:p>
          <a:p>
            <a:r>
              <a:rPr lang="en-US" altLang="en-US" sz="1800" dirty="0">
                <a:solidFill>
                  <a:schemeClr val="bg1"/>
                </a:solidFill>
              </a:rPr>
              <a:t>Children’s Health℠ is the eighth-largest pediatric health care provider in the nation and the leading pediatric health care system in North Texas, providing a full spectrum of health care services—from daily wellness and primary care to specialty visits and critical care. Holding eight disease-specific care certifications from The Joint Commission, Children’s Health has been consistently named one of the nation’s top pediatric providers by U.S. News &amp; World Report. The Children’s Health system includes Children’s Medical Center Dallas, as well as Children’s Medical Center Plano, multiple specialty centers,  Our Children’s House rehabilitation facilities, physician services and the Children’s Medical Center Research Institute at UT Southwestern.</a:t>
            </a:r>
          </a:p>
        </p:txBody>
      </p:sp>
      <p:sp>
        <p:nvSpPr>
          <p:cNvPr id="3" name="TextBox 2">
            <a:extLst>
              <a:ext uri="{FF2B5EF4-FFF2-40B4-BE49-F238E27FC236}">
                <a16:creationId xmlns:a16="http://schemas.microsoft.com/office/drawing/2014/main" id="{AEB43ACE-8397-F536-9A30-88A545FE8798}"/>
              </a:ext>
            </a:extLst>
          </p:cNvPr>
          <p:cNvSpPr txBox="1">
            <a:spLocks noChangeArrowheads="1"/>
          </p:cNvSpPr>
          <p:nvPr/>
        </p:nvSpPr>
        <p:spPr bwMode="auto">
          <a:xfrm>
            <a:off x="12649200" y="154004"/>
            <a:ext cx="16002000" cy="377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07000"/>
              </a:lnSpc>
            </a:pPr>
            <a:r>
              <a:rPr lang="en-US" sz="5400" kern="100" dirty="0">
                <a:solidFill>
                  <a:schemeClr val="bg1"/>
                </a:solidFill>
                <a:latin typeface="Helvetica" panose="020B0604020202020204" pitchFamily="34" charset="0"/>
                <a:ea typeface="Calibri" panose="020F0502020204030204" pitchFamily="34" charset="0"/>
                <a:cs typeface="Helvetica" panose="020B0604020202020204" pitchFamily="34" charset="0"/>
              </a:rPr>
              <a:t>Lunch and Learn:  How to Use an Online Platform to Increase Clinical Knowledge in the Pediatric Ambulatory Setting</a:t>
            </a:r>
          </a:p>
          <a:p>
            <a:pPr algn="ctr">
              <a:lnSpc>
                <a:spcPct val="107000"/>
              </a:lnSpc>
            </a:pPr>
            <a:r>
              <a:rPr lang="en-US" sz="2800" dirty="0">
                <a:solidFill>
                  <a:schemeClr val="bg1"/>
                </a:solidFill>
                <a:latin typeface="Helvetica" panose="020B0604020202020204" pitchFamily="34" charset="0"/>
                <a:cs typeface="Helvetica" panose="020B0604020202020204" pitchFamily="34" charset="0"/>
              </a:rPr>
              <a:t>Children’s Health - Dallas, Texas</a:t>
            </a:r>
            <a:r>
              <a:rPr lang="en-US" sz="2800" dirty="0">
                <a:solidFill>
                  <a:schemeClr val="bg1"/>
                </a:solidFill>
                <a:latin typeface="Helvetica" panose="020B0604020202020204" pitchFamily="34" charset="0"/>
                <a:ea typeface="Calibri" panose="020F0502020204030204" pitchFamily="34" charset="0"/>
                <a:cs typeface="Helvetica" panose="020B0604020202020204" pitchFamily="34" charset="0"/>
              </a:rPr>
              <a:t> </a:t>
            </a:r>
          </a:p>
          <a:p>
            <a:pPr algn="ctr">
              <a:lnSpc>
                <a:spcPct val="107000"/>
              </a:lnSpc>
            </a:pPr>
            <a:r>
              <a:rPr lang="en-US" sz="2800" dirty="0">
                <a:solidFill>
                  <a:schemeClr val="bg1"/>
                </a:solidFill>
                <a:latin typeface="Helvetica" panose="020B0604020202020204" pitchFamily="34" charset="0"/>
                <a:ea typeface="Calibri" panose="020F0502020204030204" pitchFamily="34" charset="0"/>
                <a:cs typeface="Helvetica" panose="020B0604020202020204" pitchFamily="34" charset="0"/>
              </a:rPr>
              <a:t>Sally Derrick, BSN, RN, CPN</a:t>
            </a:r>
          </a:p>
        </p:txBody>
      </p:sp>
      <p:sp>
        <p:nvSpPr>
          <p:cNvPr id="5" name="TextBox 4">
            <a:extLst>
              <a:ext uri="{FF2B5EF4-FFF2-40B4-BE49-F238E27FC236}">
                <a16:creationId xmlns:a16="http://schemas.microsoft.com/office/drawing/2014/main" id="{172F0B26-6380-500C-62FF-83AE7744FC29}"/>
              </a:ext>
            </a:extLst>
          </p:cNvPr>
          <p:cNvSpPr txBox="1"/>
          <p:nvPr/>
        </p:nvSpPr>
        <p:spPr>
          <a:xfrm>
            <a:off x="1917447" y="4411001"/>
            <a:ext cx="7391399" cy="9614299"/>
          </a:xfrm>
          <a:prstGeom prst="rect">
            <a:avLst/>
          </a:prstGeom>
          <a:noFill/>
          <a:ln w="76200">
            <a:solidFill>
              <a:srgbClr val="7030A0"/>
            </a:solidFill>
          </a:ln>
        </p:spPr>
        <p:txBody>
          <a:bodyPr wrap="square" lIns="91440" tIns="45720" rIns="91440" bIns="45720" anchor="t">
            <a:spAutoFit/>
          </a:bodyPr>
          <a:lstStyle/>
          <a:p>
            <a:pPr algn="ctr">
              <a:lnSpc>
                <a:spcPct val="107000"/>
              </a:lnSpc>
            </a:pPr>
            <a:r>
              <a:rPr lang="en-US" sz="4400" b="1" dirty="0">
                <a:solidFill>
                  <a:srgbClr val="FF0000"/>
                </a:solidFill>
                <a:latin typeface="Helvetica"/>
                <a:ea typeface="Calibri" panose="020F0502020204030204" pitchFamily="34" charset="0"/>
                <a:cs typeface="Helvetica"/>
              </a:rPr>
              <a:t>Background</a:t>
            </a:r>
          </a:p>
          <a:p>
            <a:pPr algn="ctr" fontAlgn="base">
              <a:lnSpc>
                <a:spcPct val="107000"/>
              </a:lnSpc>
            </a:pPr>
            <a:r>
              <a:rPr lang="en-US" sz="3200" kern="0" dirty="0">
                <a:latin typeface="Helvetica" panose="020B0604020202020204" pitchFamily="34" charset="0"/>
                <a:ea typeface="Times New Roman" panose="02020603050405020304" pitchFamily="18" charset="0"/>
                <a:cs typeface="Helvetica" panose="020B0604020202020204" pitchFamily="34" charset="0"/>
              </a:rPr>
              <a:t>A major challenge for a large pediatric healthcare system is the</a:t>
            </a:r>
            <a:r>
              <a:rPr lang="en-US" sz="3200" dirty="0">
                <a:solidFill>
                  <a:srgbClr val="000000"/>
                </a:solidFill>
                <a:latin typeface="Helvetica"/>
                <a:ea typeface="Calibri" panose="020F0502020204030204" pitchFamily="34" charset="0"/>
                <a:cs typeface="Helvetica"/>
              </a:rPr>
              <a:t> streamlining of practices across diverse clinical settings, creating forums for representation and providing opportunities for the </a:t>
            </a:r>
            <a:r>
              <a:rPr lang="en-US" sz="3200" kern="0" dirty="0">
                <a:latin typeface="Helvetica" panose="020B0604020202020204" pitchFamily="34" charset="0"/>
                <a:ea typeface="Times New Roman" panose="02020603050405020304" pitchFamily="18" charset="0"/>
                <a:cs typeface="Helvetica" panose="020B0604020202020204" pitchFamily="34" charset="0"/>
              </a:rPr>
              <a:t>distribution of relevant clinical information. </a:t>
            </a:r>
          </a:p>
          <a:p>
            <a:pPr algn="ctr" fontAlgn="base">
              <a:lnSpc>
                <a:spcPct val="107000"/>
              </a:lnSpc>
            </a:pPr>
            <a:endParaRPr lang="en-US" sz="3200" kern="0" dirty="0">
              <a:latin typeface="Helvetica" panose="020B0604020202020204" pitchFamily="34" charset="0"/>
              <a:ea typeface="Calibri" panose="020F0502020204030204" pitchFamily="34" charset="0"/>
              <a:cs typeface="Helvetica" panose="020B0604020202020204" pitchFamily="34" charset="0"/>
            </a:endParaRPr>
          </a:p>
          <a:p>
            <a:pPr algn="ctr">
              <a:lnSpc>
                <a:spcPct val="107000"/>
              </a:lnSpc>
            </a:pPr>
            <a:r>
              <a:rPr lang="en-US" sz="3200" kern="0" dirty="0">
                <a:latin typeface="Helvetica"/>
                <a:ea typeface="Times New Roman" panose="02020603050405020304" pitchFamily="18" charset="0"/>
                <a:cs typeface="Helvetica"/>
              </a:rPr>
              <a:t>The Nursing Professional Governance Ambulatory Clinical Practice Council</a:t>
            </a:r>
            <a:r>
              <a:rPr lang="en-US" sz="3200" kern="100" dirty="0">
                <a:latin typeface="Helvetica"/>
                <a:ea typeface="Calibri"/>
                <a:cs typeface="Helvetica"/>
              </a:rPr>
              <a:t> created a goal of</a:t>
            </a:r>
          </a:p>
          <a:p>
            <a:pPr algn="ctr" fontAlgn="base">
              <a:lnSpc>
                <a:spcPct val="107000"/>
              </a:lnSpc>
            </a:pPr>
            <a:r>
              <a:rPr lang="en-US" sz="3200" kern="0"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streamlining practices to educate and inform staff across diverse clinical settings, across multiple locations during a time of ever-increasing clinic volumes and workloads.</a:t>
            </a:r>
          </a:p>
          <a:p>
            <a:pPr algn="ctr" fontAlgn="base">
              <a:lnSpc>
                <a:spcPct val="107000"/>
              </a:lnSpc>
            </a:pPr>
            <a:endParaRPr lang="en-US" sz="2400" kern="100" dirty="0">
              <a:latin typeface="Helvetica" panose="020B0604020202020204" pitchFamily="34" charset="0"/>
              <a:ea typeface="Calibri" panose="020F050202020403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24EE3011-C615-E5F8-04EE-F505839F307A}"/>
              </a:ext>
            </a:extLst>
          </p:cNvPr>
          <p:cNvSpPr txBox="1"/>
          <p:nvPr/>
        </p:nvSpPr>
        <p:spPr>
          <a:xfrm>
            <a:off x="1917445" y="15733320"/>
            <a:ext cx="7391399" cy="13497221"/>
          </a:xfrm>
          <a:prstGeom prst="rect">
            <a:avLst/>
          </a:prstGeom>
          <a:noFill/>
          <a:ln w="76200">
            <a:solidFill>
              <a:srgbClr val="7030A0"/>
            </a:solidFill>
          </a:ln>
        </p:spPr>
        <p:txBody>
          <a:bodyPr wrap="square" rtlCol="0">
            <a:spAutoFit/>
          </a:bodyPr>
          <a:lstStyle/>
          <a:p>
            <a:pPr algn="ctr">
              <a:lnSpc>
                <a:spcPct val="107000"/>
              </a:lnSpc>
            </a:pPr>
            <a:r>
              <a:rPr lang="en-US" sz="4400" b="1" dirty="0">
                <a:solidFill>
                  <a:srgbClr val="FF0000"/>
                </a:solidFill>
                <a:latin typeface="Helvetica"/>
                <a:ea typeface="Calibri" panose="020F0502020204030204" pitchFamily="34" charset="0"/>
                <a:cs typeface="Helvetica"/>
              </a:rPr>
              <a:t>Method</a:t>
            </a:r>
          </a:p>
          <a:p>
            <a:pPr marL="0" marR="0" algn="ctr" fontAlgn="base">
              <a:spcBef>
                <a:spcPts val="0"/>
              </a:spcBef>
              <a:spcAft>
                <a:spcPts val="0"/>
              </a:spcAft>
            </a:pPr>
            <a:r>
              <a:rPr lang="en-US" sz="3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The Lunch and Learn was launched in November 2022 and provides a platform for monthly opportunities to learn more about topics that impact daily practice with the ultimate goal to improve patient outcomes. </a:t>
            </a:r>
            <a:r>
              <a:rPr lang="en-US" sz="3200" dirty="0">
                <a:effectLst/>
                <a:latin typeface="Helvetica" panose="020B0604020202020204" pitchFamily="34" charset="0"/>
                <a:ea typeface="Times New Roman" panose="02020603050405020304" pitchFamily="18" charset="0"/>
                <a:cs typeface="Helvetica" panose="020B0604020202020204" pitchFamily="34" charset="0"/>
              </a:rPr>
              <a:t>Two identical sessions are held over the lunch hour, each lasting 30 minutes. Offering two sessions allows for busy clinical staff to have options for attendance.</a:t>
            </a:r>
          </a:p>
          <a:p>
            <a:pPr marL="0" marR="0" algn="ctr" fontAlgn="base">
              <a:spcBef>
                <a:spcPts val="0"/>
              </a:spcBef>
              <a:spcAft>
                <a:spcPts val="0"/>
              </a:spcAft>
            </a:pPr>
            <a:r>
              <a:rPr lang="en-US" sz="3200" dirty="0">
                <a:effectLst/>
                <a:latin typeface="Helvetica" panose="020B0604020202020204" pitchFamily="34" charset="0"/>
                <a:ea typeface="Times New Roman" panose="02020603050405020304" pitchFamily="18" charset="0"/>
                <a:cs typeface="Helvetica" panose="020B0604020202020204" pitchFamily="34" charset="0"/>
              </a:rPr>
              <a:t> </a:t>
            </a:r>
          </a:p>
          <a:p>
            <a:pPr marL="0" marR="0" algn="ctr" fontAlgn="base">
              <a:spcBef>
                <a:spcPts val="0"/>
              </a:spcBef>
              <a:spcAft>
                <a:spcPts val="0"/>
              </a:spcAft>
            </a:pPr>
            <a:r>
              <a:rPr lang="en-US" sz="3200" dirty="0">
                <a:effectLst/>
                <a:latin typeface="Helvetica" panose="020B0604020202020204" pitchFamily="34" charset="0"/>
                <a:ea typeface="Times New Roman" panose="02020603050405020304" pitchFamily="18" charset="0"/>
                <a:cs typeface="Helvetica" panose="020B0604020202020204" pitchFamily="34" charset="0"/>
              </a:rPr>
              <a:t>Topics are carefully chosen</a:t>
            </a:r>
            <a:r>
              <a:rPr lang="en-US" sz="3200" dirty="0">
                <a:effectLst/>
                <a:latin typeface="Helvetica" panose="020B0604020202020204" pitchFamily="34" charset="0"/>
                <a:ea typeface="Calibri" panose="020F0502020204030204" pitchFamily="34" charset="0"/>
                <a:cs typeface="Helvetica" panose="020B0604020202020204" pitchFamily="34" charset="0"/>
              </a:rPr>
              <a:t> </a:t>
            </a:r>
            <a:r>
              <a:rPr lang="en-US" sz="3200" dirty="0">
                <a:effectLst/>
                <a:latin typeface="Helvetica" panose="020B0604020202020204" pitchFamily="34" charset="0"/>
                <a:ea typeface="Times New Roman" panose="02020603050405020304" pitchFamily="18" charset="0"/>
                <a:cs typeface="Helvetica" panose="020B0604020202020204" pitchFamily="34" charset="0"/>
              </a:rPr>
              <a:t>by front-line pediatric nurses who are members of the Clinical Practice Council and informal leaders of the division. The council members work together to identify educational needs across clinics as well as collaborate with ambulatory leadership to identify system initiatives. Once a topic is chosen a member of the council works with the appropriate department to create a 30-minute presentation that </a:t>
            </a:r>
            <a:r>
              <a:rPr lang="en-US" sz="3200" dirty="0">
                <a:latin typeface="Helvetica" panose="020B0604020202020204" pitchFamily="34" charset="0"/>
                <a:ea typeface="Times New Roman" panose="02020603050405020304" pitchFamily="18" charset="0"/>
                <a:cs typeface="Helvetica" panose="020B0604020202020204" pitchFamily="34" charset="0"/>
              </a:rPr>
              <a:t>is offered</a:t>
            </a:r>
            <a:r>
              <a:rPr lang="en-US" sz="3200" dirty="0">
                <a:effectLst/>
                <a:latin typeface="Helvetica" panose="020B0604020202020204" pitchFamily="34" charset="0"/>
                <a:ea typeface="Times New Roman" panose="02020603050405020304" pitchFamily="18" charset="0"/>
                <a:cs typeface="Helvetica" panose="020B0604020202020204" pitchFamily="34" charset="0"/>
              </a:rPr>
              <a:t> virtually.</a:t>
            </a:r>
          </a:p>
          <a:p>
            <a:pPr marL="0" marR="0" algn="ctr" fontAlgn="base">
              <a:spcBef>
                <a:spcPts val="0"/>
              </a:spcBef>
              <a:spcAft>
                <a:spcPts val="0"/>
              </a:spcAft>
            </a:pPr>
            <a:endParaRPr lang="en-US" sz="2400" dirty="0">
              <a:effectLst/>
              <a:latin typeface="Helvetica" panose="020B0604020202020204" pitchFamily="34" charset="0"/>
              <a:ea typeface="Times New Roman" panose="02020603050405020304" pitchFamily="18" charset="0"/>
              <a:cs typeface="Helvetica" panose="020B0604020202020204" pitchFamily="34" charset="0"/>
            </a:endParaRPr>
          </a:p>
        </p:txBody>
      </p:sp>
      <p:sp>
        <p:nvSpPr>
          <p:cNvPr id="7" name="TextBox 6">
            <a:extLst>
              <a:ext uri="{FF2B5EF4-FFF2-40B4-BE49-F238E27FC236}">
                <a16:creationId xmlns:a16="http://schemas.microsoft.com/office/drawing/2014/main" id="{00336C1C-8BBA-5C07-6E12-00528EBD74D1}"/>
              </a:ext>
            </a:extLst>
          </p:cNvPr>
          <p:cNvSpPr txBox="1"/>
          <p:nvPr/>
        </p:nvSpPr>
        <p:spPr>
          <a:xfrm>
            <a:off x="1917445" y="30326834"/>
            <a:ext cx="7391399" cy="4093428"/>
          </a:xfrm>
          <a:prstGeom prst="rect">
            <a:avLst/>
          </a:prstGeom>
          <a:noFill/>
          <a:ln w="76200">
            <a:solidFill>
              <a:srgbClr val="7030A0"/>
            </a:solidFill>
          </a:ln>
        </p:spPr>
        <p:txBody>
          <a:bodyPr wrap="square" rtlCol="0">
            <a:spAutoFit/>
          </a:bodyPr>
          <a:lstStyle/>
          <a:p>
            <a:pPr algn="ctr"/>
            <a:r>
              <a:rPr lang="en-US" sz="4400" b="1" dirty="0">
                <a:solidFill>
                  <a:srgbClr val="FF0000"/>
                </a:solidFill>
                <a:latin typeface="Helvetica" panose="020B0604020202020204" pitchFamily="34" charset="0"/>
                <a:cs typeface="Helvetica" panose="020B0604020202020204" pitchFamily="34" charset="0"/>
              </a:rPr>
              <a:t>Topics Presented</a:t>
            </a:r>
          </a:p>
          <a:p>
            <a:pPr algn="ctr"/>
            <a:r>
              <a:rPr lang="en-US" sz="3200" dirty="0">
                <a:latin typeface="Helvetica" panose="020B0604020202020204" pitchFamily="34" charset="0"/>
                <a:cs typeface="Helvetica" panose="020B0604020202020204" pitchFamily="34" charset="0"/>
              </a:rPr>
              <a:t>• Legal and Compliance Considerations</a:t>
            </a:r>
          </a:p>
          <a:p>
            <a:pPr algn="ctr"/>
            <a:r>
              <a:rPr lang="en-US" sz="3200" dirty="0">
                <a:latin typeface="Helvetica" panose="020B0604020202020204" pitchFamily="34" charset="0"/>
                <a:cs typeface="Helvetica" panose="020B0604020202020204" pitchFamily="34" charset="0"/>
              </a:rPr>
              <a:t>• Transition to Adult Care</a:t>
            </a:r>
          </a:p>
          <a:p>
            <a:pPr algn="ctr"/>
            <a:r>
              <a:rPr lang="en-US" sz="3200" dirty="0">
                <a:latin typeface="Helvetica" panose="020B0604020202020204" pitchFamily="34" charset="0"/>
                <a:cs typeface="Helvetica" panose="020B0604020202020204" pitchFamily="34" charset="0"/>
              </a:rPr>
              <a:t>• Social Determinates of Health</a:t>
            </a:r>
          </a:p>
          <a:p>
            <a:pPr algn="ctr"/>
            <a:r>
              <a:rPr lang="en-US" sz="3200" dirty="0">
                <a:latin typeface="Helvetica" panose="020B0604020202020204" pitchFamily="34" charset="0"/>
                <a:cs typeface="Helvetica" panose="020B0604020202020204" pitchFamily="34" charset="0"/>
              </a:rPr>
              <a:t>• Health Literacy</a:t>
            </a:r>
          </a:p>
          <a:p>
            <a:pPr algn="ctr"/>
            <a:r>
              <a:rPr lang="en-US" sz="3200" dirty="0">
                <a:latin typeface="Helvetica" panose="020B0604020202020204" pitchFamily="34" charset="0"/>
                <a:cs typeface="Helvetica" panose="020B0604020202020204" pitchFamily="34" charset="0"/>
              </a:rPr>
              <a:t>• Social Work and Case Management </a:t>
            </a:r>
          </a:p>
          <a:p>
            <a:pPr algn="ctr"/>
            <a:r>
              <a:rPr lang="en-US" sz="3200" dirty="0">
                <a:latin typeface="Helvetica" panose="020B0604020202020204" pitchFamily="34" charset="0"/>
                <a:cs typeface="Helvetica" panose="020B0604020202020204" pitchFamily="34" charset="0"/>
              </a:rPr>
              <a:t>• Tips for Writing a Nomination Letter</a:t>
            </a:r>
          </a:p>
          <a:p>
            <a:pPr algn="ctr"/>
            <a:endParaRPr lang="en-US" sz="2400" dirty="0">
              <a:latin typeface="Helvetica" panose="020B0604020202020204"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6666EF22-66B4-E3F3-385F-4159B5CC47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66557" y="4417450"/>
            <a:ext cx="14304915" cy="7164949"/>
          </a:xfrm>
          <a:prstGeom prst="rect">
            <a:avLst/>
          </a:prstGeom>
        </p:spPr>
      </p:pic>
      <p:sp>
        <p:nvSpPr>
          <p:cNvPr id="9" name="TextBox 8">
            <a:extLst>
              <a:ext uri="{FF2B5EF4-FFF2-40B4-BE49-F238E27FC236}">
                <a16:creationId xmlns:a16="http://schemas.microsoft.com/office/drawing/2014/main" id="{7018EC83-3BEA-6740-3A99-1EFDE5F6B38C}"/>
              </a:ext>
            </a:extLst>
          </p:cNvPr>
          <p:cNvSpPr txBox="1"/>
          <p:nvPr/>
        </p:nvSpPr>
        <p:spPr>
          <a:xfrm>
            <a:off x="10156249" y="12577391"/>
            <a:ext cx="14125529" cy="3155929"/>
          </a:xfrm>
          <a:prstGeom prst="rect">
            <a:avLst/>
          </a:prstGeom>
          <a:noFill/>
          <a:ln w="76200">
            <a:solidFill>
              <a:srgbClr val="7030A0"/>
            </a:solidFill>
          </a:ln>
        </p:spPr>
        <p:txBody>
          <a:bodyPr wrap="square" rtlCol="0">
            <a:spAutoFit/>
          </a:bodyPr>
          <a:lstStyle/>
          <a:p>
            <a:pPr algn="ctr">
              <a:lnSpc>
                <a:spcPct val="107000"/>
              </a:lnSpc>
            </a:pPr>
            <a:r>
              <a:rPr lang="en-US" sz="4400" b="1" dirty="0">
                <a:solidFill>
                  <a:srgbClr val="FF0000"/>
                </a:solidFill>
                <a:latin typeface="Helvetica"/>
                <a:ea typeface="Calibri" panose="020F0502020204030204" pitchFamily="34" charset="0"/>
                <a:cs typeface="Helvetica"/>
              </a:rPr>
              <a:t>Who Are We?</a:t>
            </a:r>
          </a:p>
          <a:p>
            <a:pPr algn="ctr"/>
            <a:r>
              <a:rPr lang="en-US" sz="3200" dirty="0">
                <a:solidFill>
                  <a:srgbClr val="000000"/>
                </a:solidFill>
                <a:latin typeface="Helvetica"/>
                <a:ea typeface="Calibri" panose="020F0502020204030204" pitchFamily="34" charset="0"/>
                <a:cs typeface="Helvetica"/>
              </a:rPr>
              <a:t>Children's Health, a 4-time Magnet designated healthcare system, is located in North Texas, serving Dallas, Plano and the surrounding communities. The Ambulatory division encompasses five locations, with over 50 specialty clinics and 250 nurses spread out over a large metropolitan area. </a:t>
            </a:r>
          </a:p>
          <a:p>
            <a:pPr algn="ctr"/>
            <a:endParaRPr lang="en-US" sz="2400" b="1" dirty="0">
              <a:solidFill>
                <a:srgbClr val="000000"/>
              </a:solidFill>
              <a:latin typeface="Helvetica"/>
              <a:ea typeface="Calibri" panose="020F0502020204030204" pitchFamily="34" charset="0"/>
              <a:cs typeface="Helvetica"/>
            </a:endParaRPr>
          </a:p>
        </p:txBody>
      </p:sp>
      <p:sp>
        <p:nvSpPr>
          <p:cNvPr id="10" name="TextBox 9">
            <a:extLst>
              <a:ext uri="{FF2B5EF4-FFF2-40B4-BE49-F238E27FC236}">
                <a16:creationId xmlns:a16="http://schemas.microsoft.com/office/drawing/2014/main" id="{755C9C6A-F888-6976-3970-69AAF8A65008}"/>
              </a:ext>
            </a:extLst>
          </p:cNvPr>
          <p:cNvSpPr txBox="1"/>
          <p:nvPr/>
        </p:nvSpPr>
        <p:spPr>
          <a:xfrm>
            <a:off x="10156249" y="26916745"/>
            <a:ext cx="14215223" cy="7506542"/>
          </a:xfrm>
          <a:prstGeom prst="rect">
            <a:avLst/>
          </a:prstGeom>
          <a:noFill/>
          <a:ln w="76200">
            <a:solidFill>
              <a:srgbClr val="7030A0"/>
            </a:solidFill>
          </a:ln>
        </p:spPr>
        <p:txBody>
          <a:bodyPr wrap="square" rtlCol="0">
            <a:spAutoFit/>
          </a:bodyPr>
          <a:lstStyle/>
          <a:p>
            <a:pPr algn="ctr">
              <a:lnSpc>
                <a:spcPct val="107000"/>
              </a:lnSpc>
            </a:pPr>
            <a:r>
              <a:rPr lang="en-US" sz="4400" b="1" dirty="0">
                <a:solidFill>
                  <a:srgbClr val="FF0000"/>
                </a:solidFill>
                <a:latin typeface="Helvetica" panose="020B0604020202020204" pitchFamily="34" charset="0"/>
                <a:ea typeface="Calibri" panose="020F0502020204030204" pitchFamily="34" charset="0"/>
                <a:cs typeface="Helvetica" panose="020B0604020202020204" pitchFamily="34" charset="0"/>
              </a:rPr>
              <a:t>Growing and Thriving</a:t>
            </a:r>
          </a:p>
          <a:p>
            <a:pPr marL="0" marR="0" algn="ctr" fontAlgn="base">
              <a:lnSpc>
                <a:spcPct val="107000"/>
              </a:lnSpc>
              <a:spcBef>
                <a:spcPts val="0"/>
              </a:spcBef>
              <a:spcAft>
                <a:spcPts val="0"/>
              </a:spcAft>
            </a:pPr>
            <a:r>
              <a:rPr lang="en-US" sz="3200" kern="0" dirty="0">
                <a:effectLst/>
                <a:latin typeface="Helvetica" panose="020B0604020202020204" pitchFamily="34" charset="0"/>
                <a:ea typeface="Times New Roman" panose="02020603050405020304" pitchFamily="18" charset="0"/>
                <a:cs typeface="Helvetica" panose="020B0604020202020204" pitchFamily="34" charset="0"/>
              </a:rPr>
              <a:t>Attendance for each session is tracked, with an average attendance of 85 participants per month, representing 34% of the ambulatory nursing staff. Closely monitoring attendance ensures </a:t>
            </a:r>
            <a:r>
              <a:rPr lang="en-US" sz="3200" kern="0" dirty="0">
                <a:latin typeface="Helvetica" panose="020B0604020202020204" pitchFamily="34" charset="0"/>
                <a:ea typeface="Times New Roman" panose="02020603050405020304" pitchFamily="18" charset="0"/>
                <a:cs typeface="Helvetica" panose="020B0604020202020204" pitchFamily="34" charset="0"/>
              </a:rPr>
              <a:t>that</a:t>
            </a:r>
            <a:r>
              <a:rPr lang="en-US" sz="3200" kern="0" dirty="0">
                <a:effectLst/>
                <a:latin typeface="Helvetica" panose="020B0604020202020204" pitchFamily="34" charset="0"/>
                <a:ea typeface="Times New Roman" panose="02020603050405020304" pitchFamily="18" charset="0"/>
                <a:cs typeface="Helvetica" panose="020B0604020202020204" pitchFamily="34" charset="0"/>
              </a:rPr>
              <a:t> </a:t>
            </a:r>
            <a:r>
              <a:rPr lang="en-US" sz="3200" kern="0" dirty="0">
                <a:latin typeface="Helvetica" panose="020B0604020202020204" pitchFamily="34" charset="0"/>
                <a:ea typeface="Times New Roman" panose="02020603050405020304" pitchFamily="18" charset="0"/>
                <a:cs typeface="Helvetica" panose="020B0604020202020204" pitchFamily="34" charset="0"/>
              </a:rPr>
              <a:t>content remains </a:t>
            </a:r>
            <a:r>
              <a:rPr lang="en-US" sz="3200" kern="0" dirty="0">
                <a:effectLst/>
                <a:latin typeface="Helvetica" panose="020B0604020202020204" pitchFamily="34" charset="0"/>
                <a:ea typeface="Times New Roman" panose="02020603050405020304" pitchFamily="18" charset="0"/>
                <a:cs typeface="Helvetica" panose="020B0604020202020204" pitchFamily="34" charset="0"/>
              </a:rPr>
              <a:t>relevant and engaging. Each session's length is also critical, as </a:t>
            </a:r>
            <a:r>
              <a:rPr lang="en-US" sz="3200" kern="0" dirty="0">
                <a:latin typeface="Helvetica" panose="020B0604020202020204" pitchFamily="34" charset="0"/>
                <a:ea typeface="Times New Roman" panose="02020603050405020304" pitchFamily="18" charset="0"/>
                <a:cs typeface="Helvetica" panose="020B0604020202020204" pitchFamily="34" charset="0"/>
              </a:rPr>
              <a:t>the council</a:t>
            </a:r>
            <a:r>
              <a:rPr lang="en-US" sz="3200" kern="0" dirty="0">
                <a:effectLst/>
                <a:latin typeface="Helvetica" panose="020B0604020202020204" pitchFamily="34" charset="0"/>
                <a:ea typeface="Times New Roman" panose="02020603050405020304" pitchFamily="18" charset="0"/>
                <a:cs typeface="Helvetica" panose="020B0604020202020204" pitchFamily="34" charset="0"/>
              </a:rPr>
              <a:t> recognizes that staff </a:t>
            </a:r>
            <a:r>
              <a:rPr lang="en-US" sz="3200" kern="0" dirty="0">
                <a:latin typeface="Helvetica" panose="020B0604020202020204" pitchFamily="34" charset="0"/>
                <a:ea typeface="Times New Roman" panose="02020603050405020304" pitchFamily="18" charset="0"/>
                <a:cs typeface="Helvetica" panose="020B0604020202020204" pitchFamily="34" charset="0"/>
              </a:rPr>
              <a:t>are</a:t>
            </a:r>
            <a:r>
              <a:rPr lang="en-US" sz="3200" kern="0" dirty="0">
                <a:effectLst/>
                <a:latin typeface="Helvetica" panose="020B0604020202020204" pitchFamily="34" charset="0"/>
                <a:ea typeface="Times New Roman" panose="02020603050405020304" pitchFamily="18" charset="0"/>
                <a:cs typeface="Helvetica" panose="020B0604020202020204" pitchFamily="34" charset="0"/>
              </a:rPr>
              <a:t> busy and find it challenging to step away for more than 30 minutes. To continue to encourage participation each month, staff’s time is respected, and the 30-minute timeframe is carefully maintained.  </a:t>
            </a:r>
            <a:endParaRPr lang="en-US" sz="3200" kern="100" dirty="0">
              <a:effectLst/>
              <a:latin typeface="Helvetica" panose="020B0604020202020204" pitchFamily="34" charset="0"/>
              <a:ea typeface="Calibri" panose="020F0502020204030204" pitchFamily="34" charset="0"/>
              <a:cs typeface="Helvetica" panose="020B0604020202020204" pitchFamily="34" charset="0"/>
            </a:endParaRPr>
          </a:p>
          <a:p>
            <a:pPr marL="0" marR="0" algn="ctr" fontAlgn="base">
              <a:lnSpc>
                <a:spcPct val="107000"/>
              </a:lnSpc>
              <a:spcBef>
                <a:spcPts val="0"/>
              </a:spcBef>
              <a:spcAft>
                <a:spcPts val="0"/>
              </a:spcAft>
            </a:pPr>
            <a:r>
              <a:rPr lang="en-US" sz="3200" kern="0" dirty="0">
                <a:effectLst/>
                <a:latin typeface="Helvetica" panose="020B0604020202020204" pitchFamily="34" charset="0"/>
                <a:ea typeface="Times New Roman" panose="02020603050405020304" pitchFamily="18" charset="0"/>
                <a:cs typeface="Helvetica" panose="020B0604020202020204" pitchFamily="34" charset="0"/>
              </a:rPr>
              <a:t> </a:t>
            </a:r>
            <a:endParaRPr lang="en-US" sz="3200" kern="100" dirty="0">
              <a:effectLst/>
              <a:latin typeface="Helvetica" panose="020B0604020202020204" pitchFamily="34" charset="0"/>
              <a:ea typeface="Calibri" panose="020F0502020204030204" pitchFamily="34" charset="0"/>
              <a:cs typeface="Helvetica" panose="020B0604020202020204" pitchFamily="34" charset="0"/>
            </a:endParaRPr>
          </a:p>
          <a:p>
            <a:pPr marL="0" marR="0" algn="ctr" fontAlgn="base">
              <a:lnSpc>
                <a:spcPct val="107000"/>
              </a:lnSpc>
              <a:spcBef>
                <a:spcPts val="0"/>
              </a:spcBef>
              <a:spcAft>
                <a:spcPts val="0"/>
              </a:spcAft>
            </a:pPr>
            <a:r>
              <a:rPr lang="en-US" sz="3200" kern="0" dirty="0">
                <a:effectLst/>
                <a:latin typeface="Helvetica" panose="020B0604020202020204" pitchFamily="34" charset="0"/>
                <a:ea typeface="Times New Roman" panose="02020603050405020304" pitchFamily="18" charset="0"/>
                <a:cs typeface="Helvetica" panose="020B0604020202020204" pitchFamily="34" charset="0"/>
              </a:rPr>
              <a:t>In December of 2023, one year since the launch of the Lunch and Learn series, a survey was sent out to all staff regarding the impact of the series. As seen in the graph above, </a:t>
            </a:r>
            <a:r>
              <a:rPr lang="en-US" sz="3200" kern="0" dirty="0">
                <a:latin typeface="Helvetica" panose="020B0604020202020204" pitchFamily="34" charset="0"/>
                <a:ea typeface="Times New Roman" panose="02020603050405020304" pitchFamily="18" charset="0"/>
                <a:cs typeface="Helvetica" panose="020B0604020202020204" pitchFamily="34" charset="0"/>
              </a:rPr>
              <a:t>all respondents found the series to be valuable, with 85% finding it very valuable.</a:t>
            </a:r>
          </a:p>
          <a:p>
            <a:pPr marL="0" marR="0" algn="ctr" fontAlgn="base">
              <a:lnSpc>
                <a:spcPct val="107000"/>
              </a:lnSpc>
              <a:spcBef>
                <a:spcPts val="0"/>
              </a:spcBef>
              <a:spcAft>
                <a:spcPts val="0"/>
              </a:spcAft>
            </a:pPr>
            <a:endParaRPr lang="en-US" sz="2400" kern="100"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225D0792-094A-8ABB-AD6B-8E6590B2527B}"/>
              </a:ext>
            </a:extLst>
          </p:cNvPr>
          <p:cNvSpPr txBox="1"/>
          <p:nvPr/>
        </p:nvSpPr>
        <p:spPr>
          <a:xfrm>
            <a:off x="25039490" y="4411002"/>
            <a:ext cx="5181599" cy="10141238"/>
          </a:xfrm>
          <a:prstGeom prst="rect">
            <a:avLst/>
          </a:prstGeom>
          <a:noFill/>
          <a:ln w="76200">
            <a:solidFill>
              <a:srgbClr val="7030A0"/>
            </a:solidFill>
          </a:ln>
        </p:spPr>
        <p:txBody>
          <a:bodyPr wrap="square" rtlCol="0">
            <a:spAutoFit/>
          </a:bodyPr>
          <a:lstStyle/>
          <a:p>
            <a:pPr marL="0" marR="0" algn="ctr" fontAlgn="base">
              <a:lnSpc>
                <a:spcPct val="107000"/>
              </a:lnSpc>
              <a:spcBef>
                <a:spcPts val="0"/>
              </a:spcBef>
              <a:spcAft>
                <a:spcPts val="0"/>
              </a:spcAft>
            </a:pPr>
            <a:r>
              <a:rPr lang="en-US" sz="4400" b="1" kern="0" dirty="0">
                <a:solidFill>
                  <a:srgbClr val="FF0000"/>
                </a:solidFill>
                <a:latin typeface="Helvetica" panose="020B0604020202020204" pitchFamily="34" charset="0"/>
                <a:ea typeface="Times New Roman" panose="02020603050405020304" pitchFamily="18" charset="0"/>
                <a:cs typeface="Helvetica" panose="020B0604020202020204" pitchFamily="34" charset="0"/>
              </a:rPr>
              <a:t>What’s Next?</a:t>
            </a:r>
          </a:p>
          <a:p>
            <a:pPr marL="0" marR="0" algn="ctr" fontAlgn="base">
              <a:lnSpc>
                <a:spcPct val="107000"/>
              </a:lnSpc>
              <a:spcBef>
                <a:spcPts val="0"/>
              </a:spcBef>
              <a:spcAft>
                <a:spcPts val="0"/>
              </a:spcAft>
            </a:pPr>
            <a:r>
              <a:rPr lang="en-US" sz="3200" kern="0" dirty="0">
                <a:effectLst/>
                <a:latin typeface="Helvetica" panose="020B0604020202020204" pitchFamily="34" charset="0"/>
                <a:ea typeface="Times New Roman" panose="02020603050405020304" pitchFamily="18" charset="0"/>
                <a:cs typeface="Helvetica" panose="020B0604020202020204" pitchFamily="34" charset="0"/>
              </a:rPr>
              <a:t>The Lunch and Learn series is continuing in it’s current format. The council has added the addition of  pre and post survey questions to capture learning outcomes. The questions capture how much the</a:t>
            </a:r>
            <a:r>
              <a:rPr lang="en-US" sz="3200" kern="0" dirty="0">
                <a:latin typeface="Helvetica" panose="020B0604020202020204" pitchFamily="34" charset="0"/>
                <a:ea typeface="Times New Roman" panose="02020603050405020304" pitchFamily="18" charset="0"/>
                <a:cs typeface="Helvetica" panose="020B0604020202020204" pitchFamily="34" charset="0"/>
              </a:rPr>
              <a:t> </a:t>
            </a:r>
            <a:r>
              <a:rPr lang="en-US" sz="3200" kern="0" dirty="0">
                <a:effectLst/>
                <a:latin typeface="Helvetica" panose="020B0604020202020204" pitchFamily="34" charset="0"/>
                <a:ea typeface="Times New Roman" panose="02020603050405020304" pitchFamily="18" charset="0"/>
                <a:cs typeface="Helvetica" panose="020B0604020202020204" pitchFamily="34" charset="0"/>
              </a:rPr>
              <a:t>staff knows about the topic prior to the presentation and then at the conclusion of the presentation.</a:t>
            </a:r>
            <a:r>
              <a:rPr lang="en-US" sz="3200" dirty="0"/>
              <a:t> This data will allow the council to more accurately tailor the lunch and learn series and share data regarding impact.</a:t>
            </a:r>
            <a:r>
              <a:rPr lang="en-US" sz="3200" kern="0" dirty="0">
                <a:effectLst/>
                <a:latin typeface="Helvetica" panose="020B0604020202020204" pitchFamily="34" charset="0"/>
                <a:ea typeface="Times New Roman" panose="02020603050405020304" pitchFamily="18" charset="0"/>
                <a:cs typeface="Helvetica" panose="020B0604020202020204" pitchFamily="34" charset="0"/>
              </a:rPr>
              <a:t> </a:t>
            </a:r>
          </a:p>
          <a:p>
            <a:pPr marL="0" marR="0" algn="ctr" fontAlgn="base">
              <a:lnSpc>
                <a:spcPct val="107000"/>
              </a:lnSpc>
              <a:spcBef>
                <a:spcPts val="0"/>
              </a:spcBef>
              <a:spcAft>
                <a:spcPts val="0"/>
              </a:spcAft>
            </a:pPr>
            <a:endParaRPr lang="en-US" sz="2400" kern="100"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14" name="TextBox 13">
            <a:extLst>
              <a:ext uri="{FF2B5EF4-FFF2-40B4-BE49-F238E27FC236}">
                <a16:creationId xmlns:a16="http://schemas.microsoft.com/office/drawing/2014/main" id="{AB7C8D46-C1AB-5CF8-260F-7451820EFD9D}"/>
              </a:ext>
            </a:extLst>
          </p:cNvPr>
          <p:cNvSpPr txBox="1"/>
          <p:nvPr/>
        </p:nvSpPr>
        <p:spPr>
          <a:xfrm flipH="1">
            <a:off x="24995623" y="22429928"/>
            <a:ext cx="5181599" cy="11990334"/>
          </a:xfrm>
          <a:prstGeom prst="rect">
            <a:avLst/>
          </a:prstGeom>
          <a:noFill/>
          <a:ln w="76200">
            <a:solidFill>
              <a:srgbClr val="7030A0"/>
            </a:solidFill>
          </a:ln>
        </p:spPr>
        <p:txBody>
          <a:bodyPr wrap="square" rtlCol="0">
            <a:spAutoFit/>
          </a:bodyPr>
          <a:lstStyle/>
          <a:p>
            <a:pPr algn="ctr">
              <a:lnSpc>
                <a:spcPct val="107000"/>
              </a:lnSpc>
            </a:pPr>
            <a:r>
              <a:rPr lang="en-US" sz="4400" b="1" dirty="0">
                <a:solidFill>
                  <a:srgbClr val="FF0000"/>
                </a:solidFill>
                <a:latin typeface="Helvetica"/>
                <a:ea typeface="Calibri" panose="020F0502020204030204" pitchFamily="34" charset="0"/>
                <a:cs typeface="Helvetica"/>
              </a:rPr>
              <a:t>References</a:t>
            </a:r>
          </a:p>
          <a:p>
            <a:pPr algn="ctr">
              <a:lnSpc>
                <a:spcPct val="107000"/>
              </a:lnSpc>
            </a:pPr>
            <a:r>
              <a:rPr lang="en-US" sz="3200" kern="0" dirty="0">
                <a:effectLst/>
                <a:latin typeface="Helvetica" panose="020B0604020202020204" pitchFamily="34" charset="0"/>
                <a:ea typeface="Calibri" panose="020F0502020204030204" pitchFamily="34" charset="0"/>
                <a:cs typeface="Helvetica" panose="020B0604020202020204" pitchFamily="34" charset="0"/>
              </a:rPr>
              <a:t>Abbott, P. A., &amp; Coenen, A. (2008). Globalization and advances in information and communication technologies: the impact on nursing and health. </a:t>
            </a:r>
            <a:r>
              <a:rPr lang="en-US" sz="3200" i="1" kern="0" dirty="0">
                <a:effectLst/>
                <a:latin typeface="Helvetica" panose="020B0604020202020204" pitchFamily="34" charset="0"/>
                <a:ea typeface="Calibri" panose="020F0502020204030204" pitchFamily="34" charset="0"/>
                <a:cs typeface="Helvetica" panose="020B0604020202020204" pitchFamily="34" charset="0"/>
              </a:rPr>
              <a:t>Nursing outlook</a:t>
            </a:r>
            <a:r>
              <a:rPr lang="en-US" sz="3200" kern="0" dirty="0">
                <a:effectLst/>
                <a:latin typeface="Helvetica" panose="020B0604020202020204" pitchFamily="34" charset="0"/>
                <a:ea typeface="Calibri" panose="020F0502020204030204" pitchFamily="34" charset="0"/>
                <a:cs typeface="Helvetica" panose="020B0604020202020204" pitchFamily="34" charset="0"/>
              </a:rPr>
              <a:t>, </a:t>
            </a:r>
            <a:r>
              <a:rPr lang="en-US" sz="3200" i="1" kern="0" dirty="0">
                <a:effectLst/>
                <a:latin typeface="Helvetica" panose="020B0604020202020204" pitchFamily="34" charset="0"/>
                <a:ea typeface="Calibri" panose="020F0502020204030204" pitchFamily="34" charset="0"/>
                <a:cs typeface="Helvetica" panose="020B0604020202020204" pitchFamily="34" charset="0"/>
              </a:rPr>
              <a:t>56</a:t>
            </a:r>
            <a:r>
              <a:rPr lang="en-US" sz="3200" kern="0" dirty="0">
                <a:effectLst/>
                <a:latin typeface="Helvetica" panose="020B0604020202020204" pitchFamily="34" charset="0"/>
                <a:ea typeface="Calibri" panose="020F0502020204030204" pitchFamily="34" charset="0"/>
                <a:cs typeface="Helvetica" panose="020B0604020202020204" pitchFamily="34" charset="0"/>
              </a:rPr>
              <a:t>(5), 238–246.e2. </a:t>
            </a:r>
            <a:r>
              <a:rPr lang="en-US" sz="3200" u="sng" kern="0" dirty="0">
                <a:effectLst/>
                <a:latin typeface="Helvetica" panose="020B0604020202020204" pitchFamily="34" charset="0"/>
                <a:ea typeface="Calibri" panose="020F050202020403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https://doi.org/10.1016/j.outlook.2008.06.009</a:t>
            </a:r>
            <a:endParaRPr lang="en-US" sz="3200" kern="100" dirty="0">
              <a:effectLst/>
              <a:latin typeface="Helvetica" panose="020B0604020202020204" pitchFamily="34" charset="0"/>
              <a:ea typeface="Calibri" panose="020F0502020204030204" pitchFamily="34" charset="0"/>
              <a:cs typeface="Helvetica" panose="020B0604020202020204" pitchFamily="34" charset="0"/>
            </a:endParaRPr>
          </a:p>
          <a:p>
            <a:pPr algn="ctr">
              <a:lnSpc>
                <a:spcPct val="107000"/>
              </a:lnSpc>
            </a:pPr>
            <a:endParaRPr lang="en-US" sz="3200" b="1" dirty="0">
              <a:latin typeface="Helvetica" panose="020B0604020202020204" pitchFamily="34" charset="0"/>
              <a:ea typeface="Calibri" panose="020F0502020204030204" pitchFamily="34" charset="0"/>
              <a:cs typeface="Helvetica" panose="020B0604020202020204" pitchFamily="34" charset="0"/>
            </a:endParaRPr>
          </a:p>
          <a:p>
            <a:pPr algn="ctr">
              <a:lnSpc>
                <a:spcPct val="107000"/>
              </a:lnSpc>
            </a:pPr>
            <a:r>
              <a:rPr lang="en-US" sz="3200" kern="0" dirty="0">
                <a:effectLst/>
                <a:latin typeface="Helvetica" panose="020B0604020202020204" pitchFamily="34" charset="0"/>
                <a:ea typeface="Calibri" panose="020F0502020204030204" pitchFamily="34" charset="0"/>
                <a:cs typeface="Helvetica" panose="020B0604020202020204" pitchFamily="34" charset="0"/>
              </a:rPr>
              <a:t>Pilcher, J., &amp; Bedford, L. (2010). Educational strategies in the NICU. Podcasts, webcasts, Sims, and more: new and innovative ways for nurses to learn. </a:t>
            </a:r>
            <a:r>
              <a:rPr lang="en-US" sz="3200" i="1" kern="0" dirty="0">
                <a:effectLst/>
                <a:latin typeface="Helvetica" panose="020B0604020202020204" pitchFamily="34" charset="0"/>
                <a:ea typeface="Calibri" panose="020F0502020204030204" pitchFamily="34" charset="0"/>
                <a:cs typeface="Helvetica" panose="020B0604020202020204" pitchFamily="34" charset="0"/>
              </a:rPr>
              <a:t>Neonatal Network</a:t>
            </a:r>
            <a:r>
              <a:rPr lang="en-US" sz="3200" kern="0" dirty="0">
                <a:effectLst/>
                <a:latin typeface="Helvetica" panose="020B0604020202020204" pitchFamily="34" charset="0"/>
                <a:ea typeface="Calibri" panose="020F0502020204030204" pitchFamily="34" charset="0"/>
                <a:cs typeface="Helvetica" panose="020B0604020202020204" pitchFamily="34" charset="0"/>
              </a:rPr>
              <a:t>, </a:t>
            </a:r>
            <a:r>
              <a:rPr lang="en-US" sz="3200" i="1" kern="0" dirty="0">
                <a:effectLst/>
                <a:latin typeface="Helvetica" panose="020B0604020202020204" pitchFamily="34" charset="0"/>
                <a:ea typeface="Calibri" panose="020F0502020204030204" pitchFamily="34" charset="0"/>
                <a:cs typeface="Helvetica" panose="020B0604020202020204" pitchFamily="34" charset="0"/>
              </a:rPr>
              <a:t>29</a:t>
            </a:r>
            <a:r>
              <a:rPr lang="en-US" sz="3200" kern="0" dirty="0">
                <a:effectLst/>
                <a:latin typeface="Helvetica" panose="020B0604020202020204" pitchFamily="34" charset="0"/>
                <a:ea typeface="Calibri" panose="020F0502020204030204" pitchFamily="34" charset="0"/>
                <a:cs typeface="Helvetica" panose="020B0604020202020204" pitchFamily="34" charset="0"/>
              </a:rPr>
              <a:t>(6), 396–399. </a:t>
            </a:r>
            <a:r>
              <a:rPr lang="en-US" sz="3200" u="sng" kern="0" dirty="0">
                <a:effectLst/>
                <a:latin typeface="Helvetica" panose="020B0604020202020204" pitchFamily="34" charset="0"/>
                <a:ea typeface="Calibri" panose="020F050202020403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https://doi.org/10.1891/0730-0832.29.6.396</a:t>
            </a:r>
            <a:endParaRPr lang="en-US" sz="3200" u="sng" kern="0" dirty="0">
              <a:effectLst/>
              <a:latin typeface="Helvetica" panose="020B0604020202020204" pitchFamily="34" charset="0"/>
              <a:ea typeface="Calibri" panose="020F0502020204030204" pitchFamily="34" charset="0"/>
              <a:cs typeface="Helvetica" panose="020B0604020202020204" pitchFamily="34" charset="0"/>
            </a:endParaRPr>
          </a:p>
          <a:p>
            <a:pPr algn="ctr">
              <a:lnSpc>
                <a:spcPct val="107000"/>
              </a:lnSpc>
            </a:pPr>
            <a:endParaRPr lang="en-US" sz="2000" u="sng" kern="0" dirty="0">
              <a:effectLst/>
              <a:latin typeface="Helvetica" panose="020B0604020202020204" pitchFamily="34" charset="0"/>
              <a:ea typeface="Calibri" panose="020F0502020204030204" pitchFamily="34" charset="0"/>
              <a:cs typeface="Helvetica" panose="020B0604020202020204" pitchFamily="34" charset="0"/>
            </a:endParaRPr>
          </a:p>
          <a:p>
            <a:pPr algn="ctr">
              <a:lnSpc>
                <a:spcPct val="107000"/>
              </a:lnSpc>
            </a:pPr>
            <a:endParaRPr lang="en-US" sz="2000" kern="100"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15" name="TextBox 14">
            <a:extLst>
              <a:ext uri="{FF2B5EF4-FFF2-40B4-BE49-F238E27FC236}">
                <a16:creationId xmlns:a16="http://schemas.microsoft.com/office/drawing/2014/main" id="{B14879F2-F01E-580E-D7A4-C31B003CB53D}"/>
              </a:ext>
            </a:extLst>
          </p:cNvPr>
          <p:cNvSpPr txBox="1"/>
          <p:nvPr/>
        </p:nvSpPr>
        <p:spPr>
          <a:xfrm>
            <a:off x="25039490" y="15765654"/>
            <a:ext cx="5153489" cy="5078313"/>
          </a:xfrm>
          <a:prstGeom prst="rect">
            <a:avLst/>
          </a:prstGeom>
          <a:noFill/>
          <a:ln w="76200">
            <a:solidFill>
              <a:srgbClr val="7030A0"/>
            </a:solidFill>
          </a:ln>
        </p:spPr>
        <p:txBody>
          <a:bodyPr wrap="square" rtlCol="0">
            <a:spAutoFit/>
          </a:bodyPr>
          <a:lstStyle/>
          <a:p>
            <a:pPr algn="ctr"/>
            <a:r>
              <a:rPr lang="en-US" sz="4400" b="1" dirty="0">
                <a:solidFill>
                  <a:srgbClr val="FF0000"/>
                </a:solidFill>
                <a:latin typeface="Helvetica" panose="020B0604020202020204" pitchFamily="34" charset="0"/>
                <a:cs typeface="Helvetica" panose="020B0604020202020204" pitchFamily="34" charset="0"/>
              </a:rPr>
              <a:t>Contact Information</a:t>
            </a:r>
          </a:p>
          <a:p>
            <a:pPr algn="ctr"/>
            <a:endParaRPr lang="en-US" sz="4000" b="1" dirty="0">
              <a:solidFill>
                <a:srgbClr val="FF0000"/>
              </a:solidFill>
              <a:latin typeface="Helvetica" panose="020B0604020202020204" pitchFamily="34" charset="0"/>
              <a:cs typeface="Helvetica" panose="020B0604020202020204" pitchFamily="34" charset="0"/>
            </a:endParaRPr>
          </a:p>
          <a:p>
            <a:pPr algn="ctr"/>
            <a:endParaRPr lang="en-US" sz="4000" b="1" dirty="0">
              <a:solidFill>
                <a:srgbClr val="FF0000"/>
              </a:solidFill>
              <a:latin typeface="Helvetica" panose="020B0604020202020204" pitchFamily="34" charset="0"/>
              <a:cs typeface="Helvetica" panose="020B0604020202020204" pitchFamily="34" charset="0"/>
            </a:endParaRPr>
          </a:p>
          <a:p>
            <a:pPr algn="ctr"/>
            <a:endParaRPr lang="en-US" sz="4000" b="1" dirty="0">
              <a:solidFill>
                <a:srgbClr val="FF0000"/>
              </a:solidFill>
              <a:latin typeface="Helvetica" panose="020B0604020202020204" pitchFamily="34" charset="0"/>
              <a:cs typeface="Helvetica" panose="020B0604020202020204" pitchFamily="34" charset="0"/>
            </a:endParaRPr>
          </a:p>
          <a:p>
            <a:pPr algn="ctr"/>
            <a:endParaRPr lang="en-US" sz="4000" b="1" dirty="0">
              <a:solidFill>
                <a:srgbClr val="FF0000"/>
              </a:solidFill>
              <a:latin typeface="Helvetica" panose="020B0604020202020204" pitchFamily="34" charset="0"/>
              <a:cs typeface="Helvetica" panose="020B0604020202020204" pitchFamily="34" charset="0"/>
            </a:endParaRPr>
          </a:p>
          <a:p>
            <a:pPr algn="ctr"/>
            <a:endParaRPr lang="en-US" sz="4000" b="1" dirty="0">
              <a:solidFill>
                <a:srgbClr val="FF0000"/>
              </a:solidFill>
              <a:latin typeface="Helvetica" panose="020B0604020202020204" pitchFamily="34" charset="0"/>
              <a:cs typeface="Helvetica" panose="020B0604020202020204" pitchFamily="34" charset="0"/>
            </a:endParaRPr>
          </a:p>
          <a:p>
            <a:pPr algn="ctr"/>
            <a:endParaRPr lang="en-US" sz="1200" b="1" dirty="0">
              <a:highlight>
                <a:srgbClr val="FFFF00"/>
              </a:highlight>
              <a:latin typeface="Helvetica" panose="020B0604020202020204" pitchFamily="34" charset="0"/>
              <a:cs typeface="Helvetica" panose="020B0604020202020204" pitchFamily="34" charset="0"/>
            </a:endParaRPr>
          </a:p>
          <a:p>
            <a:pPr algn="ctr"/>
            <a:endParaRPr lang="en-US" sz="1200" b="1" dirty="0">
              <a:solidFill>
                <a:srgbClr val="FF0000"/>
              </a:solidFill>
              <a:latin typeface="Helvetica" panose="020B0604020202020204" pitchFamily="34" charset="0"/>
              <a:cs typeface="Helvetica" panose="020B0604020202020204" pitchFamily="34" charset="0"/>
            </a:endParaRPr>
          </a:p>
          <a:p>
            <a:pPr algn="ctr"/>
            <a:endParaRPr lang="en-US" sz="1200" b="1" dirty="0">
              <a:solidFill>
                <a:srgbClr val="FF0000"/>
              </a:solidFill>
              <a:latin typeface="Helvetica" panose="020B0604020202020204" pitchFamily="34" charset="0"/>
              <a:cs typeface="Helvetica" panose="020B0604020202020204" pitchFamily="34" charset="0"/>
            </a:endParaRPr>
          </a:p>
        </p:txBody>
      </p:sp>
      <p:pic>
        <p:nvPicPr>
          <p:cNvPr id="11" name="Picture 10" descr="A red balloon on a black background&#10;&#10;Description automatically generated">
            <a:extLst>
              <a:ext uri="{FF2B5EF4-FFF2-40B4-BE49-F238E27FC236}">
                <a16:creationId xmlns:a16="http://schemas.microsoft.com/office/drawing/2014/main" id="{D817D3F1-6248-8155-2189-0500C4E1C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754" y="17068800"/>
            <a:ext cx="3501908" cy="3501908"/>
          </a:xfrm>
          <a:prstGeom prst="rect">
            <a:avLst/>
          </a:prstGeom>
        </p:spPr>
      </p:pic>
      <p:pic>
        <p:nvPicPr>
          <p:cNvPr id="1026" name="Picture 1">
            <a:extLst>
              <a:ext uri="{FF2B5EF4-FFF2-40B4-BE49-F238E27FC236}">
                <a16:creationId xmlns:a16="http://schemas.microsoft.com/office/drawing/2014/main" id="{763C77D6-3C93-183E-7578-F14A0C52E0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5043850"/>
            <a:ext cx="4972240" cy="654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3C700041-1A3F-1F1C-4E95-270A430B3614}"/>
              </a:ext>
            </a:extLst>
          </p:cNvPr>
          <p:cNvPicPr>
            <a:picLocks noChangeAspect="1"/>
          </p:cNvPicPr>
          <p:nvPr/>
        </p:nvPicPr>
        <p:blipFill>
          <a:blip r:embed="rId7"/>
          <a:stretch>
            <a:fillRect/>
          </a:stretch>
        </p:blipFill>
        <p:spPr>
          <a:xfrm>
            <a:off x="14732893" y="35112205"/>
            <a:ext cx="4972240" cy="6541982"/>
          </a:xfrm>
          <a:prstGeom prst="rect">
            <a:avLst/>
          </a:prstGeom>
        </p:spPr>
      </p:pic>
      <p:pic>
        <p:nvPicPr>
          <p:cNvPr id="19" name="Picture 18" descr="A red and white poster with a picture of a megaphone&#10;&#10;Description automatically generated">
            <a:extLst>
              <a:ext uri="{FF2B5EF4-FFF2-40B4-BE49-F238E27FC236}">
                <a16:creationId xmlns:a16="http://schemas.microsoft.com/office/drawing/2014/main" id="{0059ED00-3CDF-2012-F287-63C546C92B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98327" y="35112205"/>
            <a:ext cx="5122762" cy="6631407"/>
          </a:xfrm>
          <a:prstGeom prst="rect">
            <a:avLst/>
          </a:prstGeom>
        </p:spPr>
      </p:pic>
      <p:pic>
        <p:nvPicPr>
          <p:cNvPr id="20" name="Picture 19">
            <a:extLst>
              <a:ext uri="{FF2B5EF4-FFF2-40B4-BE49-F238E27FC236}">
                <a16:creationId xmlns:a16="http://schemas.microsoft.com/office/drawing/2014/main" id="{D4E3296A-F914-391C-52DD-FD7FB54C7891}"/>
              </a:ext>
            </a:extLst>
          </p:cNvPr>
          <p:cNvPicPr>
            <a:picLocks noChangeAspect="1"/>
          </p:cNvPicPr>
          <p:nvPr/>
        </p:nvPicPr>
        <p:blipFill>
          <a:blip r:embed="rId9"/>
          <a:stretch>
            <a:fillRect/>
          </a:stretch>
        </p:blipFill>
        <p:spPr>
          <a:xfrm>
            <a:off x="10221170" y="16756092"/>
            <a:ext cx="14193362" cy="8557328"/>
          </a:xfrm>
          <a:prstGeom prst="rect">
            <a:avLst/>
          </a:prstGeom>
          <a:ln w="76200">
            <a:solidFill>
              <a:srgbClr val="7030A0"/>
            </a:solidFill>
          </a:ln>
        </p:spPr>
      </p:pic>
    </p:spTree>
    <p:extLst>
      <p:ext uri="{BB962C8B-B14F-4D97-AF65-F5344CB8AC3E}">
        <p14:creationId xmlns:p14="http://schemas.microsoft.com/office/powerpoint/2010/main" val="4113172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alidatedNOPHIPII xmlns="1ca9b75f-ef95-40bb-948b-47cbd142a8c7">false</ValidatedNOPHIPII>
    <_DCDateModified xmlns="http://schemas.microsoft.com/sharepoint/v3/fields" xsi:nil="true"/>
    <p4c2de8f6dca436b800dda8920dc3891 xmlns="1ca9b75f-ef95-40bb-948b-47cbd142a8c7">
      <Terms xmlns="http://schemas.microsoft.com/office/infopath/2007/PartnerControls">
        <TermInfo xmlns="http://schemas.microsoft.com/office/infopath/2007/PartnerControls">
          <TermName xmlns="http://schemas.microsoft.com/office/infopath/2007/PartnerControls">PHI</TermName>
          <TermId xmlns="http://schemas.microsoft.com/office/infopath/2007/PartnerControls">f2501be0-f9a1-4b55-94fd-8a0a983730fb</TermId>
        </TermInfo>
      </Terms>
    </p4c2de8f6dca436b800dda8920dc3891>
    <TaxCatchAll xmlns="1ca9b75f-ef95-40bb-948b-47cbd142a8c7">
      <Value>383</Value>
    </TaxCatchAll>
    <Original_x0020_Data_x0020_Location xmlns="1ca9b75f-ef95-40bb-948b-47cbd142a8c7" xsi:nil="true"/>
    <g3a0cf035af44a12a01b0adcaf2c5701 xmlns="1ca9b75f-ef95-40bb-948b-47cbd142a8c7">
      <Terms xmlns="http://schemas.microsoft.com/office/infopath/2007/PartnerControls"/>
    </g3a0cf035af44a12a01b0adcaf2c5701>
    <j4450a2e53e5495ba2b00738b05749ea xmlns="1ca9b75f-ef95-40bb-948b-47cbd142a8c7">
      <Terms xmlns="http://schemas.microsoft.com/office/infopath/2007/PartnerControls"/>
    </j4450a2e53e5495ba2b00738b05749ea>
    <_DCDateCreated xmlns="http://schemas.microsoft.com/sharepoint/v3/fields" xsi:nil="true"/>
    <h12b1aae979a4e3ea4d977685c65ab94 xmlns="1ca9b75f-ef95-40bb-948b-47cbd142a8c7">
      <Terms xmlns="http://schemas.microsoft.com/office/infopath/2007/PartnerControls">
        <TermInfo xmlns="http://schemas.microsoft.com/office/infopath/2007/PartnerControls">
          <TermName xmlns="http://schemas.microsoft.com/office/infopath/2007/PartnerControls">PHI</TermName>
          <TermId xmlns="http://schemas.microsoft.com/office/infopath/2007/PartnerControls">f2501be0-f9a1-4b55-94fd-8a0a983730fb</TermId>
        </TermInfo>
      </Terms>
    </h12b1aae979a4e3ea4d977685c65ab94>
    <ee2c36aa4d0b4efcba3b21a54ac96d80 xmlns="1ca9b75f-ef95-40bb-948b-47cbd142a8c7">
      <Terms xmlns="http://schemas.microsoft.com/office/infopath/2007/PartnerControls">
        <TermInfo xmlns="http://schemas.microsoft.com/office/infopath/2007/PartnerControls">
          <TermName xmlns="http://schemas.microsoft.com/office/infopath/2007/PartnerControls">PHI</TermName>
          <TermId xmlns="http://schemas.microsoft.com/office/infopath/2007/PartnerControls">f2501be0-f9a1-4b55-94fd-8a0a983730fb</TermId>
        </TermInfo>
      </Terms>
    </ee2c36aa4d0b4efcba3b21a54ac96d80>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Children's Documents" ma:contentTypeID="0x010100254E999C9D447D4FBED1117473D88A5200F396DE477B5DC642826EF84ABAB43413" ma:contentTypeVersion="431" ma:contentTypeDescription="" ma:contentTypeScope="" ma:versionID="8060af266c644d1c17589713451ccffc">
  <xsd:schema xmlns:xsd="http://www.w3.org/2001/XMLSchema" xmlns:xs="http://www.w3.org/2001/XMLSchema" xmlns:p="http://schemas.microsoft.com/office/2006/metadata/properties" xmlns:ns2="http://schemas.microsoft.com/sharepoint/v3/fields" xmlns:ns3="1ca9b75f-ef95-40bb-948b-47cbd142a8c7" targetNamespace="http://schemas.microsoft.com/office/2006/metadata/properties" ma:root="true" ma:fieldsID="c6f4401eaae27bb1814aecf622c67069" ns2:_="" ns3:_="">
    <xsd:import namespace="http://schemas.microsoft.com/sharepoint/v3/fields"/>
    <xsd:import namespace="1ca9b75f-ef95-40bb-948b-47cbd142a8c7"/>
    <xsd:element name="properties">
      <xsd:complexType>
        <xsd:sequence>
          <xsd:element name="documentManagement">
            <xsd:complexType>
              <xsd:all>
                <xsd:element ref="ns2:_DCDateCreated" minOccurs="0"/>
                <xsd:element ref="ns2:_DCDateModified" minOccurs="0"/>
                <xsd:element ref="ns3:j4450a2e53e5495ba2b00738b05749ea" minOccurs="0"/>
                <xsd:element ref="ns3:TaxCatchAll" minOccurs="0"/>
                <xsd:element ref="ns3:TaxCatchAllLabel" minOccurs="0"/>
                <xsd:element ref="ns3:Original_x0020_Data_x0020_Location" minOccurs="0"/>
                <xsd:element ref="ns3:g3a0cf035af44a12a01b0adcaf2c5701" minOccurs="0"/>
                <xsd:element ref="ns3:ValidatedNOPHIPII" minOccurs="0"/>
                <xsd:element ref="ns3:h12b1aae979a4e3ea4d977685c65ab94" minOccurs="0"/>
                <xsd:element ref="ns3:p4c2de8f6dca436b800dda8920dc3891" minOccurs="0"/>
                <xsd:element ref="ns3:ee2c36aa4d0b4efcba3b21a54ac96d8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8" nillable="true" ma:displayName="Date Created" ma:description="The date on which this resource was created" ma:format="DateTime" ma:internalName="_DCDateCreated">
      <xsd:simpleType>
        <xsd:restriction base="dms:DateTime"/>
      </xsd:simpleType>
    </xsd:element>
    <xsd:element name="_DCDateModified" ma:index="9" nillable="true" ma:displayName="Date Modified" ma:description="The date on which this resource was last modified" ma:format="DateTime" ma:internalName="_DCDate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ca9b75f-ef95-40bb-948b-47cbd142a8c7" elementFormDefault="qualified">
    <xsd:import namespace="http://schemas.microsoft.com/office/2006/documentManagement/types"/>
    <xsd:import namespace="http://schemas.microsoft.com/office/infopath/2007/PartnerControls"/>
    <xsd:element name="j4450a2e53e5495ba2b00738b05749ea" ma:index="10" nillable="true" ma:taxonomy="true" ma:internalName="j4450a2e53e5495ba2b00738b05749ea" ma:taxonomyFieldName="Locations" ma:displayName="Sites Locations" ma:readOnly="false" ma:default="" ma:fieldId="{34450a2e-53e5-495b-a2b0-0738b05749ea}" ma:taxonomyMulti="true" ma:sspId="6a02d5f0-0602-40c9-a8e2-42b39ed58b74" ma:termSetId="52eeb398-2d16-42aa-aac9-341e8d9a492d"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083d29af-f64b-4785-b53e-df2f710c6f30}" ma:internalName="TaxCatchAll" ma:showField="CatchAllData" ma:web="ba969d87-4202-4a74-9440-e9e5eb7b3b45">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083d29af-f64b-4785-b53e-df2f710c6f30}" ma:internalName="TaxCatchAllLabel" ma:readOnly="true" ma:showField="CatchAllDataLabel" ma:web="ba969d87-4202-4a74-9440-e9e5eb7b3b45">
      <xsd:complexType>
        <xsd:complexContent>
          <xsd:extension base="dms:MultiChoiceLookup">
            <xsd:sequence>
              <xsd:element name="Value" type="dms:Lookup" maxOccurs="unbounded" minOccurs="0" nillable="true"/>
            </xsd:sequence>
          </xsd:extension>
        </xsd:complexContent>
      </xsd:complexType>
    </xsd:element>
    <xsd:element name="Original_x0020_Data_x0020_Location" ma:index="14" nillable="true" ma:displayName="Original Data Location" ma:internalName="Original_x0020_Data_x0020_Location">
      <xsd:simpleType>
        <xsd:restriction base="dms:Text">
          <xsd:maxLength value="255"/>
        </xsd:restriction>
      </xsd:simpleType>
    </xsd:element>
    <xsd:element name="g3a0cf035af44a12a01b0adcaf2c5701" ma:index="15" nillable="true" ma:taxonomy="true" ma:internalName="g3a0cf035af44a12a01b0adcaf2c5701" ma:taxonomyFieldName="Document_x0020_Type" ma:displayName="Document Type" ma:readOnly="false" ma:default="" ma:fieldId="{03a0cf03-5af4-4a12-a01b-0adcaf2c5701}" ma:sspId="6a02d5f0-0602-40c9-a8e2-42b39ed58b74" ma:termSetId="d6f6d067-aefa-4424-8372-9f0e8cc4200a" ma:anchorId="00000000-0000-0000-0000-000000000000" ma:open="false" ma:isKeyword="false">
      <xsd:complexType>
        <xsd:sequence>
          <xsd:element ref="pc:Terms" minOccurs="0" maxOccurs="1"/>
        </xsd:sequence>
      </xsd:complexType>
    </xsd:element>
    <xsd:element name="ValidatedNOPHIPII" ma:index="17" nillable="true" ma:displayName="Validated No PHI_PII" ma:default="0" ma:internalName="ValidatedNOPHIPII">
      <xsd:simpleType>
        <xsd:restriction base="dms:Boolean"/>
      </xsd:simpleType>
    </xsd:element>
    <xsd:element name="h12b1aae979a4e3ea4d977685c65ab94" ma:index="18" nillable="true" ma:taxonomy="true" ma:internalName="h12b1aae979a4e3ea4d977685c65ab94" ma:taxonomyFieldName="PHI" ma:displayName="PHI" ma:default="" ma:fieldId="{112b1aae-979a-4e3e-a4d9-77685c65ab94}" ma:sspId="6a02d5f0-0602-40c9-a8e2-42b39ed58b74" ma:termSetId="b7f3673f-a80a-4f97-84bc-f10da0bc0faf" ma:anchorId="00000000-0000-0000-0000-000000000000" ma:open="false" ma:isKeyword="false">
      <xsd:complexType>
        <xsd:sequence>
          <xsd:element ref="pc:Terms" minOccurs="0" maxOccurs="1"/>
        </xsd:sequence>
      </xsd:complexType>
    </xsd:element>
    <xsd:element name="p4c2de8f6dca436b800dda8920dc3891" ma:index="20" nillable="true" ma:taxonomy="true" ma:internalName="p4c2de8f6dca436b800dda8920dc3891" ma:taxonomyFieldName="PII" ma:displayName="PII" ma:default="" ma:fieldId="{94c2de8f-6dca-436b-800d-da8920dc3891}" ma:sspId="6a02d5f0-0602-40c9-a8e2-42b39ed58b74" ma:termSetId="b7f3673f-a80a-4f97-84bc-f10da0bc0faf" ma:anchorId="00000000-0000-0000-0000-000000000000" ma:open="false" ma:isKeyword="false">
      <xsd:complexType>
        <xsd:sequence>
          <xsd:element ref="pc:Terms" minOccurs="0" maxOccurs="1"/>
        </xsd:sequence>
      </xsd:complexType>
    </xsd:element>
    <xsd:element name="ee2c36aa4d0b4efcba3b21a54ac96d80" ma:index="22" nillable="true" ma:taxonomy="true" ma:internalName="ee2c36aa4d0b4efcba3b21a54ac96d80" ma:taxonomyFieldName="PHI_PII" ma:displayName="PHI_PII" ma:default="" ma:fieldId="{ee2c36aa-4d0b-4efc-ba3b-21a54ac96d80}" ma:taxonomyMulti="true" ma:sspId="6a02d5f0-0602-40c9-a8e2-42b39ed58b74" ma:termSetId="b7f3673f-a80a-4f97-84bc-f10da0bc0fa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6a02d5f0-0602-40c9-a8e2-42b39ed58b74" ContentTypeId="0x010100254E999C9D447D4FBED1117473D88A52" PreviousValue="false"/>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4EFF134-EEF3-4E63-929B-6C81A529E926}">
  <ds:schemaRefs>
    <ds:schemaRef ds:uri="http://schemas.microsoft.com/sharepoint/v3/contenttype/forms"/>
  </ds:schemaRefs>
</ds:datastoreItem>
</file>

<file path=customXml/itemProps2.xml><?xml version="1.0" encoding="utf-8"?>
<ds:datastoreItem xmlns:ds="http://schemas.openxmlformats.org/officeDocument/2006/customXml" ds:itemID="{5763F6EB-9527-4B98-810B-3F71966AC493}">
  <ds:schemaRefs>
    <ds:schemaRef ds:uri="1ca9b75f-ef95-40bb-948b-47cbd142a8c7"/>
    <ds:schemaRef ds:uri="http://www.w3.org/XML/1998/namespace"/>
    <ds:schemaRef ds:uri="http://schemas.microsoft.com/sharepoint/v3/fields"/>
    <ds:schemaRef ds:uri="http://purl.org/dc/term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913E1CF-6535-4E36-8B24-628845CC7237}">
  <ds:schemaRefs>
    <ds:schemaRef ds:uri="http://schemas.microsoft.com/office/2006/metadata/longProperties"/>
  </ds:schemaRefs>
</ds:datastoreItem>
</file>

<file path=customXml/itemProps4.xml><?xml version="1.0" encoding="utf-8"?>
<ds:datastoreItem xmlns:ds="http://schemas.openxmlformats.org/officeDocument/2006/customXml" ds:itemID="{AAD93E7C-8EF8-499F-A5A6-156C3FC85A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1ca9b75f-ef95-40bb-948b-47cbd142a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1867B108-C879-4361-8D7F-A0C8E0031729}">
  <ds:schemaRefs>
    <ds:schemaRef ds:uri="Microsoft.SharePoint.Taxonomy.ContentTypeSync"/>
  </ds:schemaRefs>
</ds:datastoreItem>
</file>

<file path=customXml/itemProps6.xml><?xml version="1.0" encoding="utf-8"?>
<ds:datastoreItem xmlns:ds="http://schemas.openxmlformats.org/officeDocument/2006/customXml" ds:itemID="{37B87513-E8FF-4FB5-A65D-C850C2CEDD9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4758</TotalTime>
  <Words>777</Words>
  <Application>Microsoft Office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vt:lpstr>
      <vt:lpstr>Office Theme</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Conference Poster Presentation Templates 48x36</dc:title>
  <dc:creator>Stephanie Weightman</dc:creator>
  <cp:lastModifiedBy>Sally Derrick</cp:lastModifiedBy>
  <cp:revision>384</cp:revision>
  <dcterms:created xsi:type="dcterms:W3CDTF">2010-10-02T17:15:53Z</dcterms:created>
  <dcterms:modified xsi:type="dcterms:W3CDTF">2024-03-14T22:15:43Z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VXW4PD2334PZ-1268992630-15</vt:lpwstr>
  </property>
  <property fmtid="{D5CDD505-2E9C-101B-9397-08002B2CF9AE}" pid="3" name="_dlc_DocIdItemGuid">
    <vt:lpwstr>f311ce03-3ad9-41e8-b795-1082886b9dee</vt:lpwstr>
  </property>
  <property fmtid="{D5CDD505-2E9C-101B-9397-08002B2CF9AE}" pid="4" name="_dlc_DocIdUrl">
    <vt:lpwstr>https://dallaschildrens.sharepoint.com/brand-templates/_layouts/15/DocIdRedir.aspx?ID=VXW4PD2334PZ-1268992630-15, VXW4PD2334PZ-1268992630-15</vt:lpwstr>
  </property>
  <property fmtid="{D5CDD505-2E9C-101B-9397-08002B2CF9AE}" pid="5" name="PublishingExpirationDate">
    <vt:lpwstr/>
  </property>
  <property fmtid="{D5CDD505-2E9C-101B-9397-08002B2CF9AE}" pid="6" name="PublishingStartDate">
    <vt:lpwstr/>
  </property>
  <property fmtid="{D5CDD505-2E9C-101B-9397-08002B2CF9AE}" pid="7" name="display_urn:schemas-microsoft-com:office:office#Editor">
    <vt:lpwstr>Katie Adams</vt:lpwstr>
  </property>
  <property fmtid="{D5CDD505-2E9C-101B-9397-08002B2CF9AE}" pid="8" name="ContentTypeId">
    <vt:lpwstr>0x010100254E999C9D447D4FBED1117473D88A5200F396DE477B5DC642826EF84ABAB43413</vt:lpwstr>
  </property>
  <property fmtid="{D5CDD505-2E9C-101B-9397-08002B2CF9AE}" pid="9" name="PII">
    <vt:lpwstr>383;#PHI|f2501be0-f9a1-4b55-94fd-8a0a983730fb</vt:lpwstr>
  </property>
  <property fmtid="{D5CDD505-2E9C-101B-9397-08002B2CF9AE}" pid="10" name="PHI">
    <vt:lpwstr>383;#PHI|f2501be0-f9a1-4b55-94fd-8a0a983730fb</vt:lpwstr>
  </property>
  <property fmtid="{D5CDD505-2E9C-101B-9397-08002B2CF9AE}" pid="11" name="ee2c36aa4d0b4efcba3b21a54ac96d80">
    <vt:lpwstr/>
  </property>
  <property fmtid="{D5CDD505-2E9C-101B-9397-08002B2CF9AE}" pid="12" name="PHI_PII">
    <vt:lpwstr>383;#PHI|f2501be0-f9a1-4b55-94fd-8a0a983730fb</vt:lpwstr>
  </property>
  <property fmtid="{D5CDD505-2E9C-101B-9397-08002B2CF9AE}" pid="13" name="Document Type">
    <vt:lpwstr/>
  </property>
  <property fmtid="{D5CDD505-2E9C-101B-9397-08002B2CF9AE}" pid="14" name="Locations">
    <vt:lpwstr/>
  </property>
</Properties>
</file>