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43891200" cy="32918400"/>
  <p:notesSz cx="6858000" cy="9144000"/>
  <p:embeddedFontLst>
    <p:embeddedFont>
      <p:font typeface="Open Sans" panose="020B0604020202020204" charset="0"/>
      <p:regular r:id="rId4"/>
      <p:bold r:id="rId5"/>
    </p:embeddedFont>
    <p:embeddedFont>
      <p:font typeface="Titillium Web" panose="020B0604020202020204" charset="0"/>
      <p:regular r:id="rId6"/>
      <p:bold r:id="rId7"/>
      <p:italic r:id="rId8"/>
      <p:boldItalic r:id="rId9"/>
    </p:embeddedFont>
    <p:embeddedFont>
      <p:font typeface="Amaranth" panose="020B0604020202020204" charset="0"/>
      <p:regular r:id="rId10"/>
      <p:bold r:id="rId11"/>
      <p:italic r:id="rId12"/>
      <p:boldItalic r:id="rId13"/>
    </p:embeddedFont>
  </p:embeddedFontLst>
  <p:custDataLst>
    <p:tags r:id="rId14"/>
  </p:custDataLst>
  <p:defaultTextStyle>
    <a:defPPr>
      <a:defRPr lang="en-US"/>
    </a:defPPr>
    <a:lvl1pPr algn="l" rtl="0" fontAlgn="base">
      <a:spcBef>
        <a:spcPct val="0"/>
      </a:spcBef>
      <a:spcAft>
        <a:spcPct val="0"/>
      </a:spcAft>
      <a:defRPr sz="3800" kern="1200">
        <a:solidFill>
          <a:schemeClr val="tx1"/>
        </a:solidFill>
        <a:latin typeface="Arial"/>
        <a:ea typeface="+mn-ea"/>
        <a:cs typeface="+mn-cs"/>
      </a:defRPr>
    </a:lvl1pPr>
    <a:lvl2pPr marL="457200" algn="l" rtl="0" fontAlgn="base">
      <a:spcBef>
        <a:spcPct val="0"/>
      </a:spcBef>
      <a:spcAft>
        <a:spcPct val="0"/>
      </a:spcAft>
      <a:defRPr sz="3800" kern="1200">
        <a:solidFill>
          <a:schemeClr val="tx1"/>
        </a:solidFill>
        <a:latin typeface="Arial"/>
        <a:ea typeface="+mn-ea"/>
        <a:cs typeface="+mn-cs"/>
      </a:defRPr>
    </a:lvl2pPr>
    <a:lvl3pPr marL="914400" algn="l" rtl="0" fontAlgn="base">
      <a:spcBef>
        <a:spcPct val="0"/>
      </a:spcBef>
      <a:spcAft>
        <a:spcPct val="0"/>
      </a:spcAft>
      <a:defRPr sz="3800" kern="1200">
        <a:solidFill>
          <a:schemeClr val="tx1"/>
        </a:solidFill>
        <a:latin typeface="Arial"/>
        <a:ea typeface="+mn-ea"/>
        <a:cs typeface="+mn-cs"/>
      </a:defRPr>
    </a:lvl3pPr>
    <a:lvl4pPr marL="1371600" algn="l" rtl="0" fontAlgn="base">
      <a:spcBef>
        <a:spcPct val="0"/>
      </a:spcBef>
      <a:spcAft>
        <a:spcPct val="0"/>
      </a:spcAft>
      <a:defRPr sz="3800" kern="1200">
        <a:solidFill>
          <a:schemeClr val="tx1"/>
        </a:solidFill>
        <a:latin typeface="Arial"/>
        <a:ea typeface="+mn-ea"/>
        <a:cs typeface="+mn-cs"/>
      </a:defRPr>
    </a:lvl4pPr>
    <a:lvl5pPr marL="1828800" algn="l" rtl="0" fontAlgn="base">
      <a:spcBef>
        <a:spcPct val="0"/>
      </a:spcBef>
      <a:spcAft>
        <a:spcPct val="0"/>
      </a:spcAft>
      <a:defRPr sz="3800" kern="1200">
        <a:solidFill>
          <a:schemeClr val="tx1"/>
        </a:solidFill>
        <a:latin typeface="Arial"/>
        <a:ea typeface="+mn-ea"/>
        <a:cs typeface="+mn-cs"/>
      </a:defRPr>
    </a:lvl5pPr>
    <a:lvl6pPr marL="2286000" algn="l" defTabSz="914400" rtl="0" eaLnBrk="1" latinLnBrk="0" hangingPunct="1">
      <a:defRPr sz="3800" kern="1200">
        <a:solidFill>
          <a:schemeClr val="tx1"/>
        </a:solidFill>
        <a:latin typeface="Arial"/>
        <a:ea typeface="+mn-ea"/>
        <a:cs typeface="+mn-cs"/>
      </a:defRPr>
    </a:lvl6pPr>
    <a:lvl7pPr marL="2743200" algn="l" defTabSz="914400" rtl="0" eaLnBrk="1" latinLnBrk="0" hangingPunct="1">
      <a:defRPr sz="3800" kern="1200">
        <a:solidFill>
          <a:schemeClr val="tx1"/>
        </a:solidFill>
        <a:latin typeface="Arial"/>
        <a:ea typeface="+mn-ea"/>
        <a:cs typeface="+mn-cs"/>
      </a:defRPr>
    </a:lvl7pPr>
    <a:lvl8pPr marL="3200400" algn="l" defTabSz="914400" rtl="0" eaLnBrk="1" latinLnBrk="0" hangingPunct="1">
      <a:defRPr sz="3800" kern="1200">
        <a:solidFill>
          <a:schemeClr val="tx1"/>
        </a:solidFill>
        <a:latin typeface="Arial"/>
        <a:ea typeface="+mn-ea"/>
        <a:cs typeface="+mn-cs"/>
      </a:defRPr>
    </a:lvl8pPr>
    <a:lvl9pPr marL="3657600" algn="l" defTabSz="914400" rtl="0" eaLnBrk="1" latinLnBrk="0" hangingPunct="1">
      <a:defRPr sz="38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5587"/>
    <a:srgbClr val="353941"/>
    <a:srgbClr val="A167B2"/>
    <a:srgbClr val="E64B3C"/>
    <a:srgbClr val="2D3C50"/>
    <a:srgbClr val="028260"/>
    <a:srgbClr val="138677"/>
    <a:srgbClr val="03AD80"/>
    <a:srgbClr val="95D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varScale="1">
        <p:scale>
          <a:sx n="23" d="100"/>
          <a:sy n="23" d="100"/>
        </p:scale>
        <p:origin x="1626" y="66"/>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A8F7C-90DE-484B-A82B-8CEAAD8645C8}" type="doc">
      <dgm:prSet loTypeId="urn:microsoft.com/office/officeart/2009/layout/CircleArrowProcess" loCatId="process" qsTypeId="urn:microsoft.com/office/officeart/2005/8/quickstyle/3d5" qsCatId="3D" csTypeId="urn:microsoft.com/office/officeart/2005/8/colors/colorful4" csCatId="colorful" phldr="1"/>
      <dgm:spPr/>
      <dgm:t>
        <a:bodyPr/>
        <a:lstStyle/>
        <a:p>
          <a:endParaRPr lang="en-US"/>
        </a:p>
      </dgm:t>
    </dgm:pt>
    <dgm:pt modelId="{3F375A0E-2532-417D-8999-689D2E62DF70}">
      <dgm:prSet phldrT="[Text]"/>
      <dgm:spPr/>
      <dgm:t>
        <a:bodyPr/>
        <a:lstStyle/>
        <a:p>
          <a:r>
            <a:rPr lang="en-US" dirty="0" smtClean="0"/>
            <a:t>Structure</a:t>
          </a:r>
          <a:endParaRPr lang="en-US" dirty="0"/>
        </a:p>
      </dgm:t>
    </dgm:pt>
    <dgm:pt modelId="{B3ABE6FF-A88A-44FE-984E-0CA4693EF712}" type="parTrans" cxnId="{74249623-BEE2-48AC-876F-64BBBF9119B8}">
      <dgm:prSet/>
      <dgm:spPr/>
      <dgm:t>
        <a:bodyPr/>
        <a:lstStyle/>
        <a:p>
          <a:endParaRPr lang="en-US"/>
        </a:p>
      </dgm:t>
    </dgm:pt>
    <dgm:pt modelId="{D4D122EB-40A0-4E9F-B087-DD5C6C1A163F}" type="sibTrans" cxnId="{74249623-BEE2-48AC-876F-64BBBF9119B8}">
      <dgm:prSet/>
      <dgm:spPr/>
      <dgm:t>
        <a:bodyPr/>
        <a:lstStyle/>
        <a:p>
          <a:endParaRPr lang="en-US"/>
        </a:p>
      </dgm:t>
    </dgm:pt>
    <dgm:pt modelId="{7F532D68-6707-4933-BBD7-CA5BD4D2D8AE}">
      <dgm:prSet phldrT="[Text]"/>
      <dgm:spPr/>
      <dgm:t>
        <a:bodyPr/>
        <a:lstStyle/>
        <a:p>
          <a:r>
            <a:rPr lang="en-US" dirty="0" smtClean="0"/>
            <a:t>Equipment/ Physical environment</a:t>
          </a:r>
          <a:endParaRPr lang="en-US" dirty="0"/>
        </a:p>
      </dgm:t>
    </dgm:pt>
    <dgm:pt modelId="{EBF54B38-FA47-447A-B566-63BF3CE6A86E}" type="parTrans" cxnId="{F936031F-6F1E-4B61-87B3-64654AB63158}">
      <dgm:prSet/>
      <dgm:spPr/>
      <dgm:t>
        <a:bodyPr/>
        <a:lstStyle/>
        <a:p>
          <a:endParaRPr lang="en-US"/>
        </a:p>
      </dgm:t>
    </dgm:pt>
    <dgm:pt modelId="{6A813CB7-DA5D-4D72-89A8-168382C9EB3A}" type="sibTrans" cxnId="{F936031F-6F1E-4B61-87B3-64654AB63158}">
      <dgm:prSet/>
      <dgm:spPr/>
      <dgm:t>
        <a:bodyPr/>
        <a:lstStyle/>
        <a:p>
          <a:endParaRPr lang="en-US"/>
        </a:p>
      </dgm:t>
    </dgm:pt>
    <dgm:pt modelId="{83D6E3E9-BECC-468B-88DA-7DA2006E2CA5}">
      <dgm:prSet phldrT="[Text]"/>
      <dgm:spPr/>
      <dgm:t>
        <a:bodyPr/>
        <a:lstStyle/>
        <a:p>
          <a:r>
            <a:rPr lang="en-US" dirty="0" smtClean="0"/>
            <a:t>People; Training and education</a:t>
          </a:r>
          <a:endParaRPr lang="en-US" dirty="0"/>
        </a:p>
      </dgm:t>
    </dgm:pt>
    <dgm:pt modelId="{9CCAAD94-D4E1-494E-86BD-6B15071226AF}" type="parTrans" cxnId="{53883E7A-0249-4F43-817B-953999115E68}">
      <dgm:prSet/>
      <dgm:spPr/>
      <dgm:t>
        <a:bodyPr/>
        <a:lstStyle/>
        <a:p>
          <a:endParaRPr lang="en-US"/>
        </a:p>
      </dgm:t>
    </dgm:pt>
    <dgm:pt modelId="{1BCB7356-9A2C-4677-937B-26332D4186A3}" type="sibTrans" cxnId="{53883E7A-0249-4F43-817B-953999115E68}">
      <dgm:prSet/>
      <dgm:spPr/>
      <dgm:t>
        <a:bodyPr/>
        <a:lstStyle/>
        <a:p>
          <a:endParaRPr lang="en-US"/>
        </a:p>
      </dgm:t>
    </dgm:pt>
    <dgm:pt modelId="{E32BA1B1-383E-466E-ABDD-A3A0BD7A3536}">
      <dgm:prSet phldrT="[Text]"/>
      <dgm:spPr/>
      <dgm:t>
        <a:bodyPr/>
        <a:lstStyle/>
        <a:p>
          <a:r>
            <a:rPr lang="en-US" dirty="0" smtClean="0"/>
            <a:t>Process</a:t>
          </a:r>
          <a:endParaRPr lang="en-US" dirty="0"/>
        </a:p>
      </dgm:t>
    </dgm:pt>
    <dgm:pt modelId="{A816F604-4B26-4F82-B57B-D21800DD86D9}" type="parTrans" cxnId="{C268CECB-FA43-4183-888B-F348F9FBE247}">
      <dgm:prSet/>
      <dgm:spPr/>
      <dgm:t>
        <a:bodyPr/>
        <a:lstStyle/>
        <a:p>
          <a:endParaRPr lang="en-US"/>
        </a:p>
      </dgm:t>
    </dgm:pt>
    <dgm:pt modelId="{AA1070E0-8508-422A-AD11-C5FE90B25A21}" type="sibTrans" cxnId="{C268CECB-FA43-4183-888B-F348F9FBE247}">
      <dgm:prSet/>
      <dgm:spPr/>
      <dgm:t>
        <a:bodyPr/>
        <a:lstStyle/>
        <a:p>
          <a:endParaRPr lang="en-US"/>
        </a:p>
      </dgm:t>
    </dgm:pt>
    <dgm:pt modelId="{59037CB5-B845-4FAA-A79A-8EBA5B760DB2}">
      <dgm:prSet phldrT="[Text]"/>
      <dgm:spPr/>
      <dgm:t>
        <a:bodyPr/>
        <a:lstStyle/>
        <a:p>
          <a:r>
            <a:rPr lang="en-US" dirty="0" smtClean="0"/>
            <a:t>Clinical Guidelines</a:t>
          </a:r>
          <a:endParaRPr lang="en-US" dirty="0"/>
        </a:p>
      </dgm:t>
    </dgm:pt>
    <dgm:pt modelId="{683AAE2B-3713-459E-903B-6318C84D3AD7}" type="parTrans" cxnId="{9172D1F7-A5D3-4015-956D-E57FE2B62781}">
      <dgm:prSet/>
      <dgm:spPr/>
      <dgm:t>
        <a:bodyPr/>
        <a:lstStyle/>
        <a:p>
          <a:endParaRPr lang="en-US"/>
        </a:p>
      </dgm:t>
    </dgm:pt>
    <dgm:pt modelId="{09B0A882-0168-4F63-B5D8-79CD68D64FE8}" type="sibTrans" cxnId="{9172D1F7-A5D3-4015-956D-E57FE2B62781}">
      <dgm:prSet/>
      <dgm:spPr/>
      <dgm:t>
        <a:bodyPr/>
        <a:lstStyle/>
        <a:p>
          <a:endParaRPr lang="en-US"/>
        </a:p>
      </dgm:t>
    </dgm:pt>
    <dgm:pt modelId="{A54A6E47-3AE2-4938-9644-C1AC1C8A16AB}">
      <dgm:prSet phldrT="[Text]"/>
      <dgm:spPr/>
      <dgm:t>
        <a:bodyPr/>
        <a:lstStyle/>
        <a:p>
          <a:r>
            <a:rPr lang="en-US" dirty="0" smtClean="0"/>
            <a:t>Policies and Procedures</a:t>
          </a:r>
          <a:endParaRPr lang="en-US" dirty="0"/>
        </a:p>
      </dgm:t>
    </dgm:pt>
    <dgm:pt modelId="{ADF77459-C7B2-47DE-BBAD-1AFC5EB526C9}" type="parTrans" cxnId="{C0E8DF69-3698-4083-8A9A-8FB53D7B1D23}">
      <dgm:prSet/>
      <dgm:spPr/>
      <dgm:t>
        <a:bodyPr/>
        <a:lstStyle/>
        <a:p>
          <a:endParaRPr lang="en-US"/>
        </a:p>
      </dgm:t>
    </dgm:pt>
    <dgm:pt modelId="{74777F6D-1A8E-4E83-9BE4-F19F69FBCB50}" type="sibTrans" cxnId="{C0E8DF69-3698-4083-8A9A-8FB53D7B1D23}">
      <dgm:prSet/>
      <dgm:spPr/>
      <dgm:t>
        <a:bodyPr/>
        <a:lstStyle/>
        <a:p>
          <a:endParaRPr lang="en-US"/>
        </a:p>
      </dgm:t>
    </dgm:pt>
    <dgm:pt modelId="{79EF0EB1-8F6E-4708-A1C7-A30C458255E1}">
      <dgm:prSet phldrT="[Text]"/>
      <dgm:spPr/>
      <dgm:t>
        <a:bodyPr/>
        <a:lstStyle/>
        <a:p>
          <a:r>
            <a:rPr lang="en-US" dirty="0" smtClean="0"/>
            <a:t>Outcomes</a:t>
          </a:r>
          <a:endParaRPr lang="en-US" dirty="0"/>
        </a:p>
      </dgm:t>
    </dgm:pt>
    <dgm:pt modelId="{D1DB476F-3134-4BE5-BA44-B2C876B7D7B7}" type="parTrans" cxnId="{C5C148F7-5661-4DB2-A034-6E5D7185ECC4}">
      <dgm:prSet/>
      <dgm:spPr/>
      <dgm:t>
        <a:bodyPr/>
        <a:lstStyle/>
        <a:p>
          <a:endParaRPr lang="en-US"/>
        </a:p>
      </dgm:t>
    </dgm:pt>
    <dgm:pt modelId="{479DC3A3-0494-45FD-99FF-DDF9A21D6972}" type="sibTrans" cxnId="{C5C148F7-5661-4DB2-A034-6E5D7185ECC4}">
      <dgm:prSet/>
      <dgm:spPr/>
      <dgm:t>
        <a:bodyPr/>
        <a:lstStyle/>
        <a:p>
          <a:endParaRPr lang="en-US"/>
        </a:p>
      </dgm:t>
    </dgm:pt>
    <dgm:pt modelId="{8AF9D1B3-E334-4276-BBE0-4AC6524D8342}">
      <dgm:prSet phldrT="[Text]"/>
      <dgm:spPr/>
      <dgm:t>
        <a:bodyPr/>
        <a:lstStyle/>
        <a:p>
          <a:r>
            <a:rPr lang="en-US" dirty="0" smtClean="0"/>
            <a:t>Nursing quality indicators/ HACs</a:t>
          </a:r>
          <a:endParaRPr lang="en-US" dirty="0"/>
        </a:p>
      </dgm:t>
    </dgm:pt>
    <dgm:pt modelId="{8830E673-5830-4D71-AF33-2F555EE54185}" type="parTrans" cxnId="{7D5FCC31-4E90-4426-8EB4-B901987BC2EF}">
      <dgm:prSet/>
      <dgm:spPr/>
      <dgm:t>
        <a:bodyPr/>
        <a:lstStyle/>
        <a:p>
          <a:endParaRPr lang="en-US"/>
        </a:p>
      </dgm:t>
    </dgm:pt>
    <dgm:pt modelId="{B15796A4-465E-4B35-A444-5B5665EF3415}" type="sibTrans" cxnId="{7D5FCC31-4E90-4426-8EB4-B901987BC2EF}">
      <dgm:prSet/>
      <dgm:spPr/>
      <dgm:t>
        <a:bodyPr/>
        <a:lstStyle/>
        <a:p>
          <a:endParaRPr lang="en-US"/>
        </a:p>
      </dgm:t>
    </dgm:pt>
    <dgm:pt modelId="{00376DDD-8937-4701-89CB-AED126683535}">
      <dgm:prSet phldrT="[Text]"/>
      <dgm:spPr/>
      <dgm:t>
        <a:bodyPr/>
        <a:lstStyle/>
        <a:p>
          <a:r>
            <a:rPr lang="en-US" dirty="0" smtClean="0"/>
            <a:t>Patient flow/ capacity</a:t>
          </a:r>
          <a:endParaRPr lang="en-US" dirty="0"/>
        </a:p>
      </dgm:t>
    </dgm:pt>
    <dgm:pt modelId="{B8CB73C9-1651-4F4D-96DC-F2FFFB9AF9CF}" type="parTrans" cxnId="{4A75FA09-1D45-4512-A824-A2DA9D211517}">
      <dgm:prSet/>
      <dgm:spPr/>
      <dgm:t>
        <a:bodyPr/>
        <a:lstStyle/>
        <a:p>
          <a:endParaRPr lang="en-US"/>
        </a:p>
      </dgm:t>
    </dgm:pt>
    <dgm:pt modelId="{134C02F4-3FA6-438C-978C-03BDA7A01FA5}" type="sibTrans" cxnId="{4A75FA09-1D45-4512-A824-A2DA9D211517}">
      <dgm:prSet/>
      <dgm:spPr/>
      <dgm:t>
        <a:bodyPr/>
        <a:lstStyle/>
        <a:p>
          <a:endParaRPr lang="en-US"/>
        </a:p>
      </dgm:t>
    </dgm:pt>
    <dgm:pt modelId="{442BCECB-F4A4-4164-83B9-611E2336A33F}" type="pres">
      <dgm:prSet presAssocID="{EC3A8F7C-90DE-484B-A82B-8CEAAD8645C8}" presName="Name0" presStyleCnt="0">
        <dgm:presLayoutVars>
          <dgm:chMax val="7"/>
          <dgm:chPref val="7"/>
          <dgm:dir/>
          <dgm:animLvl val="lvl"/>
        </dgm:presLayoutVars>
      </dgm:prSet>
      <dgm:spPr/>
      <dgm:t>
        <a:bodyPr/>
        <a:lstStyle/>
        <a:p>
          <a:endParaRPr lang="en-US"/>
        </a:p>
      </dgm:t>
    </dgm:pt>
    <dgm:pt modelId="{6854244D-9FF3-42EE-BEBA-50860A3ADDA9}" type="pres">
      <dgm:prSet presAssocID="{3F375A0E-2532-417D-8999-689D2E62DF70}" presName="Accent1" presStyleCnt="0"/>
      <dgm:spPr/>
      <dgm:t>
        <a:bodyPr/>
        <a:lstStyle/>
        <a:p>
          <a:endParaRPr lang="en-US"/>
        </a:p>
      </dgm:t>
    </dgm:pt>
    <dgm:pt modelId="{7878F79E-0BC3-4070-9D8F-CD43AB55BCD3}" type="pres">
      <dgm:prSet presAssocID="{3F375A0E-2532-417D-8999-689D2E62DF70}" presName="Accent" presStyleLbl="node1" presStyleIdx="0" presStyleCnt="3"/>
      <dgm:spPr/>
      <dgm:t>
        <a:bodyPr/>
        <a:lstStyle/>
        <a:p>
          <a:endParaRPr lang="en-US"/>
        </a:p>
      </dgm:t>
    </dgm:pt>
    <dgm:pt modelId="{A57190E5-896D-4473-915C-416C8C515456}" type="pres">
      <dgm:prSet presAssocID="{3F375A0E-2532-417D-8999-689D2E62DF70}" presName="Child1" presStyleLbl="revTx" presStyleIdx="0" presStyleCnt="6">
        <dgm:presLayoutVars>
          <dgm:chMax val="0"/>
          <dgm:chPref val="0"/>
          <dgm:bulletEnabled val="1"/>
        </dgm:presLayoutVars>
      </dgm:prSet>
      <dgm:spPr/>
      <dgm:t>
        <a:bodyPr/>
        <a:lstStyle/>
        <a:p>
          <a:endParaRPr lang="en-US"/>
        </a:p>
      </dgm:t>
    </dgm:pt>
    <dgm:pt modelId="{29099A70-43FF-4675-8BE2-300258601E23}" type="pres">
      <dgm:prSet presAssocID="{3F375A0E-2532-417D-8999-689D2E62DF70}" presName="Parent1" presStyleLbl="revTx" presStyleIdx="1" presStyleCnt="6">
        <dgm:presLayoutVars>
          <dgm:chMax val="1"/>
          <dgm:chPref val="1"/>
          <dgm:bulletEnabled val="1"/>
        </dgm:presLayoutVars>
      </dgm:prSet>
      <dgm:spPr/>
      <dgm:t>
        <a:bodyPr/>
        <a:lstStyle/>
        <a:p>
          <a:endParaRPr lang="en-US"/>
        </a:p>
      </dgm:t>
    </dgm:pt>
    <dgm:pt modelId="{F2E33895-F012-4BC5-A618-D2C0C6A4BEA9}" type="pres">
      <dgm:prSet presAssocID="{E32BA1B1-383E-466E-ABDD-A3A0BD7A3536}" presName="Accent2" presStyleCnt="0"/>
      <dgm:spPr/>
      <dgm:t>
        <a:bodyPr/>
        <a:lstStyle/>
        <a:p>
          <a:endParaRPr lang="en-US"/>
        </a:p>
      </dgm:t>
    </dgm:pt>
    <dgm:pt modelId="{C41FAA59-5CF1-4BBE-81B2-A9AD8D26FA81}" type="pres">
      <dgm:prSet presAssocID="{E32BA1B1-383E-466E-ABDD-A3A0BD7A3536}" presName="Accent" presStyleLbl="node1" presStyleIdx="1" presStyleCnt="3"/>
      <dgm:spPr/>
      <dgm:t>
        <a:bodyPr/>
        <a:lstStyle/>
        <a:p>
          <a:endParaRPr lang="en-US"/>
        </a:p>
      </dgm:t>
    </dgm:pt>
    <dgm:pt modelId="{1AB6B5D5-33E0-492C-8DFF-AC2034CC0726}" type="pres">
      <dgm:prSet presAssocID="{E32BA1B1-383E-466E-ABDD-A3A0BD7A3536}" presName="Child2" presStyleLbl="revTx" presStyleIdx="2" presStyleCnt="6">
        <dgm:presLayoutVars>
          <dgm:chMax val="0"/>
          <dgm:chPref val="0"/>
          <dgm:bulletEnabled val="1"/>
        </dgm:presLayoutVars>
      </dgm:prSet>
      <dgm:spPr/>
      <dgm:t>
        <a:bodyPr/>
        <a:lstStyle/>
        <a:p>
          <a:endParaRPr lang="en-US"/>
        </a:p>
      </dgm:t>
    </dgm:pt>
    <dgm:pt modelId="{71B148EE-C5D9-4C06-A4D4-34F5D96D7AFF}" type="pres">
      <dgm:prSet presAssocID="{E32BA1B1-383E-466E-ABDD-A3A0BD7A3536}" presName="Parent2" presStyleLbl="revTx" presStyleIdx="3" presStyleCnt="6">
        <dgm:presLayoutVars>
          <dgm:chMax val="1"/>
          <dgm:chPref val="1"/>
          <dgm:bulletEnabled val="1"/>
        </dgm:presLayoutVars>
      </dgm:prSet>
      <dgm:spPr/>
      <dgm:t>
        <a:bodyPr/>
        <a:lstStyle/>
        <a:p>
          <a:endParaRPr lang="en-US"/>
        </a:p>
      </dgm:t>
    </dgm:pt>
    <dgm:pt modelId="{ECCD818C-3B29-42CC-BA2D-1B899F530665}" type="pres">
      <dgm:prSet presAssocID="{79EF0EB1-8F6E-4708-A1C7-A30C458255E1}" presName="Accent3" presStyleCnt="0"/>
      <dgm:spPr/>
      <dgm:t>
        <a:bodyPr/>
        <a:lstStyle/>
        <a:p>
          <a:endParaRPr lang="en-US"/>
        </a:p>
      </dgm:t>
    </dgm:pt>
    <dgm:pt modelId="{996FB30E-D9C4-4A3B-983E-0622BFF87FCB}" type="pres">
      <dgm:prSet presAssocID="{79EF0EB1-8F6E-4708-A1C7-A30C458255E1}" presName="Accent" presStyleLbl="node1" presStyleIdx="2" presStyleCnt="3"/>
      <dgm:spPr/>
      <dgm:t>
        <a:bodyPr/>
        <a:lstStyle/>
        <a:p>
          <a:endParaRPr lang="en-US"/>
        </a:p>
      </dgm:t>
    </dgm:pt>
    <dgm:pt modelId="{9A1D39DD-A4F3-4CAA-AD12-1BC568852036}" type="pres">
      <dgm:prSet presAssocID="{79EF0EB1-8F6E-4708-A1C7-A30C458255E1}" presName="Child3" presStyleLbl="revTx" presStyleIdx="4" presStyleCnt="6" custScaleX="86551">
        <dgm:presLayoutVars>
          <dgm:chMax val="0"/>
          <dgm:chPref val="0"/>
          <dgm:bulletEnabled val="1"/>
        </dgm:presLayoutVars>
      </dgm:prSet>
      <dgm:spPr/>
      <dgm:t>
        <a:bodyPr/>
        <a:lstStyle/>
        <a:p>
          <a:endParaRPr lang="en-US"/>
        </a:p>
      </dgm:t>
    </dgm:pt>
    <dgm:pt modelId="{ED3290BE-0274-4C7F-8E79-1CB910B0F969}" type="pres">
      <dgm:prSet presAssocID="{79EF0EB1-8F6E-4708-A1C7-A30C458255E1}" presName="Parent3" presStyleLbl="revTx" presStyleIdx="5" presStyleCnt="6">
        <dgm:presLayoutVars>
          <dgm:chMax val="1"/>
          <dgm:chPref val="1"/>
          <dgm:bulletEnabled val="1"/>
        </dgm:presLayoutVars>
      </dgm:prSet>
      <dgm:spPr/>
      <dgm:t>
        <a:bodyPr/>
        <a:lstStyle/>
        <a:p>
          <a:endParaRPr lang="en-US"/>
        </a:p>
      </dgm:t>
    </dgm:pt>
  </dgm:ptLst>
  <dgm:cxnLst>
    <dgm:cxn modelId="{D293D3B6-3DE3-4226-AAEE-E73A882B55FC}" type="presOf" srcId="{83D6E3E9-BECC-468B-88DA-7DA2006E2CA5}" destId="{A57190E5-896D-4473-915C-416C8C515456}" srcOrd="0" destOrd="1" presId="urn:microsoft.com/office/officeart/2009/layout/CircleArrowProcess"/>
    <dgm:cxn modelId="{65DE430D-3787-4BF3-9881-E82D9D111A12}" type="presOf" srcId="{00376DDD-8937-4701-89CB-AED126683535}" destId="{9A1D39DD-A4F3-4CAA-AD12-1BC568852036}" srcOrd="0" destOrd="1" presId="urn:microsoft.com/office/officeart/2009/layout/CircleArrowProcess"/>
    <dgm:cxn modelId="{CFB4D3A0-31F0-4B96-8E9C-598602FD9DAB}" type="presOf" srcId="{3F375A0E-2532-417D-8999-689D2E62DF70}" destId="{29099A70-43FF-4675-8BE2-300258601E23}" srcOrd="0" destOrd="0" presId="urn:microsoft.com/office/officeart/2009/layout/CircleArrowProcess"/>
    <dgm:cxn modelId="{53883E7A-0249-4F43-817B-953999115E68}" srcId="{3F375A0E-2532-417D-8999-689D2E62DF70}" destId="{83D6E3E9-BECC-468B-88DA-7DA2006E2CA5}" srcOrd="1" destOrd="0" parTransId="{9CCAAD94-D4E1-494E-86BD-6B15071226AF}" sibTransId="{1BCB7356-9A2C-4677-937B-26332D4186A3}"/>
    <dgm:cxn modelId="{7D5FCC31-4E90-4426-8EB4-B901987BC2EF}" srcId="{79EF0EB1-8F6E-4708-A1C7-A30C458255E1}" destId="{8AF9D1B3-E334-4276-BBE0-4AC6524D8342}" srcOrd="0" destOrd="0" parTransId="{8830E673-5830-4D71-AF33-2F555EE54185}" sibTransId="{B15796A4-465E-4B35-A444-5B5665EF3415}"/>
    <dgm:cxn modelId="{779B2FDE-DFFD-4530-ABBF-735909AC8481}" type="presOf" srcId="{59037CB5-B845-4FAA-A79A-8EBA5B760DB2}" destId="{1AB6B5D5-33E0-492C-8DFF-AC2034CC0726}" srcOrd="0" destOrd="0" presId="urn:microsoft.com/office/officeart/2009/layout/CircleArrowProcess"/>
    <dgm:cxn modelId="{F936031F-6F1E-4B61-87B3-64654AB63158}" srcId="{3F375A0E-2532-417D-8999-689D2E62DF70}" destId="{7F532D68-6707-4933-BBD7-CA5BD4D2D8AE}" srcOrd="0" destOrd="0" parTransId="{EBF54B38-FA47-447A-B566-63BF3CE6A86E}" sibTransId="{6A813CB7-DA5D-4D72-89A8-168382C9EB3A}"/>
    <dgm:cxn modelId="{8ABF280A-1C4C-4941-B400-ACEE1B27D8D1}" type="presOf" srcId="{EC3A8F7C-90DE-484B-A82B-8CEAAD8645C8}" destId="{442BCECB-F4A4-4164-83B9-611E2336A33F}" srcOrd="0" destOrd="0" presId="urn:microsoft.com/office/officeart/2009/layout/CircleArrowProcess"/>
    <dgm:cxn modelId="{D2314433-5EFB-4D53-B1A0-899306BCA769}" type="presOf" srcId="{79EF0EB1-8F6E-4708-A1C7-A30C458255E1}" destId="{ED3290BE-0274-4C7F-8E79-1CB910B0F969}" srcOrd="0" destOrd="0" presId="urn:microsoft.com/office/officeart/2009/layout/CircleArrowProcess"/>
    <dgm:cxn modelId="{3C14FA15-A9F5-4F7E-A348-E1E590D0A70E}" type="presOf" srcId="{E32BA1B1-383E-466E-ABDD-A3A0BD7A3536}" destId="{71B148EE-C5D9-4C06-A4D4-34F5D96D7AFF}" srcOrd="0" destOrd="0" presId="urn:microsoft.com/office/officeart/2009/layout/CircleArrowProcess"/>
    <dgm:cxn modelId="{74249623-BEE2-48AC-876F-64BBBF9119B8}" srcId="{EC3A8F7C-90DE-484B-A82B-8CEAAD8645C8}" destId="{3F375A0E-2532-417D-8999-689D2E62DF70}" srcOrd="0" destOrd="0" parTransId="{B3ABE6FF-A88A-44FE-984E-0CA4693EF712}" sibTransId="{D4D122EB-40A0-4E9F-B087-DD5C6C1A163F}"/>
    <dgm:cxn modelId="{9172D1F7-A5D3-4015-956D-E57FE2B62781}" srcId="{E32BA1B1-383E-466E-ABDD-A3A0BD7A3536}" destId="{59037CB5-B845-4FAA-A79A-8EBA5B760DB2}" srcOrd="0" destOrd="0" parTransId="{683AAE2B-3713-459E-903B-6318C84D3AD7}" sibTransId="{09B0A882-0168-4F63-B5D8-79CD68D64FE8}"/>
    <dgm:cxn modelId="{D3AA21F3-A373-474C-83B6-3B3F7014A0E5}" type="presOf" srcId="{7F532D68-6707-4933-BBD7-CA5BD4D2D8AE}" destId="{A57190E5-896D-4473-915C-416C8C515456}" srcOrd="0" destOrd="0" presId="urn:microsoft.com/office/officeart/2009/layout/CircleArrowProcess"/>
    <dgm:cxn modelId="{4A75FA09-1D45-4512-A824-A2DA9D211517}" srcId="{79EF0EB1-8F6E-4708-A1C7-A30C458255E1}" destId="{00376DDD-8937-4701-89CB-AED126683535}" srcOrd="1" destOrd="0" parTransId="{B8CB73C9-1651-4F4D-96DC-F2FFFB9AF9CF}" sibTransId="{134C02F4-3FA6-438C-978C-03BDA7A01FA5}"/>
    <dgm:cxn modelId="{C5C148F7-5661-4DB2-A034-6E5D7185ECC4}" srcId="{EC3A8F7C-90DE-484B-A82B-8CEAAD8645C8}" destId="{79EF0EB1-8F6E-4708-A1C7-A30C458255E1}" srcOrd="2" destOrd="0" parTransId="{D1DB476F-3134-4BE5-BA44-B2C876B7D7B7}" sibTransId="{479DC3A3-0494-45FD-99FF-DDF9A21D6972}"/>
    <dgm:cxn modelId="{C268CECB-FA43-4183-888B-F348F9FBE247}" srcId="{EC3A8F7C-90DE-484B-A82B-8CEAAD8645C8}" destId="{E32BA1B1-383E-466E-ABDD-A3A0BD7A3536}" srcOrd="1" destOrd="0" parTransId="{A816F604-4B26-4F82-B57B-D21800DD86D9}" sibTransId="{AA1070E0-8508-422A-AD11-C5FE90B25A21}"/>
    <dgm:cxn modelId="{26FA4955-E1C0-4ACA-9DA7-81503FE7CA28}" type="presOf" srcId="{8AF9D1B3-E334-4276-BBE0-4AC6524D8342}" destId="{9A1D39DD-A4F3-4CAA-AD12-1BC568852036}" srcOrd="0" destOrd="0" presId="urn:microsoft.com/office/officeart/2009/layout/CircleArrowProcess"/>
    <dgm:cxn modelId="{C0E8DF69-3698-4083-8A9A-8FB53D7B1D23}" srcId="{E32BA1B1-383E-466E-ABDD-A3A0BD7A3536}" destId="{A54A6E47-3AE2-4938-9644-C1AC1C8A16AB}" srcOrd="1" destOrd="0" parTransId="{ADF77459-C7B2-47DE-BBAD-1AFC5EB526C9}" sibTransId="{74777F6D-1A8E-4E83-9BE4-F19F69FBCB50}"/>
    <dgm:cxn modelId="{A90197BB-E34A-4040-A108-EF0A1D251440}" type="presOf" srcId="{A54A6E47-3AE2-4938-9644-C1AC1C8A16AB}" destId="{1AB6B5D5-33E0-492C-8DFF-AC2034CC0726}" srcOrd="0" destOrd="1" presId="urn:microsoft.com/office/officeart/2009/layout/CircleArrowProcess"/>
    <dgm:cxn modelId="{D83343C8-010B-420A-BB06-8479E46B137D}" type="presParOf" srcId="{442BCECB-F4A4-4164-83B9-611E2336A33F}" destId="{6854244D-9FF3-42EE-BEBA-50860A3ADDA9}" srcOrd="0" destOrd="0" presId="urn:microsoft.com/office/officeart/2009/layout/CircleArrowProcess"/>
    <dgm:cxn modelId="{86EF6C4E-CED8-4E4C-8C99-8F45A993FAAF}" type="presParOf" srcId="{6854244D-9FF3-42EE-BEBA-50860A3ADDA9}" destId="{7878F79E-0BC3-4070-9D8F-CD43AB55BCD3}" srcOrd="0" destOrd="0" presId="urn:microsoft.com/office/officeart/2009/layout/CircleArrowProcess"/>
    <dgm:cxn modelId="{A4C4377C-7D78-4A85-A793-B9DDA9598876}" type="presParOf" srcId="{442BCECB-F4A4-4164-83B9-611E2336A33F}" destId="{A57190E5-896D-4473-915C-416C8C515456}" srcOrd="1" destOrd="0" presId="urn:microsoft.com/office/officeart/2009/layout/CircleArrowProcess"/>
    <dgm:cxn modelId="{C895FA72-513E-49DA-BAF0-4ECF5909C409}" type="presParOf" srcId="{442BCECB-F4A4-4164-83B9-611E2336A33F}" destId="{29099A70-43FF-4675-8BE2-300258601E23}" srcOrd="2" destOrd="0" presId="urn:microsoft.com/office/officeart/2009/layout/CircleArrowProcess"/>
    <dgm:cxn modelId="{3B0EF559-72C2-42D5-AD15-6DE67301CEF7}" type="presParOf" srcId="{442BCECB-F4A4-4164-83B9-611E2336A33F}" destId="{F2E33895-F012-4BC5-A618-D2C0C6A4BEA9}" srcOrd="3" destOrd="0" presId="urn:microsoft.com/office/officeart/2009/layout/CircleArrowProcess"/>
    <dgm:cxn modelId="{4198AFA0-D36F-4CA3-BD99-354254504B36}" type="presParOf" srcId="{F2E33895-F012-4BC5-A618-D2C0C6A4BEA9}" destId="{C41FAA59-5CF1-4BBE-81B2-A9AD8D26FA81}" srcOrd="0" destOrd="0" presId="urn:microsoft.com/office/officeart/2009/layout/CircleArrowProcess"/>
    <dgm:cxn modelId="{5A8BD7CA-E5D8-46E2-9B55-D0D6733BA9CC}" type="presParOf" srcId="{442BCECB-F4A4-4164-83B9-611E2336A33F}" destId="{1AB6B5D5-33E0-492C-8DFF-AC2034CC0726}" srcOrd="4" destOrd="0" presId="urn:microsoft.com/office/officeart/2009/layout/CircleArrowProcess"/>
    <dgm:cxn modelId="{A1286434-2EF6-429F-957B-75465BDC48EF}" type="presParOf" srcId="{442BCECB-F4A4-4164-83B9-611E2336A33F}" destId="{71B148EE-C5D9-4C06-A4D4-34F5D96D7AFF}" srcOrd="5" destOrd="0" presId="urn:microsoft.com/office/officeart/2009/layout/CircleArrowProcess"/>
    <dgm:cxn modelId="{C2F07911-D504-45DD-A502-228743522060}" type="presParOf" srcId="{442BCECB-F4A4-4164-83B9-611E2336A33F}" destId="{ECCD818C-3B29-42CC-BA2D-1B899F530665}" srcOrd="6" destOrd="0" presId="urn:microsoft.com/office/officeart/2009/layout/CircleArrowProcess"/>
    <dgm:cxn modelId="{5DCA06F7-0955-4D63-BE95-012139532B15}" type="presParOf" srcId="{ECCD818C-3B29-42CC-BA2D-1B899F530665}" destId="{996FB30E-D9C4-4A3B-983E-0622BFF87FCB}" srcOrd="0" destOrd="0" presId="urn:microsoft.com/office/officeart/2009/layout/CircleArrowProcess"/>
    <dgm:cxn modelId="{39D22FCB-97E3-443E-9B37-7B9B9D15247C}" type="presParOf" srcId="{442BCECB-F4A4-4164-83B9-611E2336A33F}" destId="{9A1D39DD-A4F3-4CAA-AD12-1BC568852036}" srcOrd="7" destOrd="0" presId="urn:microsoft.com/office/officeart/2009/layout/CircleArrowProcess"/>
    <dgm:cxn modelId="{95A78487-32A4-4B39-92F0-D59E83310C9E}" type="presParOf" srcId="{442BCECB-F4A4-4164-83B9-611E2336A33F}" destId="{ED3290BE-0274-4C7F-8E79-1CB910B0F969}" srcOrd="8"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47AAE-C34E-47B5-89EE-89ABF27FF142}" type="doc">
      <dgm:prSet loTypeId="urn:microsoft.com/office/officeart/2008/layout/VerticalCurvedList" loCatId="list" qsTypeId="urn:microsoft.com/office/officeart/2005/8/quickstyle/3d6" qsCatId="3D" csTypeId="urn:microsoft.com/office/officeart/2005/8/colors/colorful4" csCatId="colorful" phldr="1"/>
      <dgm:spPr/>
      <dgm:t>
        <a:bodyPr/>
        <a:lstStyle/>
        <a:p>
          <a:endParaRPr lang="en-US"/>
        </a:p>
      </dgm:t>
    </dgm:pt>
    <dgm:pt modelId="{0E2E40BE-214B-4056-AF5B-C7E9EF7E5A30}">
      <dgm:prSet phldrT="[Text]"/>
      <dgm:spPr/>
      <dgm:t>
        <a:bodyPr/>
        <a:lstStyle/>
        <a:p>
          <a:r>
            <a:rPr lang="en-US" dirty="0" smtClean="0"/>
            <a:t>Nurse Training and Education</a:t>
          </a:r>
          <a:endParaRPr lang="en-US" dirty="0"/>
        </a:p>
      </dgm:t>
    </dgm:pt>
    <dgm:pt modelId="{CDC52E14-72F5-4206-88EE-BBFAA2512BBA}" type="parTrans" cxnId="{BD8023EC-8EF3-412C-AD71-94A7CD7CFD8E}">
      <dgm:prSet/>
      <dgm:spPr/>
      <dgm:t>
        <a:bodyPr/>
        <a:lstStyle/>
        <a:p>
          <a:endParaRPr lang="en-US"/>
        </a:p>
      </dgm:t>
    </dgm:pt>
    <dgm:pt modelId="{E5E36E73-B4DE-4786-BA84-0B0F34FE14A4}" type="sibTrans" cxnId="{BD8023EC-8EF3-412C-AD71-94A7CD7CFD8E}">
      <dgm:prSet/>
      <dgm:spPr/>
      <dgm:t>
        <a:bodyPr/>
        <a:lstStyle/>
        <a:p>
          <a:endParaRPr lang="en-US"/>
        </a:p>
      </dgm:t>
    </dgm:pt>
    <dgm:pt modelId="{AF14A50C-E8B9-4526-B13F-82E30AFD5C5C}">
      <dgm:prSet phldrT="[Text]"/>
      <dgm:spPr/>
      <dgm:t>
        <a:bodyPr/>
        <a:lstStyle/>
        <a:p>
          <a:r>
            <a:rPr lang="en-US" dirty="0" smtClean="0"/>
            <a:t>Room set-up/ carts</a:t>
          </a:r>
          <a:endParaRPr lang="en-US" dirty="0"/>
        </a:p>
      </dgm:t>
    </dgm:pt>
    <dgm:pt modelId="{889CB022-A35F-4203-9FAB-F1DB8F1892FA}" type="parTrans" cxnId="{A92BE216-B810-464C-9BAD-2C86E8681D49}">
      <dgm:prSet/>
      <dgm:spPr/>
      <dgm:t>
        <a:bodyPr/>
        <a:lstStyle/>
        <a:p>
          <a:endParaRPr lang="en-US"/>
        </a:p>
      </dgm:t>
    </dgm:pt>
    <dgm:pt modelId="{6180BA85-299C-4846-B818-9F818CFFAFA6}" type="sibTrans" cxnId="{A92BE216-B810-464C-9BAD-2C86E8681D49}">
      <dgm:prSet/>
      <dgm:spPr/>
      <dgm:t>
        <a:bodyPr/>
        <a:lstStyle/>
        <a:p>
          <a:endParaRPr lang="en-US"/>
        </a:p>
      </dgm:t>
    </dgm:pt>
    <dgm:pt modelId="{2021CC4E-B1E2-46FF-A51B-E161B9A64561}">
      <dgm:prSet phldrT="[Text]"/>
      <dgm:spPr/>
      <dgm:t>
        <a:bodyPr/>
        <a:lstStyle/>
        <a:p>
          <a:r>
            <a:rPr lang="en-US" dirty="0" smtClean="0"/>
            <a:t>Defined clinical criteria- procedures</a:t>
          </a:r>
          <a:endParaRPr lang="en-US" dirty="0"/>
        </a:p>
      </dgm:t>
    </dgm:pt>
    <dgm:pt modelId="{48A2AFE1-5DD1-4C38-895C-B47D3EAC9A88}" type="parTrans" cxnId="{DA1B2AC8-FE08-4C57-95E7-0B5663A74DAF}">
      <dgm:prSet/>
      <dgm:spPr/>
      <dgm:t>
        <a:bodyPr/>
        <a:lstStyle/>
        <a:p>
          <a:endParaRPr lang="en-US"/>
        </a:p>
      </dgm:t>
    </dgm:pt>
    <dgm:pt modelId="{90CD9308-9104-465F-9987-024EBA787315}" type="sibTrans" cxnId="{DA1B2AC8-FE08-4C57-95E7-0B5663A74DAF}">
      <dgm:prSet/>
      <dgm:spPr/>
      <dgm:t>
        <a:bodyPr/>
        <a:lstStyle/>
        <a:p>
          <a:endParaRPr lang="en-US"/>
        </a:p>
      </dgm:t>
    </dgm:pt>
    <dgm:pt modelId="{F93B49A1-A490-49C0-861E-457F46EC4C3E}" type="pres">
      <dgm:prSet presAssocID="{DDA47AAE-C34E-47B5-89EE-89ABF27FF142}" presName="Name0" presStyleCnt="0">
        <dgm:presLayoutVars>
          <dgm:chMax val="7"/>
          <dgm:chPref val="7"/>
          <dgm:dir/>
        </dgm:presLayoutVars>
      </dgm:prSet>
      <dgm:spPr/>
    </dgm:pt>
    <dgm:pt modelId="{DD3081F8-5797-416A-99F6-BD82966C0525}" type="pres">
      <dgm:prSet presAssocID="{DDA47AAE-C34E-47B5-89EE-89ABF27FF142}" presName="Name1" presStyleCnt="0"/>
      <dgm:spPr/>
    </dgm:pt>
    <dgm:pt modelId="{2D1F4E94-2629-4FFF-9248-F124E362AA41}" type="pres">
      <dgm:prSet presAssocID="{DDA47AAE-C34E-47B5-89EE-89ABF27FF142}" presName="cycle" presStyleCnt="0"/>
      <dgm:spPr/>
    </dgm:pt>
    <dgm:pt modelId="{02D28332-8A31-4CE2-893A-FD1C4D6825BB}" type="pres">
      <dgm:prSet presAssocID="{DDA47AAE-C34E-47B5-89EE-89ABF27FF142}" presName="srcNode" presStyleLbl="node1" presStyleIdx="0" presStyleCnt="3"/>
      <dgm:spPr/>
    </dgm:pt>
    <dgm:pt modelId="{88C7C689-F386-4B88-B8F6-53102B185229}" type="pres">
      <dgm:prSet presAssocID="{DDA47AAE-C34E-47B5-89EE-89ABF27FF142}" presName="conn" presStyleLbl="parChTrans1D2" presStyleIdx="0" presStyleCnt="1"/>
      <dgm:spPr/>
    </dgm:pt>
    <dgm:pt modelId="{A74ECEF9-33AF-4D3D-9072-BE2E6D9616B2}" type="pres">
      <dgm:prSet presAssocID="{DDA47AAE-C34E-47B5-89EE-89ABF27FF142}" presName="extraNode" presStyleLbl="node1" presStyleIdx="0" presStyleCnt="3"/>
      <dgm:spPr/>
    </dgm:pt>
    <dgm:pt modelId="{E2CF3B4E-C2D2-4BD7-9204-30AC184DAC33}" type="pres">
      <dgm:prSet presAssocID="{DDA47AAE-C34E-47B5-89EE-89ABF27FF142}" presName="dstNode" presStyleLbl="node1" presStyleIdx="0" presStyleCnt="3"/>
      <dgm:spPr/>
    </dgm:pt>
    <dgm:pt modelId="{9D26EF9B-B384-4331-9D28-2E7A136CC311}" type="pres">
      <dgm:prSet presAssocID="{0E2E40BE-214B-4056-AF5B-C7E9EF7E5A30}" presName="text_1" presStyleLbl="node1" presStyleIdx="0" presStyleCnt="3">
        <dgm:presLayoutVars>
          <dgm:bulletEnabled val="1"/>
        </dgm:presLayoutVars>
      </dgm:prSet>
      <dgm:spPr/>
    </dgm:pt>
    <dgm:pt modelId="{5FA7C716-152B-47F6-901F-AD5EB8455EE6}" type="pres">
      <dgm:prSet presAssocID="{0E2E40BE-214B-4056-AF5B-C7E9EF7E5A30}" presName="accent_1" presStyleCnt="0"/>
      <dgm:spPr/>
    </dgm:pt>
    <dgm:pt modelId="{215F6AB1-3931-41F2-BC93-3907F501312C}" type="pres">
      <dgm:prSet presAssocID="{0E2E40BE-214B-4056-AF5B-C7E9EF7E5A30}" presName="accentRepeatNode" presStyleLbl="solidFgAcc1" presStyleIdx="0" presStyleCnt="3"/>
      <dgm:spPr/>
    </dgm:pt>
    <dgm:pt modelId="{62CC4D0A-170F-4128-8879-1EAC0AC071D8}" type="pres">
      <dgm:prSet presAssocID="{AF14A50C-E8B9-4526-B13F-82E30AFD5C5C}" presName="text_2" presStyleLbl="node1" presStyleIdx="1" presStyleCnt="3">
        <dgm:presLayoutVars>
          <dgm:bulletEnabled val="1"/>
        </dgm:presLayoutVars>
      </dgm:prSet>
      <dgm:spPr/>
      <dgm:t>
        <a:bodyPr/>
        <a:lstStyle/>
        <a:p>
          <a:endParaRPr lang="en-US"/>
        </a:p>
      </dgm:t>
    </dgm:pt>
    <dgm:pt modelId="{63FB0054-B1BA-4C45-B030-7621AAB4C511}" type="pres">
      <dgm:prSet presAssocID="{AF14A50C-E8B9-4526-B13F-82E30AFD5C5C}" presName="accent_2" presStyleCnt="0"/>
      <dgm:spPr/>
    </dgm:pt>
    <dgm:pt modelId="{9D347CE1-AE49-413C-8C09-A04CA3CF5A6C}" type="pres">
      <dgm:prSet presAssocID="{AF14A50C-E8B9-4526-B13F-82E30AFD5C5C}" presName="accentRepeatNode" presStyleLbl="solidFgAcc1" presStyleIdx="1" presStyleCnt="3"/>
      <dgm:spPr/>
    </dgm:pt>
    <dgm:pt modelId="{359A0EE8-AF71-4D51-B13B-DE1B0FC5059B}" type="pres">
      <dgm:prSet presAssocID="{2021CC4E-B1E2-46FF-A51B-E161B9A64561}" presName="text_3" presStyleLbl="node1" presStyleIdx="2" presStyleCnt="3">
        <dgm:presLayoutVars>
          <dgm:bulletEnabled val="1"/>
        </dgm:presLayoutVars>
      </dgm:prSet>
      <dgm:spPr/>
      <dgm:t>
        <a:bodyPr/>
        <a:lstStyle/>
        <a:p>
          <a:endParaRPr lang="en-US"/>
        </a:p>
      </dgm:t>
    </dgm:pt>
    <dgm:pt modelId="{645FD947-8F27-4F11-B5A1-7802220E9C87}" type="pres">
      <dgm:prSet presAssocID="{2021CC4E-B1E2-46FF-A51B-E161B9A64561}" presName="accent_3" presStyleCnt="0"/>
      <dgm:spPr/>
    </dgm:pt>
    <dgm:pt modelId="{F4AC835E-BCDB-44A1-9185-9AD60857A315}" type="pres">
      <dgm:prSet presAssocID="{2021CC4E-B1E2-46FF-A51B-E161B9A64561}" presName="accentRepeatNode" presStyleLbl="solidFgAcc1" presStyleIdx="2" presStyleCnt="3"/>
      <dgm:spPr/>
    </dgm:pt>
  </dgm:ptLst>
  <dgm:cxnLst>
    <dgm:cxn modelId="{6C270D7C-3386-4ECD-B5C4-0448FD4BEF27}" type="presOf" srcId="{DDA47AAE-C34E-47B5-89EE-89ABF27FF142}" destId="{F93B49A1-A490-49C0-861E-457F46EC4C3E}" srcOrd="0" destOrd="0" presId="urn:microsoft.com/office/officeart/2008/layout/VerticalCurvedList"/>
    <dgm:cxn modelId="{A4D5B4F8-3E7A-4F98-B04D-B35451299543}" type="presOf" srcId="{AF14A50C-E8B9-4526-B13F-82E30AFD5C5C}" destId="{62CC4D0A-170F-4128-8879-1EAC0AC071D8}" srcOrd="0" destOrd="0" presId="urn:microsoft.com/office/officeart/2008/layout/VerticalCurvedList"/>
    <dgm:cxn modelId="{DA1B2AC8-FE08-4C57-95E7-0B5663A74DAF}" srcId="{DDA47AAE-C34E-47B5-89EE-89ABF27FF142}" destId="{2021CC4E-B1E2-46FF-A51B-E161B9A64561}" srcOrd="2" destOrd="0" parTransId="{48A2AFE1-5DD1-4C38-895C-B47D3EAC9A88}" sibTransId="{90CD9308-9104-465F-9987-024EBA787315}"/>
    <dgm:cxn modelId="{8A048BA7-B9D8-4C7B-901D-4793FBA4DA45}" type="presOf" srcId="{E5E36E73-B4DE-4786-BA84-0B0F34FE14A4}" destId="{88C7C689-F386-4B88-B8F6-53102B185229}" srcOrd="0" destOrd="0" presId="urn:microsoft.com/office/officeart/2008/layout/VerticalCurvedList"/>
    <dgm:cxn modelId="{A92BE216-B810-464C-9BAD-2C86E8681D49}" srcId="{DDA47AAE-C34E-47B5-89EE-89ABF27FF142}" destId="{AF14A50C-E8B9-4526-B13F-82E30AFD5C5C}" srcOrd="1" destOrd="0" parTransId="{889CB022-A35F-4203-9FAB-F1DB8F1892FA}" sibTransId="{6180BA85-299C-4846-B818-9F818CFFAFA6}"/>
    <dgm:cxn modelId="{485B8ECE-A2C9-4DCF-A901-F735D593583C}" type="presOf" srcId="{0E2E40BE-214B-4056-AF5B-C7E9EF7E5A30}" destId="{9D26EF9B-B384-4331-9D28-2E7A136CC311}" srcOrd="0" destOrd="0" presId="urn:microsoft.com/office/officeart/2008/layout/VerticalCurvedList"/>
    <dgm:cxn modelId="{BD8023EC-8EF3-412C-AD71-94A7CD7CFD8E}" srcId="{DDA47AAE-C34E-47B5-89EE-89ABF27FF142}" destId="{0E2E40BE-214B-4056-AF5B-C7E9EF7E5A30}" srcOrd="0" destOrd="0" parTransId="{CDC52E14-72F5-4206-88EE-BBFAA2512BBA}" sibTransId="{E5E36E73-B4DE-4786-BA84-0B0F34FE14A4}"/>
    <dgm:cxn modelId="{1D81C3F1-0F5A-4585-9E93-1D867AB9E4CC}" type="presOf" srcId="{2021CC4E-B1E2-46FF-A51B-E161B9A64561}" destId="{359A0EE8-AF71-4D51-B13B-DE1B0FC5059B}" srcOrd="0" destOrd="0" presId="urn:microsoft.com/office/officeart/2008/layout/VerticalCurvedList"/>
    <dgm:cxn modelId="{7915C67D-D4DE-41E5-B344-5B9582DDF4E5}" type="presParOf" srcId="{F93B49A1-A490-49C0-861E-457F46EC4C3E}" destId="{DD3081F8-5797-416A-99F6-BD82966C0525}" srcOrd="0" destOrd="0" presId="urn:microsoft.com/office/officeart/2008/layout/VerticalCurvedList"/>
    <dgm:cxn modelId="{B5F568C2-FAE7-4E41-BC60-39F700BB0C9A}" type="presParOf" srcId="{DD3081F8-5797-416A-99F6-BD82966C0525}" destId="{2D1F4E94-2629-4FFF-9248-F124E362AA41}" srcOrd="0" destOrd="0" presId="urn:microsoft.com/office/officeart/2008/layout/VerticalCurvedList"/>
    <dgm:cxn modelId="{C769E4FD-CC5A-4218-8A93-43267DF3127F}" type="presParOf" srcId="{2D1F4E94-2629-4FFF-9248-F124E362AA41}" destId="{02D28332-8A31-4CE2-893A-FD1C4D6825BB}" srcOrd="0" destOrd="0" presId="urn:microsoft.com/office/officeart/2008/layout/VerticalCurvedList"/>
    <dgm:cxn modelId="{70C0CF0F-191D-4A6D-B36D-FA1339EB3D10}" type="presParOf" srcId="{2D1F4E94-2629-4FFF-9248-F124E362AA41}" destId="{88C7C689-F386-4B88-B8F6-53102B185229}" srcOrd="1" destOrd="0" presId="urn:microsoft.com/office/officeart/2008/layout/VerticalCurvedList"/>
    <dgm:cxn modelId="{E26544EF-561C-40D3-93CC-68A1A161AFE9}" type="presParOf" srcId="{2D1F4E94-2629-4FFF-9248-F124E362AA41}" destId="{A74ECEF9-33AF-4D3D-9072-BE2E6D9616B2}" srcOrd="2" destOrd="0" presId="urn:microsoft.com/office/officeart/2008/layout/VerticalCurvedList"/>
    <dgm:cxn modelId="{45F67FD3-3217-4F60-A3AE-9CAE88CFA80C}" type="presParOf" srcId="{2D1F4E94-2629-4FFF-9248-F124E362AA41}" destId="{E2CF3B4E-C2D2-4BD7-9204-30AC184DAC33}" srcOrd="3" destOrd="0" presId="urn:microsoft.com/office/officeart/2008/layout/VerticalCurvedList"/>
    <dgm:cxn modelId="{104AF22F-F85C-417A-8574-F9C51261B444}" type="presParOf" srcId="{DD3081F8-5797-416A-99F6-BD82966C0525}" destId="{9D26EF9B-B384-4331-9D28-2E7A136CC311}" srcOrd="1" destOrd="0" presId="urn:microsoft.com/office/officeart/2008/layout/VerticalCurvedList"/>
    <dgm:cxn modelId="{5D3D1D25-D810-475D-A3D6-CB502D5E9E29}" type="presParOf" srcId="{DD3081F8-5797-416A-99F6-BD82966C0525}" destId="{5FA7C716-152B-47F6-901F-AD5EB8455EE6}" srcOrd="2" destOrd="0" presId="urn:microsoft.com/office/officeart/2008/layout/VerticalCurvedList"/>
    <dgm:cxn modelId="{75430563-FBE1-4D92-879B-B2EB3B95906E}" type="presParOf" srcId="{5FA7C716-152B-47F6-901F-AD5EB8455EE6}" destId="{215F6AB1-3931-41F2-BC93-3907F501312C}" srcOrd="0" destOrd="0" presId="urn:microsoft.com/office/officeart/2008/layout/VerticalCurvedList"/>
    <dgm:cxn modelId="{05D20D63-23C5-41CE-B4CE-09092F53B2DE}" type="presParOf" srcId="{DD3081F8-5797-416A-99F6-BD82966C0525}" destId="{62CC4D0A-170F-4128-8879-1EAC0AC071D8}" srcOrd="3" destOrd="0" presId="urn:microsoft.com/office/officeart/2008/layout/VerticalCurvedList"/>
    <dgm:cxn modelId="{1BCDB888-4C80-4A70-9664-5F68BA17E16D}" type="presParOf" srcId="{DD3081F8-5797-416A-99F6-BD82966C0525}" destId="{63FB0054-B1BA-4C45-B030-7621AAB4C511}" srcOrd="4" destOrd="0" presId="urn:microsoft.com/office/officeart/2008/layout/VerticalCurvedList"/>
    <dgm:cxn modelId="{32D0210E-C91F-4A6C-AA29-6EC952063F74}" type="presParOf" srcId="{63FB0054-B1BA-4C45-B030-7621AAB4C511}" destId="{9D347CE1-AE49-413C-8C09-A04CA3CF5A6C}" srcOrd="0" destOrd="0" presId="urn:microsoft.com/office/officeart/2008/layout/VerticalCurvedList"/>
    <dgm:cxn modelId="{75E6AF3F-99FF-47D2-8E98-AA1A573803DA}" type="presParOf" srcId="{DD3081F8-5797-416A-99F6-BD82966C0525}" destId="{359A0EE8-AF71-4D51-B13B-DE1B0FC5059B}" srcOrd="5" destOrd="0" presId="urn:microsoft.com/office/officeart/2008/layout/VerticalCurvedList"/>
    <dgm:cxn modelId="{B94503CD-1FDC-4DC9-BC5E-D9B6BDF23D07}" type="presParOf" srcId="{DD3081F8-5797-416A-99F6-BD82966C0525}" destId="{645FD947-8F27-4F11-B5A1-7802220E9C87}" srcOrd="6" destOrd="0" presId="urn:microsoft.com/office/officeart/2008/layout/VerticalCurvedList"/>
    <dgm:cxn modelId="{6D3F5E26-6F91-4343-901F-2920B37D5564}" type="presParOf" srcId="{645FD947-8F27-4F11-B5A1-7802220E9C87}" destId="{F4AC835E-BCDB-44A1-9185-9AD60857A315}"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8F79E-0BC3-4070-9D8F-CD43AB55BCD3}">
      <dsp:nvSpPr>
        <dsp:cNvPr id="0" name=""/>
        <dsp:cNvSpPr/>
      </dsp:nvSpPr>
      <dsp:spPr>
        <a:xfrm>
          <a:off x="1739935" y="0"/>
          <a:ext cx="5127624" cy="5128405"/>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57190E5-896D-4473-915C-416C8C515456}">
      <dsp:nvSpPr>
        <dsp:cNvPr id="0" name=""/>
        <dsp:cNvSpPr/>
      </dsp:nvSpPr>
      <dsp:spPr>
        <a:xfrm>
          <a:off x="6868523" y="1528720"/>
          <a:ext cx="3076574" cy="205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Equipment/ Physical environment</a:t>
          </a:r>
          <a:endParaRPr lang="en-US" sz="2700" kern="1200" dirty="0"/>
        </a:p>
        <a:p>
          <a:pPr marL="228600" lvl="1" indent="-228600" algn="l" defTabSz="1200150">
            <a:lnSpc>
              <a:spcPct val="90000"/>
            </a:lnSpc>
            <a:spcBef>
              <a:spcPct val="0"/>
            </a:spcBef>
            <a:spcAft>
              <a:spcPct val="15000"/>
            </a:spcAft>
            <a:buChar char="••"/>
          </a:pPr>
          <a:r>
            <a:rPr lang="en-US" sz="2700" kern="1200" dirty="0" smtClean="0"/>
            <a:t>People; Training and education</a:t>
          </a:r>
          <a:endParaRPr lang="en-US" sz="2700" kern="1200" dirty="0"/>
        </a:p>
      </dsp:txBody>
      <dsp:txXfrm>
        <a:off x="6868523" y="1528720"/>
        <a:ext cx="3076574" cy="2051788"/>
      </dsp:txXfrm>
    </dsp:sp>
    <dsp:sp modelId="{29099A70-43FF-4675-8BE2-300258601E23}">
      <dsp:nvSpPr>
        <dsp:cNvPr id="0" name=""/>
        <dsp:cNvSpPr/>
      </dsp:nvSpPr>
      <dsp:spPr>
        <a:xfrm>
          <a:off x="2873309" y="1851509"/>
          <a:ext cx="2849322" cy="142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Structure</a:t>
          </a:r>
          <a:endParaRPr lang="en-US" sz="4800" kern="1200" dirty="0"/>
        </a:p>
      </dsp:txBody>
      <dsp:txXfrm>
        <a:off x="2873309" y="1851509"/>
        <a:ext cx="2849322" cy="1424320"/>
      </dsp:txXfrm>
    </dsp:sp>
    <dsp:sp modelId="{C41FAA59-5CF1-4BBE-81B2-A9AD8D26FA81}">
      <dsp:nvSpPr>
        <dsp:cNvPr id="0" name=""/>
        <dsp:cNvSpPr/>
      </dsp:nvSpPr>
      <dsp:spPr>
        <a:xfrm>
          <a:off x="315755" y="2946649"/>
          <a:ext cx="5127624" cy="5128405"/>
        </a:xfrm>
        <a:prstGeom prst="leftCircularArrow">
          <a:avLst>
            <a:gd name="adj1" fmla="val 10980"/>
            <a:gd name="adj2" fmla="val 1142322"/>
            <a:gd name="adj3" fmla="val 6300000"/>
            <a:gd name="adj4" fmla="val 18900000"/>
            <a:gd name="adj5" fmla="val 12500"/>
          </a:avLst>
        </a:prstGeom>
        <a:solidFill>
          <a:schemeClr val="accent4">
            <a:hueOff val="928412"/>
            <a:satOff val="-28205"/>
            <a:lumOff val="9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AB6B5D5-33E0-492C-8DFF-AC2034CC0726}">
      <dsp:nvSpPr>
        <dsp:cNvPr id="0" name=""/>
        <dsp:cNvSpPr/>
      </dsp:nvSpPr>
      <dsp:spPr>
        <a:xfrm>
          <a:off x="5443380" y="4492414"/>
          <a:ext cx="3076574" cy="205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Clinical Guidelines</a:t>
          </a:r>
          <a:endParaRPr lang="en-US" sz="2700" kern="1200" dirty="0"/>
        </a:p>
        <a:p>
          <a:pPr marL="228600" lvl="1" indent="-228600" algn="l" defTabSz="1200150">
            <a:lnSpc>
              <a:spcPct val="90000"/>
            </a:lnSpc>
            <a:spcBef>
              <a:spcPct val="0"/>
            </a:spcBef>
            <a:spcAft>
              <a:spcPct val="15000"/>
            </a:spcAft>
            <a:buChar char="••"/>
          </a:pPr>
          <a:r>
            <a:rPr lang="en-US" sz="2700" kern="1200" dirty="0" smtClean="0"/>
            <a:t>Policies and Procedures</a:t>
          </a:r>
          <a:endParaRPr lang="en-US" sz="2700" kern="1200" dirty="0"/>
        </a:p>
      </dsp:txBody>
      <dsp:txXfrm>
        <a:off x="5443380" y="4492414"/>
        <a:ext cx="3076574" cy="2051788"/>
      </dsp:txXfrm>
    </dsp:sp>
    <dsp:sp modelId="{71B148EE-C5D9-4C06-A4D4-34F5D96D7AFF}">
      <dsp:nvSpPr>
        <dsp:cNvPr id="0" name=""/>
        <dsp:cNvSpPr/>
      </dsp:nvSpPr>
      <dsp:spPr>
        <a:xfrm>
          <a:off x="1454906" y="4815203"/>
          <a:ext cx="2849322" cy="142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Process</a:t>
          </a:r>
          <a:endParaRPr lang="en-US" sz="4800" kern="1200" dirty="0"/>
        </a:p>
      </dsp:txBody>
      <dsp:txXfrm>
        <a:off x="1454906" y="4815203"/>
        <a:ext cx="2849322" cy="1424320"/>
      </dsp:txXfrm>
    </dsp:sp>
    <dsp:sp modelId="{996FB30E-D9C4-4A3B-983E-0622BFF87FCB}">
      <dsp:nvSpPr>
        <dsp:cNvPr id="0" name=""/>
        <dsp:cNvSpPr/>
      </dsp:nvSpPr>
      <dsp:spPr>
        <a:xfrm>
          <a:off x="2104887" y="6245916"/>
          <a:ext cx="4405424" cy="4407189"/>
        </a:xfrm>
        <a:prstGeom prst="blockArc">
          <a:avLst>
            <a:gd name="adj1" fmla="val 13500000"/>
            <a:gd name="adj2" fmla="val 10800000"/>
            <a:gd name="adj3" fmla="val 12740"/>
          </a:avLst>
        </a:prstGeom>
        <a:solidFill>
          <a:schemeClr val="accent4">
            <a:hueOff val="1856823"/>
            <a:satOff val="-56410"/>
            <a:lumOff val="1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A1D39DD-A4F3-4CAA-AD12-1BC568852036}">
      <dsp:nvSpPr>
        <dsp:cNvPr id="0" name=""/>
        <dsp:cNvSpPr/>
      </dsp:nvSpPr>
      <dsp:spPr>
        <a:xfrm>
          <a:off x="7075407" y="7455043"/>
          <a:ext cx="2662806" cy="205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Nursing quality indicators/ HACs</a:t>
          </a:r>
          <a:endParaRPr lang="en-US" sz="2700" kern="1200" dirty="0"/>
        </a:p>
        <a:p>
          <a:pPr marL="228600" lvl="1" indent="-228600" algn="l" defTabSz="1200150">
            <a:lnSpc>
              <a:spcPct val="90000"/>
            </a:lnSpc>
            <a:spcBef>
              <a:spcPct val="0"/>
            </a:spcBef>
            <a:spcAft>
              <a:spcPct val="15000"/>
            </a:spcAft>
            <a:buChar char="••"/>
          </a:pPr>
          <a:r>
            <a:rPr lang="en-US" sz="2700" kern="1200" dirty="0" smtClean="0"/>
            <a:t>Patient flow/ capacity</a:t>
          </a:r>
          <a:endParaRPr lang="en-US" sz="2700" kern="1200" dirty="0"/>
        </a:p>
      </dsp:txBody>
      <dsp:txXfrm>
        <a:off x="7075407" y="7455043"/>
        <a:ext cx="2662806" cy="2051788"/>
      </dsp:txXfrm>
    </dsp:sp>
    <dsp:sp modelId="{ED3290BE-0274-4C7F-8E79-1CB910B0F969}">
      <dsp:nvSpPr>
        <dsp:cNvPr id="0" name=""/>
        <dsp:cNvSpPr/>
      </dsp:nvSpPr>
      <dsp:spPr>
        <a:xfrm>
          <a:off x="2880049" y="7783159"/>
          <a:ext cx="2849322" cy="142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Outcomes</a:t>
          </a:r>
          <a:endParaRPr lang="en-US" sz="4800" kern="1200" dirty="0"/>
        </a:p>
      </dsp:txBody>
      <dsp:txXfrm>
        <a:off x="2880049" y="7783159"/>
        <a:ext cx="2849322" cy="1424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7C689-F386-4B88-B8F6-53102B185229}">
      <dsp:nvSpPr>
        <dsp:cNvPr id="0" name=""/>
        <dsp:cNvSpPr/>
      </dsp:nvSpPr>
      <dsp:spPr>
        <a:xfrm>
          <a:off x="-11980989" y="-1829221"/>
          <a:ext cx="14262053" cy="14262053"/>
        </a:xfrm>
        <a:prstGeom prst="blockArc">
          <a:avLst>
            <a:gd name="adj1" fmla="val 18900000"/>
            <a:gd name="adj2" fmla="val 2700000"/>
            <a:gd name="adj3" fmla="val 151"/>
          </a:avLst>
        </a:prstGeom>
        <a:noFill/>
        <a:ln w="25400" cap="flat" cmpd="sng" algn="ctr">
          <a:solidFill>
            <a:schemeClr val="accent5">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9D26EF9B-B384-4331-9D28-2E7A136CC311}">
      <dsp:nvSpPr>
        <dsp:cNvPr id="0" name=""/>
        <dsp:cNvSpPr/>
      </dsp:nvSpPr>
      <dsp:spPr>
        <a:xfrm>
          <a:off x="1471781" y="1060361"/>
          <a:ext cx="9710176" cy="2120722"/>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683323" tIns="165100" rIns="165100" bIns="165100" numCol="1" spcCol="1270" anchor="ctr" anchorCtr="0">
          <a:noAutofit/>
        </a:bodyPr>
        <a:lstStyle/>
        <a:p>
          <a:pPr lvl="0" algn="l" defTabSz="2889250">
            <a:lnSpc>
              <a:spcPct val="90000"/>
            </a:lnSpc>
            <a:spcBef>
              <a:spcPct val="0"/>
            </a:spcBef>
            <a:spcAft>
              <a:spcPct val="35000"/>
            </a:spcAft>
          </a:pPr>
          <a:r>
            <a:rPr lang="en-US" sz="6500" kern="1200" dirty="0" smtClean="0"/>
            <a:t>Nurse Training and Education</a:t>
          </a:r>
          <a:endParaRPr lang="en-US" sz="6500" kern="1200" dirty="0"/>
        </a:p>
      </dsp:txBody>
      <dsp:txXfrm>
        <a:off x="1471781" y="1060361"/>
        <a:ext cx="9710176" cy="2120722"/>
      </dsp:txXfrm>
    </dsp:sp>
    <dsp:sp modelId="{215F6AB1-3931-41F2-BC93-3907F501312C}">
      <dsp:nvSpPr>
        <dsp:cNvPr id="0" name=""/>
        <dsp:cNvSpPr/>
      </dsp:nvSpPr>
      <dsp:spPr>
        <a:xfrm>
          <a:off x="146329" y="795270"/>
          <a:ext cx="2650902" cy="265090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2CC4D0A-170F-4128-8879-1EAC0AC071D8}">
      <dsp:nvSpPr>
        <dsp:cNvPr id="0" name=""/>
        <dsp:cNvSpPr/>
      </dsp:nvSpPr>
      <dsp:spPr>
        <a:xfrm>
          <a:off x="2242663" y="4241444"/>
          <a:ext cx="8939294" cy="2120722"/>
        </a:xfrm>
        <a:prstGeom prst="rect">
          <a:avLst/>
        </a:prstGeom>
        <a:solidFill>
          <a:schemeClr val="accent4">
            <a:hueOff val="928412"/>
            <a:satOff val="-28205"/>
            <a:lumOff val="931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683323" tIns="165100" rIns="165100" bIns="165100" numCol="1" spcCol="1270" anchor="ctr" anchorCtr="0">
          <a:noAutofit/>
        </a:bodyPr>
        <a:lstStyle/>
        <a:p>
          <a:pPr lvl="0" algn="l" defTabSz="2889250">
            <a:lnSpc>
              <a:spcPct val="90000"/>
            </a:lnSpc>
            <a:spcBef>
              <a:spcPct val="0"/>
            </a:spcBef>
            <a:spcAft>
              <a:spcPct val="35000"/>
            </a:spcAft>
          </a:pPr>
          <a:r>
            <a:rPr lang="en-US" sz="6500" kern="1200" dirty="0" smtClean="0"/>
            <a:t>Room set-up/ carts</a:t>
          </a:r>
          <a:endParaRPr lang="en-US" sz="6500" kern="1200" dirty="0"/>
        </a:p>
      </dsp:txBody>
      <dsp:txXfrm>
        <a:off x="2242663" y="4241444"/>
        <a:ext cx="8939294" cy="2120722"/>
      </dsp:txXfrm>
    </dsp:sp>
    <dsp:sp modelId="{9D347CE1-AE49-413C-8C09-A04CA3CF5A6C}">
      <dsp:nvSpPr>
        <dsp:cNvPr id="0" name=""/>
        <dsp:cNvSpPr/>
      </dsp:nvSpPr>
      <dsp:spPr>
        <a:xfrm>
          <a:off x="917212" y="3976354"/>
          <a:ext cx="2650902" cy="2650902"/>
        </a:xfrm>
        <a:prstGeom prst="ellipse">
          <a:avLst/>
        </a:prstGeom>
        <a:solidFill>
          <a:schemeClr val="lt1">
            <a:hueOff val="0"/>
            <a:satOff val="0"/>
            <a:lumOff val="0"/>
            <a:alphaOff val="0"/>
          </a:schemeClr>
        </a:solidFill>
        <a:ln w="9525" cap="flat" cmpd="sng" algn="ctr">
          <a:solidFill>
            <a:schemeClr val="accent4">
              <a:hueOff val="928412"/>
              <a:satOff val="-28205"/>
              <a:lumOff val="931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359A0EE8-AF71-4D51-B13B-DE1B0FC5059B}">
      <dsp:nvSpPr>
        <dsp:cNvPr id="0" name=""/>
        <dsp:cNvSpPr/>
      </dsp:nvSpPr>
      <dsp:spPr>
        <a:xfrm>
          <a:off x="1471781" y="7422527"/>
          <a:ext cx="9710176" cy="2120722"/>
        </a:xfrm>
        <a:prstGeom prst="rect">
          <a:avLst/>
        </a:prstGeom>
        <a:solidFill>
          <a:schemeClr val="accent4">
            <a:hueOff val="1856823"/>
            <a:satOff val="-56410"/>
            <a:lumOff val="1862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683323" tIns="165100" rIns="165100" bIns="165100" numCol="1" spcCol="1270" anchor="ctr" anchorCtr="0">
          <a:noAutofit/>
        </a:bodyPr>
        <a:lstStyle/>
        <a:p>
          <a:pPr lvl="0" algn="l" defTabSz="2889250">
            <a:lnSpc>
              <a:spcPct val="90000"/>
            </a:lnSpc>
            <a:spcBef>
              <a:spcPct val="0"/>
            </a:spcBef>
            <a:spcAft>
              <a:spcPct val="35000"/>
            </a:spcAft>
          </a:pPr>
          <a:r>
            <a:rPr lang="en-US" sz="6500" kern="1200" dirty="0" smtClean="0"/>
            <a:t>Defined clinical criteria- procedures</a:t>
          </a:r>
          <a:endParaRPr lang="en-US" sz="6500" kern="1200" dirty="0"/>
        </a:p>
      </dsp:txBody>
      <dsp:txXfrm>
        <a:off x="1471781" y="7422527"/>
        <a:ext cx="9710176" cy="2120722"/>
      </dsp:txXfrm>
    </dsp:sp>
    <dsp:sp modelId="{F4AC835E-BCDB-44A1-9185-9AD60857A315}">
      <dsp:nvSpPr>
        <dsp:cNvPr id="0" name=""/>
        <dsp:cNvSpPr/>
      </dsp:nvSpPr>
      <dsp:spPr>
        <a:xfrm>
          <a:off x="146329" y="7157437"/>
          <a:ext cx="2650902" cy="2650902"/>
        </a:xfrm>
        <a:prstGeom prst="ellipse">
          <a:avLst/>
        </a:prstGeom>
        <a:solidFill>
          <a:schemeClr val="lt1">
            <a:hueOff val="0"/>
            <a:satOff val="0"/>
            <a:lumOff val="0"/>
            <a:alphaOff val="0"/>
          </a:schemeClr>
        </a:solidFill>
        <a:ln w="9525" cap="flat" cmpd="sng" algn="ctr">
          <a:solidFill>
            <a:schemeClr val="accent4">
              <a:hueOff val="1856823"/>
              <a:satOff val="-56410"/>
              <a:lumOff val="1862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35" tIns="45718" rIns="91435" bIns="45718" anchor="t" anchorCtr="0" compatLnSpc="1">
            <a:prstTxWarp prst="textNoShape">
              <a:avLst/>
            </a:prstTxWarp>
          </a:bodyPr>
          <a:lstStyle>
            <a:defPPr>
              <a:defRPr kern="1200" smtId="4294967295"/>
            </a:defPPr>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p:spPr>
        <p:txBody>
          <a:bodyPr vert="horz" wrap="square" lIns="91435" tIns="45718" rIns="91435" bIns="45718"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35" tIns="45718" rIns="91435" bIns="45718"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35" tIns="45718" rIns="91435" bIns="45718" anchor="b" anchorCtr="0" compatLnSpc="1">
            <a:prstTxWarp prst="textNoShape">
              <a:avLst/>
            </a:prstTxWarp>
          </a:bodyPr>
          <a:lstStyle>
            <a:defPPr>
              <a:defRPr kern="1200" smtId="4294967295"/>
            </a:defPPr>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35" tIns="45718" rIns="91435" bIns="45718" anchor="b" anchorCtr="0" compatLnSpc="1">
            <a:prstTxWarp prst="textNoShape">
              <a:avLst/>
            </a:prstTxWarp>
          </a:bodyPr>
          <a:lstStyle>
            <a:defPPr>
              <a:defRPr kern="1200" smtId="4294967295"/>
            </a:defPPr>
            <a:lvl1pPr algn="r">
              <a:defRPr sz="1200"/>
            </a:lvl1pPr>
          </a:lstStyle>
          <a:p>
            <a:pPr>
              <a:defRPr/>
            </a:pPr>
            <a:fld id="{B95F3361-2405-48EE-818C-467D1C2230F9}" type="slidenum">
              <a:rPr lang="en-US"/>
              <a:pPr>
                <a:defRPr/>
              </a:pPr>
              <a:t>‹#›</a:t>
            </a:fld>
            <a:endParaRPr lang="en-US"/>
          </a:p>
        </p:txBody>
      </p:sp>
    </p:spTree>
    <p:extLst>
      <p:ext uri="{BB962C8B-B14F-4D97-AF65-F5344CB8AC3E}">
        <p14:creationId xmlns:p14="http://schemas.microsoft.com/office/powerpoint/2010/main" val="384273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vl1pPr eaLnBrk="0" hangingPunct="0">
              <a:defRPr sz="3800">
                <a:solidFill>
                  <a:schemeClr val="tx1"/>
                </a:solidFill>
                <a:latin typeface="Arial"/>
              </a:defRPr>
            </a:lvl1pPr>
            <a:lvl2pPr marL="742909" indent="-285734" eaLnBrk="0" hangingPunct="0">
              <a:defRPr sz="3800">
                <a:solidFill>
                  <a:schemeClr val="tx1"/>
                </a:solidFill>
                <a:latin typeface="Arial"/>
              </a:defRPr>
            </a:lvl2pPr>
            <a:lvl3pPr marL="1142937" indent="-228587" eaLnBrk="0" hangingPunct="0">
              <a:defRPr sz="3800">
                <a:solidFill>
                  <a:schemeClr val="tx1"/>
                </a:solidFill>
                <a:latin typeface="Arial"/>
              </a:defRPr>
            </a:lvl3pPr>
            <a:lvl4pPr marL="1600112" indent="-228587" eaLnBrk="0" hangingPunct="0">
              <a:defRPr sz="3800">
                <a:solidFill>
                  <a:schemeClr val="tx1"/>
                </a:solidFill>
                <a:latin typeface="Arial"/>
              </a:defRPr>
            </a:lvl4pPr>
            <a:lvl5pPr marL="2057287" indent="-228587" eaLnBrk="0" hangingPunct="0">
              <a:defRPr sz="3800">
                <a:solidFill>
                  <a:schemeClr val="tx1"/>
                </a:solidFill>
                <a:latin typeface="Arial"/>
              </a:defRPr>
            </a:lvl5pPr>
            <a:lvl6pPr marL="2514461" indent="-228587" eaLnBrk="0" fontAlgn="base" hangingPunct="0">
              <a:spcBef>
                <a:spcPct val="0"/>
              </a:spcBef>
              <a:spcAft>
                <a:spcPct val="0"/>
              </a:spcAft>
              <a:defRPr sz="3800">
                <a:solidFill>
                  <a:schemeClr val="tx1"/>
                </a:solidFill>
                <a:latin typeface="Arial"/>
              </a:defRPr>
            </a:lvl6pPr>
            <a:lvl7pPr marL="2971635" indent="-228587" eaLnBrk="0" fontAlgn="base" hangingPunct="0">
              <a:spcBef>
                <a:spcPct val="0"/>
              </a:spcBef>
              <a:spcAft>
                <a:spcPct val="0"/>
              </a:spcAft>
              <a:defRPr sz="3800">
                <a:solidFill>
                  <a:schemeClr val="tx1"/>
                </a:solidFill>
                <a:latin typeface="Arial"/>
              </a:defRPr>
            </a:lvl7pPr>
            <a:lvl8pPr marL="3428810" indent="-228587" eaLnBrk="0" fontAlgn="base" hangingPunct="0">
              <a:spcBef>
                <a:spcPct val="0"/>
              </a:spcBef>
              <a:spcAft>
                <a:spcPct val="0"/>
              </a:spcAft>
              <a:defRPr sz="3800">
                <a:solidFill>
                  <a:schemeClr val="tx1"/>
                </a:solidFill>
                <a:latin typeface="Arial"/>
              </a:defRPr>
            </a:lvl8pPr>
            <a:lvl9pPr marL="3885985" indent="-228587" eaLnBrk="0" fontAlgn="base" hangingPunct="0">
              <a:spcBef>
                <a:spcPct val="0"/>
              </a:spcBef>
              <a:spcAft>
                <a:spcPct val="0"/>
              </a:spcAft>
              <a:defRPr sz="3800">
                <a:solidFill>
                  <a:schemeClr val="tx1"/>
                </a:solidFill>
                <a:latin typeface="Arial"/>
              </a:defRPr>
            </a:lvl9pPr>
          </a:lstStyle>
          <a:p>
            <a:pPr eaLnBrk="1" hangingPunct="1"/>
            <a:fld id="{78EE7683-CAC2-4B7F-B858-28F016B0AEB9}" type="slidenum">
              <a:rPr lang="en-US" sz="1200"/>
              <a:pPr eaLnBrk="1" hangingPunct="1"/>
              <a:t>1</a:t>
            </a:fld>
            <a:endParaRPr lang="en-US" sz="12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B043562-595C-41E0-A431-AB378AFFB518}" type="slidenum">
              <a:rPr lang="en-US"/>
              <a:pPr>
                <a:defRPr/>
              </a:pPr>
              <a:t>‹#›</a:t>
            </a:fld>
            <a:endParaRPr lang="en-US"/>
          </a:p>
        </p:txBody>
      </p:sp>
    </p:spTree>
    <p:extLst>
      <p:ext uri="{BB962C8B-B14F-4D97-AF65-F5344CB8AC3E}">
        <p14:creationId xmlns:p14="http://schemas.microsoft.com/office/powerpoint/2010/main" val="41195525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1865ABB-973D-4162-96BF-63AD8AB82A90}" type="slidenum">
              <a:rPr lang="en-US"/>
              <a:pPr>
                <a:defRPr/>
              </a:pPr>
              <a:t>‹#›</a:t>
            </a:fld>
            <a:endParaRPr lang="en-US"/>
          </a:p>
        </p:txBody>
      </p:sp>
    </p:spTree>
    <p:extLst>
      <p:ext uri="{BB962C8B-B14F-4D97-AF65-F5344CB8AC3E}">
        <p14:creationId xmlns:p14="http://schemas.microsoft.com/office/powerpoint/2010/main" val="42814399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9225"/>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3925" y="1317625"/>
            <a:ext cx="29475112" cy="28089225"/>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38E2FC5-3957-4F45-8892-8AA180862785}" type="slidenum">
              <a:rPr lang="en-US"/>
              <a:pPr>
                <a:defRPr/>
              </a:pPr>
              <a:t>‹#›</a:t>
            </a:fld>
            <a:endParaRPr lang="en-US"/>
          </a:p>
        </p:txBody>
      </p:sp>
    </p:spTree>
    <p:extLst>
      <p:ext uri="{BB962C8B-B14F-4D97-AF65-F5344CB8AC3E}">
        <p14:creationId xmlns:p14="http://schemas.microsoft.com/office/powerpoint/2010/main" val="17592667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stStyle>
          <a:p>
            <a:r>
              <a:rPr lang="en-US"/>
              <a:t>Click to edit Master title style</a:t>
            </a:r>
          </a:p>
        </p:txBody>
      </p:sp>
      <p:sp>
        <p:nvSpPr>
          <p:cNvPr id="3" name="Text Placeholder 2"/>
          <p:cNvSpPr>
            <a:spLocks noGrp="1"/>
          </p:cNvSpPr>
          <p:nvPr>
            <p:ph type="body" sz="half" idx="1"/>
          </p:nvPr>
        </p:nvSpPr>
        <p:spPr>
          <a:xfrm>
            <a:off x="2193925" y="7680325"/>
            <a:ext cx="19675475" cy="21726525"/>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2021800" y="7680325"/>
            <a:ext cx="19675475" cy="21726525"/>
          </a:xfrm>
        </p:spPr>
        <p:txBody>
          <a:bodyPr/>
          <a:lstStyle>
            <a:defPPr>
              <a:defRPr kern="1200" smtId="4294967295"/>
            </a:defPPr>
          </a:lstStyle>
          <a:p>
            <a:pPr lvl="0"/>
            <a:endParaRPr lang="en-US" noProof="0"/>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FA04B66-8F62-42BD-B0EA-2923AA341B7B}" type="slidenum">
              <a:rPr lang="en-US"/>
              <a:pPr>
                <a:defRPr/>
              </a:pPr>
              <a:t>‹#›</a:t>
            </a:fld>
            <a:endParaRPr lang="en-US"/>
          </a:p>
        </p:txBody>
      </p:sp>
    </p:spTree>
    <p:extLst>
      <p:ext uri="{BB962C8B-B14F-4D97-AF65-F5344CB8AC3E}">
        <p14:creationId xmlns:p14="http://schemas.microsoft.com/office/powerpoint/2010/main" val="178465889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844B6AF-379B-4B34-AAC6-97D3032A49C6}" type="slidenum">
              <a:rPr lang="en-US"/>
              <a:pPr>
                <a:defRPr/>
              </a:pPr>
              <a:t>‹#›</a:t>
            </a:fld>
            <a:endParaRPr lang="en-US"/>
          </a:p>
        </p:txBody>
      </p:sp>
    </p:spTree>
    <p:extLst>
      <p:ext uri="{BB962C8B-B14F-4D97-AF65-F5344CB8AC3E}">
        <p14:creationId xmlns:p14="http://schemas.microsoft.com/office/powerpoint/2010/main" val="1816615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44BFBC0-7F94-4CE5-A00D-18BE726F285A}" type="slidenum">
              <a:rPr lang="en-US"/>
              <a:pPr>
                <a:defRPr/>
              </a:pPr>
              <a:t>‹#›</a:t>
            </a:fld>
            <a:endParaRPr lang="en-US"/>
          </a:p>
        </p:txBody>
      </p:sp>
    </p:spTree>
    <p:extLst>
      <p:ext uri="{BB962C8B-B14F-4D97-AF65-F5344CB8AC3E}">
        <p14:creationId xmlns:p14="http://schemas.microsoft.com/office/powerpoint/2010/main" val="41651591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3925"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DF645C6-96DC-4F21-9A48-95AFF68A54A2}" type="slidenum">
              <a:rPr lang="en-US"/>
              <a:pPr>
                <a:defRPr/>
              </a:pPr>
              <a:t>‹#›</a:t>
            </a:fld>
            <a:endParaRPr lang="en-US"/>
          </a:p>
        </p:txBody>
      </p:sp>
    </p:spTree>
    <p:extLst>
      <p:ext uri="{BB962C8B-B14F-4D97-AF65-F5344CB8AC3E}">
        <p14:creationId xmlns:p14="http://schemas.microsoft.com/office/powerpoint/2010/main" val="38835479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B12CE4-144C-4A27-8B3F-7EB79E6B2146}" type="slidenum">
              <a:rPr lang="en-US"/>
              <a:pPr>
                <a:defRPr/>
              </a:pPr>
              <a:t>‹#›</a:t>
            </a:fld>
            <a:endParaRPr lang="en-US"/>
          </a:p>
        </p:txBody>
      </p:sp>
    </p:spTree>
    <p:extLst>
      <p:ext uri="{BB962C8B-B14F-4D97-AF65-F5344CB8AC3E}">
        <p14:creationId xmlns:p14="http://schemas.microsoft.com/office/powerpoint/2010/main" val="1818523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8F1FAA83-0A80-48DF-A2A9-D01CE04D8E50}" type="slidenum">
              <a:rPr lang="en-US"/>
              <a:pPr>
                <a:defRPr/>
              </a:pPr>
              <a:t>‹#›</a:t>
            </a:fld>
            <a:endParaRPr lang="en-US"/>
          </a:p>
        </p:txBody>
      </p:sp>
    </p:spTree>
    <p:extLst>
      <p:ext uri="{BB962C8B-B14F-4D97-AF65-F5344CB8AC3E}">
        <p14:creationId xmlns:p14="http://schemas.microsoft.com/office/powerpoint/2010/main" val="6583789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8203DA95-0AAE-48A7-9DEF-F9FD3932C4A9}" type="slidenum">
              <a:rPr lang="en-US"/>
              <a:pPr>
                <a:defRPr/>
              </a:pPr>
              <a:t>‹#›</a:t>
            </a:fld>
            <a:endParaRPr lang="en-US"/>
          </a:p>
        </p:txBody>
      </p:sp>
    </p:spTree>
    <p:extLst>
      <p:ext uri="{BB962C8B-B14F-4D97-AF65-F5344CB8AC3E}">
        <p14:creationId xmlns:p14="http://schemas.microsoft.com/office/powerpoint/2010/main" val="7458620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77038B2-2801-40BE-BC48-C628781FF49E}" type="slidenum">
              <a:rPr lang="en-US"/>
              <a:pPr>
                <a:defRPr/>
              </a:pPr>
              <a:t>‹#›</a:t>
            </a:fld>
            <a:endParaRPr lang="en-US"/>
          </a:p>
        </p:txBody>
      </p:sp>
    </p:spTree>
    <p:extLst>
      <p:ext uri="{BB962C8B-B14F-4D97-AF65-F5344CB8AC3E}">
        <p14:creationId xmlns:p14="http://schemas.microsoft.com/office/powerpoint/2010/main" val="39697301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700A3960-9A0E-4A4A-BE72-10B88343DD28}" type="slidenum">
              <a:rPr lang="en-US"/>
              <a:pPr>
                <a:defRPr/>
              </a:pPr>
              <a:t>‹#›</a:t>
            </a:fld>
            <a:endParaRPr lang="en-US"/>
          </a:p>
        </p:txBody>
      </p:sp>
    </p:spTree>
    <p:extLst>
      <p:ext uri="{BB962C8B-B14F-4D97-AF65-F5344CB8AC3E}">
        <p14:creationId xmlns:p14="http://schemas.microsoft.com/office/powerpoint/2010/main" val="25863028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defRPr sz="7100" smtClean="0"/>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ctr">
              <a:defRPr sz="7100" smtClean="0"/>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r">
              <a:defRPr sz="7100" smtClean="0"/>
            </a:lvl1pPr>
          </a:lstStyle>
          <a:p>
            <a:pPr>
              <a:defRPr/>
            </a:pPr>
            <a:fld id="{2839560C-692A-406E-AC47-35009443A5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a:defRPr>
      </a:lvl2pPr>
      <a:lvl3pPr algn="ctr" defTabSz="4703763" rtl="0" eaLnBrk="0" fontAlgn="base" hangingPunct="0">
        <a:spcBef>
          <a:spcPct val="0"/>
        </a:spcBef>
        <a:spcAft>
          <a:spcPct val="0"/>
        </a:spcAft>
        <a:defRPr sz="22700">
          <a:solidFill>
            <a:schemeClr val="tx2"/>
          </a:solidFill>
          <a:latin typeface="Arial"/>
        </a:defRPr>
      </a:lvl3pPr>
      <a:lvl4pPr algn="ctr" defTabSz="4703763" rtl="0" eaLnBrk="0" fontAlgn="base" hangingPunct="0">
        <a:spcBef>
          <a:spcPct val="0"/>
        </a:spcBef>
        <a:spcAft>
          <a:spcPct val="0"/>
        </a:spcAft>
        <a:defRPr sz="22700">
          <a:solidFill>
            <a:schemeClr val="tx2"/>
          </a:solidFill>
          <a:latin typeface="Arial"/>
        </a:defRPr>
      </a:lvl4pPr>
      <a:lvl5pPr algn="ctr" defTabSz="4703763" rtl="0" eaLnBrk="0" fontAlgn="base" hangingPunct="0">
        <a:spcBef>
          <a:spcPct val="0"/>
        </a:spcBef>
        <a:spcAft>
          <a:spcPct val="0"/>
        </a:spcAft>
        <a:defRPr sz="22700">
          <a:solidFill>
            <a:schemeClr val="tx2"/>
          </a:solidFill>
          <a:latin typeface="Arial"/>
        </a:defRPr>
      </a:lvl5pPr>
      <a:lvl6pPr marL="457200" algn="ctr" defTabSz="4703763" rtl="0" fontAlgn="base">
        <a:spcBef>
          <a:spcPct val="0"/>
        </a:spcBef>
        <a:spcAft>
          <a:spcPct val="0"/>
        </a:spcAft>
        <a:defRPr sz="22700">
          <a:solidFill>
            <a:schemeClr val="tx2"/>
          </a:solidFill>
          <a:latin typeface="Arial"/>
        </a:defRPr>
      </a:lvl6pPr>
      <a:lvl7pPr marL="914400" algn="ctr" defTabSz="4703763" rtl="0" fontAlgn="base">
        <a:spcBef>
          <a:spcPct val="0"/>
        </a:spcBef>
        <a:spcAft>
          <a:spcPct val="0"/>
        </a:spcAft>
        <a:defRPr sz="22700">
          <a:solidFill>
            <a:schemeClr val="tx2"/>
          </a:solidFill>
          <a:latin typeface="Arial"/>
        </a:defRPr>
      </a:lvl7pPr>
      <a:lvl8pPr marL="1371600" algn="ctr" defTabSz="4703763" rtl="0" fontAlgn="base">
        <a:spcBef>
          <a:spcPct val="0"/>
        </a:spcBef>
        <a:spcAft>
          <a:spcPct val="0"/>
        </a:spcAft>
        <a:defRPr sz="22700">
          <a:solidFill>
            <a:schemeClr val="tx2"/>
          </a:solidFill>
          <a:latin typeface="Arial"/>
        </a:defRPr>
      </a:lvl8pPr>
      <a:lvl9pPr marL="1828800" algn="ctr" defTabSz="4703763" rtl="0" fontAlgn="base">
        <a:spcBef>
          <a:spcPct val="0"/>
        </a:spcBef>
        <a:spcAft>
          <a:spcPct val="0"/>
        </a:spcAft>
        <a:defRPr sz="22700">
          <a:solidFill>
            <a:schemeClr val="tx2"/>
          </a:solidFill>
          <a:latin typeface="Arial"/>
        </a:defRPr>
      </a:lvl9pPr>
    </p:titleStyle>
    <p:bodyStyle>
      <a:defPPr>
        <a:defRPr kern="1200" smtId="4294967295"/>
      </a:defPPr>
      <a:lvl1pPr marL="1762125" indent="-1762125"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75338" indent="-1171575" algn="l" defTabSz="4703763" rtl="0" eaLnBrk="0" fontAlgn="base" hangingPunct="0">
        <a:spcBef>
          <a:spcPct val="20000"/>
        </a:spcBef>
        <a:spcAft>
          <a:spcPct val="0"/>
        </a:spcAft>
        <a:buChar char="•"/>
        <a:defRPr sz="12400">
          <a:solidFill>
            <a:schemeClr val="tx1"/>
          </a:solidFill>
          <a:latin typeface="+mn-lt"/>
        </a:defRPr>
      </a:lvl3pPr>
      <a:lvl4pPr marL="8228013" indent="-1173163" algn="l" defTabSz="4703763" rtl="0" eaLnBrk="0" fontAlgn="base" hangingPunct="0">
        <a:spcBef>
          <a:spcPct val="20000"/>
        </a:spcBef>
        <a:spcAft>
          <a:spcPct val="0"/>
        </a:spcAft>
        <a:buChar char="–"/>
        <a:defRPr sz="10300">
          <a:solidFill>
            <a:schemeClr val="tx1"/>
          </a:solidFill>
          <a:latin typeface="+mn-lt"/>
        </a:defRPr>
      </a:lvl4pPr>
      <a:lvl5pPr marL="10582275" indent="-1176338" algn="l" defTabSz="4703763" rtl="0" eaLnBrk="0" fontAlgn="base" hangingPunct="0">
        <a:spcBef>
          <a:spcPct val="20000"/>
        </a:spcBef>
        <a:spcAft>
          <a:spcPct val="0"/>
        </a:spcAft>
        <a:buChar char="»"/>
        <a:defRPr sz="10300">
          <a:solidFill>
            <a:schemeClr val="tx1"/>
          </a:solidFill>
          <a:latin typeface="+mn-lt"/>
        </a:defRPr>
      </a:lvl5pPr>
      <a:lvl6pPr marL="11039475" indent="-1176338" algn="l" defTabSz="4703763" rtl="0" fontAlgn="base">
        <a:spcBef>
          <a:spcPct val="20000"/>
        </a:spcBef>
        <a:spcAft>
          <a:spcPct val="0"/>
        </a:spcAft>
        <a:buChar char="»"/>
        <a:defRPr sz="10300">
          <a:solidFill>
            <a:schemeClr val="tx1"/>
          </a:solidFill>
          <a:latin typeface="+mn-lt"/>
        </a:defRPr>
      </a:lvl6pPr>
      <a:lvl7pPr marL="11496675" indent="-1176338" algn="l" defTabSz="4703763" rtl="0" fontAlgn="base">
        <a:spcBef>
          <a:spcPct val="20000"/>
        </a:spcBef>
        <a:spcAft>
          <a:spcPct val="0"/>
        </a:spcAft>
        <a:buChar char="»"/>
        <a:defRPr sz="10300">
          <a:solidFill>
            <a:schemeClr val="tx1"/>
          </a:solidFill>
          <a:latin typeface="+mn-lt"/>
        </a:defRPr>
      </a:lvl7pPr>
      <a:lvl8pPr marL="11953875" indent="-1176338" algn="l" defTabSz="4703763" rtl="0" fontAlgn="base">
        <a:spcBef>
          <a:spcPct val="20000"/>
        </a:spcBef>
        <a:spcAft>
          <a:spcPct val="0"/>
        </a:spcAft>
        <a:buChar char="»"/>
        <a:defRPr sz="10300">
          <a:solidFill>
            <a:schemeClr val="tx1"/>
          </a:solidFill>
          <a:latin typeface="+mn-lt"/>
        </a:defRPr>
      </a:lvl8pPr>
      <a:lvl9pPr marL="12411075" indent="-1176338" algn="l" defTabSz="4703763"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1.png"/><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image" Target="../media/image5.png"/><Relationship Id="rId2" Type="http://schemas.openxmlformats.org/officeDocument/2006/relationships/notesSlide" Target="../notesSlides/notesSlide1.xml"/><Relationship Id="rId16" Type="http://schemas.microsoft.com/office/2007/relationships/diagramDrawing" Target="../diagrams/drawing2.xml"/><Relationship Id="rId1" Type="http://schemas.openxmlformats.org/officeDocument/2006/relationships/slideLayout" Target="../slideLayouts/slideLayout1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13"/>
          <p:cNvSpPr txBox="1">
            <a:spLocks noChangeArrowheads="1"/>
          </p:cNvSpPr>
          <p:nvPr/>
        </p:nvSpPr>
        <p:spPr bwMode="auto">
          <a:xfrm>
            <a:off x="22455933" y="6934200"/>
            <a:ext cx="20877448" cy="11887200"/>
          </a:xfrm>
          <a:prstGeom prst="rect">
            <a:avLst/>
          </a:prstGeom>
          <a:solidFill>
            <a:srgbClr val="005587"/>
          </a:solidFill>
          <a:ln w="60325" cap="flat">
            <a:noFill/>
            <a:miter lim="800000"/>
          </a:ln>
        </p:spPr>
        <p:txBody>
          <a:bodyPr vert="horz" wrap="square" lIns="376203" tIns="188102" rIns="376203" bIns="188102"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endParaRPr lang="en-US" sz="4800" i="1" dirty="0">
              <a:solidFill>
                <a:schemeClr val="bg1"/>
              </a:solidFill>
              <a:latin typeface="Lucida Grande" pitchFamily="2" charset="0"/>
            </a:endParaRPr>
          </a:p>
        </p:txBody>
      </p:sp>
      <p:sp>
        <p:nvSpPr>
          <p:cNvPr id="60" name="Title 11">
            <a:extLst>
              <a:ext uri="{FF2B5EF4-FFF2-40B4-BE49-F238E27FC236}">
                <a16:creationId xmlns:a16="http://schemas.microsoft.com/office/drawing/2014/main" id="{EE7A5C51-35F0-4B71-992D-43D344D16C04}"/>
              </a:ext>
            </a:extLst>
          </p:cNvPr>
          <p:cNvSpPr txBox="1">
            <a:spLocks/>
          </p:cNvSpPr>
          <p:nvPr/>
        </p:nvSpPr>
        <p:spPr>
          <a:xfrm>
            <a:off x="7027771" y="1727523"/>
            <a:ext cx="27584400" cy="3770688"/>
          </a:xfrm>
          <a:prstGeom prst="rect">
            <a:avLst/>
          </a:prstGeom>
        </p:spPr>
        <p:txBody>
          <a:bodyPr lIns="128016" tIns="64008" rIns="128016" bIns="64008"/>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8000" b="1" i="1" dirty="0">
                <a:solidFill>
                  <a:srgbClr val="0070C0"/>
                </a:solidFill>
                <a:latin typeface="Titillium Web" panose="020B0604020202020204" charset="0"/>
              </a:rPr>
              <a:t>DOU, Where are you? A retrospective review of our efforts </a:t>
            </a:r>
            <a:endParaRPr lang="en-US" sz="8000" b="1" i="1" dirty="0" smtClean="0">
              <a:solidFill>
                <a:srgbClr val="0070C0"/>
              </a:solidFill>
              <a:latin typeface="Titillium Web" panose="020B0604020202020204" charset="0"/>
            </a:endParaRPr>
          </a:p>
          <a:p>
            <a:pPr algn="ctr"/>
            <a:r>
              <a:rPr lang="en-US" sz="8000" b="1" i="1" dirty="0" smtClean="0">
                <a:solidFill>
                  <a:srgbClr val="0070C0"/>
                </a:solidFill>
                <a:latin typeface="Titillium Web" panose="020B0604020202020204" charset="0"/>
              </a:rPr>
              <a:t>in </a:t>
            </a:r>
            <a:r>
              <a:rPr lang="en-US" sz="8000" b="1" i="1" dirty="0">
                <a:solidFill>
                  <a:srgbClr val="0070C0"/>
                </a:solidFill>
                <a:latin typeface="Titillium Web" panose="020B0604020202020204" charset="0"/>
              </a:rPr>
              <a:t>opening a new level of care for our </a:t>
            </a:r>
            <a:endParaRPr lang="en-US" sz="8000" b="1" i="1" dirty="0" smtClean="0">
              <a:solidFill>
                <a:srgbClr val="0070C0"/>
              </a:solidFill>
              <a:latin typeface="Titillium Web" panose="020B0604020202020204" charset="0"/>
            </a:endParaRPr>
          </a:p>
          <a:p>
            <a:pPr algn="ctr"/>
            <a:r>
              <a:rPr lang="en-US" sz="8000" b="1" i="1" dirty="0" smtClean="0">
                <a:solidFill>
                  <a:srgbClr val="0070C0"/>
                </a:solidFill>
                <a:latin typeface="Titillium Web" panose="020B0604020202020204" charset="0"/>
              </a:rPr>
              <a:t>“</a:t>
            </a:r>
            <a:r>
              <a:rPr lang="en-US" sz="8000" b="1" i="1" dirty="0">
                <a:solidFill>
                  <a:srgbClr val="0070C0"/>
                </a:solidFill>
                <a:latin typeface="Titillium Web" panose="020B0604020202020204" charset="0"/>
              </a:rPr>
              <a:t>not too sick </a:t>
            </a:r>
            <a:r>
              <a:rPr lang="en-US" sz="8000" b="1" i="1" dirty="0" smtClean="0">
                <a:solidFill>
                  <a:srgbClr val="0070C0"/>
                </a:solidFill>
                <a:latin typeface="Titillium Web" panose="020B0604020202020204" charset="0"/>
              </a:rPr>
              <a:t>“ PICU patients</a:t>
            </a:r>
            <a:r>
              <a:rPr lang="en-US" b="1" i="1" dirty="0">
                <a:solidFill>
                  <a:srgbClr val="0070C0"/>
                </a:solidFill>
                <a:latin typeface="Titillium Web" panose="020B0604020202020204" charset="0"/>
              </a:rPr>
              <a:t>.</a:t>
            </a:r>
          </a:p>
        </p:txBody>
      </p:sp>
      <p:sp>
        <p:nvSpPr>
          <p:cNvPr id="61" name="Text Placeholder 16">
            <a:extLst>
              <a:ext uri="{FF2B5EF4-FFF2-40B4-BE49-F238E27FC236}">
                <a16:creationId xmlns:a16="http://schemas.microsoft.com/office/drawing/2014/main" id="{1F3AA395-C058-4F87-B3A3-A8A8BC543EF9}"/>
              </a:ext>
            </a:extLst>
          </p:cNvPr>
          <p:cNvSpPr txBox="1">
            <a:spLocks/>
          </p:cNvSpPr>
          <p:nvPr/>
        </p:nvSpPr>
        <p:spPr>
          <a:xfrm>
            <a:off x="11464627" y="5793608"/>
            <a:ext cx="20117475" cy="806375"/>
          </a:xfrm>
          <a:prstGeom prst="rect">
            <a:avLst/>
          </a:prstGeom>
        </p:spPr>
        <p:txBody>
          <a:bodyPr wrap="square" lIns="128016" tIns="64008" rIns="128016" bIns="64008">
            <a:spAutoFit/>
          </a:bodyPr>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4400" b="1" i="1" dirty="0" smtClean="0">
                <a:solidFill>
                  <a:schemeClr val="tx1">
                    <a:lumMod val="85000"/>
                    <a:lumOff val="15000"/>
                  </a:schemeClr>
                </a:solidFill>
                <a:latin typeface="Titillium Web" panose="00000500000000000000" pitchFamily="2" charset="0"/>
              </a:rPr>
              <a:t>RJ Soliven MSN, RN, ACCNS-P Nikki Spencer MSN, RN, CPN Patrick O’Hare MSN, RN CCRN </a:t>
            </a:r>
            <a:endParaRPr lang="en-US" sz="4400" b="1" i="1" dirty="0">
              <a:solidFill>
                <a:schemeClr val="tx1">
                  <a:lumMod val="85000"/>
                  <a:lumOff val="15000"/>
                </a:schemeClr>
              </a:solidFill>
              <a:latin typeface="Titillium Web" panose="00000500000000000000" pitchFamily="2" charset="0"/>
            </a:endParaRPr>
          </a:p>
        </p:txBody>
      </p:sp>
      <p:sp>
        <p:nvSpPr>
          <p:cNvPr id="40" name="Rectangle 39">
            <a:extLst>
              <a:ext uri="{FF2B5EF4-FFF2-40B4-BE49-F238E27FC236}">
                <a16:creationId xmlns:a16="http://schemas.microsoft.com/office/drawing/2014/main" id="{25FA4F44-89FB-4B70-8C08-283DA58E1D01}"/>
              </a:ext>
            </a:extLst>
          </p:cNvPr>
          <p:cNvSpPr/>
          <p:nvPr/>
        </p:nvSpPr>
        <p:spPr>
          <a:xfrm>
            <a:off x="762000" y="20116800"/>
            <a:ext cx="20796332" cy="11887200"/>
          </a:xfrm>
          <a:prstGeom prst="rect">
            <a:avLst/>
          </a:prstGeom>
          <a:solidFill>
            <a:schemeClr val="bg1"/>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dirty="0">
              <a:effectLst/>
              <a:latin typeface="+mj-lt"/>
            </a:endParaRPr>
          </a:p>
        </p:txBody>
      </p:sp>
      <p:sp>
        <p:nvSpPr>
          <p:cNvPr id="47" name="Rectangle 46">
            <a:extLst>
              <a:ext uri="{FF2B5EF4-FFF2-40B4-BE49-F238E27FC236}">
                <a16:creationId xmlns:a16="http://schemas.microsoft.com/office/drawing/2014/main" id="{868B6862-5CC5-4906-AC03-EA9661AD1346}"/>
              </a:ext>
            </a:extLst>
          </p:cNvPr>
          <p:cNvSpPr>
            <a:spLocks noChangeArrowheads="1"/>
          </p:cNvSpPr>
          <p:nvPr/>
        </p:nvSpPr>
        <p:spPr bwMode="auto">
          <a:xfrm>
            <a:off x="762000" y="20105914"/>
            <a:ext cx="20796332" cy="1126553"/>
          </a:xfrm>
          <a:prstGeom prst="rect">
            <a:avLst/>
          </a:prstGeom>
          <a:solidFill>
            <a:srgbClr val="005587"/>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4200" dirty="0">
                <a:solidFill>
                  <a:schemeClr val="bg1"/>
                </a:solidFill>
                <a:effectLst/>
                <a:latin typeface="Amaranth" panose="02000503050000020004" pitchFamily="2" charset="0"/>
              </a:rPr>
              <a:t>Methodology</a:t>
            </a:r>
          </a:p>
        </p:txBody>
      </p:sp>
      <p:sp>
        <p:nvSpPr>
          <p:cNvPr id="64" name="Text Box 6">
            <a:extLst>
              <a:ext uri="{FF2B5EF4-FFF2-40B4-BE49-F238E27FC236}">
                <a16:creationId xmlns:a16="http://schemas.microsoft.com/office/drawing/2014/main" id="{862E7ADB-31DC-4FA6-AC30-3482F9072D83}"/>
              </a:ext>
            </a:extLst>
          </p:cNvPr>
          <p:cNvSpPr txBox="1">
            <a:spLocks noChangeArrowheads="1"/>
          </p:cNvSpPr>
          <p:nvPr/>
        </p:nvSpPr>
        <p:spPr bwMode="auto">
          <a:xfrm>
            <a:off x="976270" y="21371341"/>
            <a:ext cx="13639800" cy="758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4400" dirty="0" smtClean="0">
                <a:solidFill>
                  <a:srgbClr val="0070C0"/>
                </a:solidFill>
                <a:effectLst>
                  <a:outerShdw blurRad="38100" dist="38100" dir="2700000" algn="tl">
                    <a:srgbClr val="000000">
                      <a:alpha val="43137"/>
                    </a:srgbClr>
                  </a:outerShdw>
                </a:effectLst>
                <a:latin typeface="Titillium Web" panose="00000500000000000000" pitchFamily="2" charset="0"/>
                <a:ea typeface="Open Sans" panose="020B0606030504020204" pitchFamily="34" charset="0"/>
                <a:cs typeface="Open Sans" panose="020B0606030504020204" pitchFamily="34" charset="0"/>
              </a:rPr>
              <a:t>Utilizing Donobedian’s SPO model, we evaluated the necessary elements of opening a pediatric DOU. We have evaluated multiple perspectives on this effort and have heard from mainly our nurses; front line staff, leaders and advance practice providers. We also have reached out to our operational leaders and members of the interdisciplinary team.</a:t>
            </a:r>
          </a:p>
          <a:p>
            <a:endParaRPr lang="en-US" sz="4400" dirty="0">
              <a:solidFill>
                <a:srgbClr val="0070C0"/>
              </a:solidFill>
              <a:effectLst>
                <a:outerShdw blurRad="38100" dist="38100" dir="2700000" algn="tl">
                  <a:srgbClr val="000000">
                    <a:alpha val="43137"/>
                  </a:srgbClr>
                </a:outerShdw>
              </a:effectLst>
              <a:latin typeface="Titillium Web" panose="00000500000000000000" pitchFamily="2" charset="0"/>
              <a:ea typeface="Open Sans" panose="020B0606030504020204" pitchFamily="34" charset="0"/>
              <a:cs typeface="Open Sans" panose="020B0606030504020204" pitchFamily="34" charset="0"/>
            </a:endParaRPr>
          </a:p>
          <a:p>
            <a:r>
              <a:rPr lang="en-US" sz="4400" dirty="0" smtClean="0">
                <a:solidFill>
                  <a:srgbClr val="0070C0"/>
                </a:solidFill>
                <a:effectLst>
                  <a:outerShdw blurRad="38100" dist="38100" dir="2700000" algn="tl">
                    <a:srgbClr val="000000">
                      <a:alpha val="43137"/>
                    </a:srgbClr>
                  </a:outerShdw>
                </a:effectLst>
                <a:latin typeface="Titillium Web" panose="00000500000000000000" pitchFamily="2" charset="0"/>
                <a:ea typeface="Open Sans" panose="020B0606030504020204" pitchFamily="34" charset="0"/>
                <a:cs typeface="Open Sans" panose="020B0606030504020204" pitchFamily="34" charset="0"/>
              </a:rPr>
              <a:t>The teams feedback is summarized and illustrated in </a:t>
            </a:r>
            <a:endParaRPr lang="en-US" sz="4400" dirty="0" smtClean="0">
              <a:solidFill>
                <a:srgbClr val="0070C0"/>
              </a:solidFill>
              <a:effectLst>
                <a:outerShdw blurRad="38100" dist="38100" dir="2700000" algn="tl">
                  <a:srgbClr val="000000">
                    <a:alpha val="43137"/>
                  </a:srgbClr>
                </a:outerShdw>
              </a:effectLst>
              <a:latin typeface="Titillium Web" panose="00000500000000000000" pitchFamily="2" charset="0"/>
              <a:ea typeface="Open Sans" panose="020B0606030504020204" pitchFamily="34" charset="0"/>
              <a:cs typeface="Open Sans" panose="020B0606030504020204" pitchFamily="34" charset="0"/>
            </a:endParaRPr>
          </a:p>
          <a:p>
            <a:r>
              <a:rPr lang="en-US" sz="4400" dirty="0" smtClean="0">
                <a:solidFill>
                  <a:srgbClr val="0070C0"/>
                </a:solidFill>
                <a:effectLst>
                  <a:outerShdw blurRad="38100" dist="38100" dir="2700000" algn="tl">
                    <a:srgbClr val="000000">
                      <a:alpha val="43137"/>
                    </a:srgbClr>
                  </a:outerShdw>
                </a:effectLst>
                <a:latin typeface="Titillium Web" panose="00000500000000000000" pitchFamily="2" charset="0"/>
                <a:ea typeface="Open Sans" panose="020B0606030504020204" pitchFamily="34" charset="0"/>
                <a:cs typeface="Open Sans" panose="020B0606030504020204" pitchFamily="34" charset="0"/>
              </a:rPr>
              <a:t>the </a:t>
            </a:r>
            <a:r>
              <a:rPr lang="en-US" sz="4400" dirty="0" smtClean="0">
                <a:solidFill>
                  <a:srgbClr val="0070C0"/>
                </a:solidFill>
                <a:effectLst>
                  <a:outerShdw blurRad="38100" dist="38100" dir="2700000" algn="tl">
                    <a:srgbClr val="000000">
                      <a:alpha val="43137"/>
                    </a:srgbClr>
                  </a:outerShdw>
                </a:effectLst>
                <a:latin typeface="Titillium Web" panose="00000500000000000000" pitchFamily="2" charset="0"/>
                <a:ea typeface="Open Sans" panose="020B0606030504020204" pitchFamily="34" charset="0"/>
                <a:cs typeface="Open Sans" panose="020B0606030504020204" pitchFamily="34" charset="0"/>
              </a:rPr>
              <a:t>results section</a:t>
            </a:r>
          </a:p>
          <a:p>
            <a:endParaRPr lang="en-US" sz="4400" b="1" dirty="0">
              <a:solidFill>
                <a:srgbClr val="0070C0"/>
              </a:solidFill>
              <a:effectLst>
                <a:outerShdw blurRad="38100" dist="38100" dir="2700000" algn="tl">
                  <a:srgbClr val="000000">
                    <a:alpha val="43137"/>
                  </a:srgbClr>
                </a:outerShdw>
              </a:effectLst>
              <a:latin typeface="Titillium Web" panose="00000500000000000000" pitchFamily="2" charset="0"/>
              <a:ea typeface="Open Sans" panose="020B0606030504020204" pitchFamily="34" charset="0"/>
              <a:cs typeface="Open Sans" panose="020B0606030504020204" pitchFamily="34" charset="0"/>
            </a:endParaRPr>
          </a:p>
        </p:txBody>
      </p:sp>
      <p:sp>
        <p:nvSpPr>
          <p:cNvPr id="25" name="Text Box 6">
            <a:extLst>
              <a:ext uri="{FF2B5EF4-FFF2-40B4-BE49-F238E27FC236}">
                <a16:creationId xmlns:a16="http://schemas.microsoft.com/office/drawing/2014/main" id="{2A6CBB32-D161-4EB7-AF81-93A891791662}"/>
              </a:ext>
            </a:extLst>
          </p:cNvPr>
          <p:cNvSpPr txBox="1">
            <a:spLocks noChangeArrowheads="1"/>
          </p:cNvSpPr>
          <p:nvPr/>
        </p:nvSpPr>
        <p:spPr bwMode="auto">
          <a:xfrm>
            <a:off x="22479000" y="21576539"/>
            <a:ext cx="20269199" cy="69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3600" dirty="0">
                <a:latin typeface="Titillium Web" panose="00000500000000000000" pitchFamily="2" charset="0"/>
                <a:ea typeface="Open Sans" panose="020B0606030504020204" pitchFamily="34" charset="0"/>
                <a:cs typeface="Open Sans" panose="020B0606030504020204" pitchFamily="34" charset="0"/>
              </a:rPr>
              <a:t>Add your information, graphs and images to this section.</a:t>
            </a:r>
          </a:p>
        </p:txBody>
      </p:sp>
      <p:sp>
        <p:nvSpPr>
          <p:cNvPr id="26" name="Rectangle 25">
            <a:extLst>
              <a:ext uri="{FF2B5EF4-FFF2-40B4-BE49-F238E27FC236}">
                <a16:creationId xmlns:a16="http://schemas.microsoft.com/office/drawing/2014/main" id="{76890F5C-1558-4531-8BFF-5119F2F1CB7D}"/>
              </a:ext>
            </a:extLst>
          </p:cNvPr>
          <p:cNvSpPr/>
          <p:nvPr/>
        </p:nvSpPr>
        <p:spPr>
          <a:xfrm>
            <a:off x="727033" y="6934200"/>
            <a:ext cx="20796332" cy="11887200"/>
          </a:xfrm>
          <a:prstGeom prst="rect">
            <a:avLst/>
          </a:prstGeom>
          <a:solidFill>
            <a:schemeClr val="bg1"/>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endParaRPr lang="en-US" sz="4400" dirty="0" smtClean="0">
              <a:solidFill>
                <a:srgbClr val="0070C0"/>
              </a:solidFill>
              <a:latin typeface="Titillium Web" panose="020B0604020202020204" charset="0"/>
            </a:endParaRPr>
          </a:p>
          <a:p>
            <a:endParaRPr lang="en-US" sz="4400" dirty="0">
              <a:solidFill>
                <a:srgbClr val="0070C0"/>
              </a:solidFill>
              <a:latin typeface="Titillium Web" panose="020B0604020202020204" charset="0"/>
            </a:endParaRPr>
          </a:p>
          <a:p>
            <a:endParaRPr lang="en-US" sz="4400" dirty="0" smtClean="0">
              <a:solidFill>
                <a:srgbClr val="0070C0"/>
              </a:solidFill>
              <a:latin typeface="Titillium Web" panose="020B0604020202020204" charset="0"/>
            </a:endParaRPr>
          </a:p>
          <a:p>
            <a:r>
              <a:rPr lang="en-US" sz="4400" dirty="0" smtClean="0">
                <a:solidFill>
                  <a:srgbClr val="0070C0"/>
                </a:solidFill>
                <a:latin typeface="Titillium Web" panose="020B0604020202020204" charset="0"/>
              </a:rPr>
              <a:t>As </a:t>
            </a:r>
            <a:r>
              <a:rPr lang="en-US" sz="4400" dirty="0">
                <a:solidFill>
                  <a:srgbClr val="0070C0"/>
                </a:solidFill>
                <a:latin typeface="Titillium Web" panose="020B0604020202020204" charset="0"/>
              </a:rPr>
              <a:t>a pediatric TQ center in a major metropolitan area, a care level between pediatric intensive care unit (PICU) and the pediatric ward is necessary to support a changing patient population. After comparing current unit practice, competencies across care settings and patient care needs, a training program is designed, implemented and evaluated to support pediatric nurses in staffing a newly opened pediatric direct observation </a:t>
            </a:r>
            <a:r>
              <a:rPr lang="en-US" sz="4400" dirty="0" smtClean="0">
                <a:solidFill>
                  <a:srgbClr val="0070C0"/>
                </a:solidFill>
                <a:latin typeface="Titillium Web" panose="020B0604020202020204" charset="0"/>
              </a:rPr>
              <a:t>unit (DOU). </a:t>
            </a:r>
          </a:p>
          <a:p>
            <a:endParaRPr lang="en-US" sz="4400" dirty="0" smtClean="0">
              <a:solidFill>
                <a:srgbClr val="0070C0"/>
              </a:solidFill>
              <a:latin typeface="Titillium Web" panose="020B0604020202020204" charset="0"/>
            </a:endParaRPr>
          </a:p>
          <a:p>
            <a:r>
              <a:rPr lang="en-US" sz="4400" dirty="0" smtClean="0">
                <a:solidFill>
                  <a:srgbClr val="0070C0"/>
                </a:solidFill>
                <a:latin typeface="Titillium Web" panose="020B0604020202020204" charset="0"/>
              </a:rPr>
              <a:t>After almost a year and a half in operations; we are back at Society of Pediatric Nurses (SPN) 2024 Annual Conference sharing our lessons learned; both challenges and best practices in our pediatric DOU.</a:t>
            </a:r>
          </a:p>
          <a:p>
            <a:endParaRPr lang="en-US" sz="4400" dirty="0">
              <a:solidFill>
                <a:srgbClr val="0070C0"/>
              </a:solidFill>
              <a:latin typeface="Titillium Web" panose="020B0604020202020204" charset="0"/>
            </a:endParaRPr>
          </a:p>
          <a:p>
            <a:r>
              <a:rPr lang="en-US" sz="4400" dirty="0" smtClean="0">
                <a:solidFill>
                  <a:srgbClr val="0070C0"/>
                </a:solidFill>
                <a:latin typeface="Titillium Web" panose="020B0604020202020204" charset="0"/>
              </a:rPr>
              <a:t>Best practices include utilization of the latest guidelines for pediatric intermediate care (AAP, 2022)  and defining facility parameters and modalities in each nursing area. Creating process map and decision support schematics to guide providers from neighboring departments when to refer patients in respective units.</a:t>
            </a:r>
          </a:p>
          <a:p>
            <a:endParaRPr lang="en-US" sz="4800" dirty="0">
              <a:solidFill>
                <a:srgbClr val="0070C0"/>
              </a:solidFill>
              <a:latin typeface="Titillium Web" panose="020B0604020202020204" charset="0"/>
            </a:endParaRPr>
          </a:p>
        </p:txBody>
      </p:sp>
      <p:sp>
        <p:nvSpPr>
          <p:cNvPr id="27" name="Rectangle 26">
            <a:extLst>
              <a:ext uri="{FF2B5EF4-FFF2-40B4-BE49-F238E27FC236}">
                <a16:creationId xmlns:a16="http://schemas.microsoft.com/office/drawing/2014/main" id="{44E948D4-496B-443E-99A4-4845C43E81A2}"/>
              </a:ext>
            </a:extLst>
          </p:cNvPr>
          <p:cNvSpPr>
            <a:spLocks noChangeArrowheads="1"/>
          </p:cNvSpPr>
          <p:nvPr/>
        </p:nvSpPr>
        <p:spPr bwMode="auto">
          <a:xfrm>
            <a:off x="762000" y="6919427"/>
            <a:ext cx="20796332" cy="1126553"/>
          </a:xfrm>
          <a:prstGeom prst="rect">
            <a:avLst/>
          </a:prstGeom>
          <a:solidFill>
            <a:srgbClr val="005587"/>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4200" dirty="0">
                <a:solidFill>
                  <a:schemeClr val="bg1"/>
                </a:solidFill>
                <a:effectLst/>
                <a:latin typeface="Amaranth" panose="02000503050000020004" pitchFamily="2" charset="0"/>
              </a:rPr>
              <a:t>Introduction</a:t>
            </a:r>
          </a:p>
        </p:txBody>
      </p:sp>
      <p:sp>
        <p:nvSpPr>
          <p:cNvPr id="33" name="Title 11">
            <a:extLst>
              <a:ext uri="{FF2B5EF4-FFF2-40B4-BE49-F238E27FC236}">
                <a16:creationId xmlns:a16="http://schemas.microsoft.com/office/drawing/2014/main" id="{B9B45461-D198-453D-923C-6C7A6C10DAEA}"/>
              </a:ext>
            </a:extLst>
          </p:cNvPr>
          <p:cNvSpPr txBox="1">
            <a:spLocks/>
          </p:cNvSpPr>
          <p:nvPr/>
        </p:nvSpPr>
        <p:spPr>
          <a:xfrm>
            <a:off x="23041116" y="7463865"/>
            <a:ext cx="19707083" cy="2746935"/>
          </a:xfrm>
          <a:prstGeom prst="rect">
            <a:avLst/>
          </a:prstGeom>
        </p:spPr>
        <p:txBody>
          <a:bodyPr lIns="128016" tIns="64008" rIns="128016" bIns="64008"/>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r"/>
            <a:r>
              <a:rPr lang="en-US" sz="8800" dirty="0" smtClean="0">
                <a:solidFill>
                  <a:schemeClr val="bg1"/>
                </a:solidFill>
                <a:latin typeface="Titillium Web" panose="00000500000000000000" pitchFamily="2" charset="0"/>
              </a:rPr>
              <a:t>The </a:t>
            </a:r>
            <a:r>
              <a:rPr lang="en-US" sz="8800" b="1" dirty="0" smtClean="0">
                <a:solidFill>
                  <a:schemeClr val="bg1"/>
                </a:solidFill>
                <a:latin typeface="Titillium Web" panose="00000500000000000000" pitchFamily="2" charset="0"/>
              </a:rPr>
              <a:t>Peds Direct Observation Unit (DOU) </a:t>
            </a:r>
            <a:r>
              <a:rPr lang="en-US" sz="8800" dirty="0" smtClean="0">
                <a:solidFill>
                  <a:schemeClr val="bg1"/>
                </a:solidFill>
                <a:latin typeface="Titillium Web" panose="00000500000000000000" pitchFamily="2" charset="0"/>
              </a:rPr>
              <a:t>provides a level of care to patients with </a:t>
            </a:r>
            <a:r>
              <a:rPr lang="en-US" sz="8800" b="1" i="1" dirty="0" smtClean="0">
                <a:solidFill>
                  <a:schemeClr val="bg1"/>
                </a:solidFill>
                <a:latin typeface="Titillium Web" panose="00000500000000000000" pitchFamily="2" charset="0"/>
              </a:rPr>
              <a:t>medical complexity </a:t>
            </a:r>
            <a:r>
              <a:rPr lang="en-US" sz="8800" dirty="0" smtClean="0">
                <a:solidFill>
                  <a:schemeClr val="bg1"/>
                </a:solidFill>
                <a:latin typeface="Titillium Web" panose="00000500000000000000" pitchFamily="2" charset="0"/>
              </a:rPr>
              <a:t>and allows the PICU to care for critically ill patients.</a:t>
            </a:r>
            <a:endParaRPr lang="en-US" sz="8800" dirty="0">
              <a:solidFill>
                <a:schemeClr val="bg1"/>
              </a:solidFill>
              <a:latin typeface="Titillium Web" panose="00000500000000000000" pitchFamily="2" charset="0"/>
            </a:endParaRPr>
          </a:p>
        </p:txBody>
      </p:sp>
      <p:sp>
        <p:nvSpPr>
          <p:cNvPr id="37" name="Rectangle 36">
            <a:extLst>
              <a:ext uri="{FF2B5EF4-FFF2-40B4-BE49-F238E27FC236}">
                <a16:creationId xmlns:a16="http://schemas.microsoft.com/office/drawing/2014/main" id="{D026A6A3-D6D2-4951-8B04-EF51015D25DB}"/>
              </a:ext>
            </a:extLst>
          </p:cNvPr>
          <p:cNvSpPr/>
          <p:nvPr/>
        </p:nvSpPr>
        <p:spPr>
          <a:xfrm>
            <a:off x="22449006" y="20116800"/>
            <a:ext cx="20877448" cy="11887200"/>
          </a:xfrm>
          <a:prstGeom prst="rect">
            <a:avLst/>
          </a:prstGeom>
          <a:solidFill>
            <a:schemeClr val="bg1"/>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a:effectLst/>
              <a:latin typeface="+mj-lt"/>
            </a:endParaRPr>
          </a:p>
        </p:txBody>
      </p:sp>
      <p:sp>
        <p:nvSpPr>
          <p:cNvPr id="38" name="Rectangle 37">
            <a:extLst>
              <a:ext uri="{FF2B5EF4-FFF2-40B4-BE49-F238E27FC236}">
                <a16:creationId xmlns:a16="http://schemas.microsoft.com/office/drawing/2014/main" id="{898845E5-702A-4A5F-93C3-FC94A928A8CA}"/>
              </a:ext>
            </a:extLst>
          </p:cNvPr>
          <p:cNvSpPr>
            <a:spLocks noChangeArrowheads="1"/>
          </p:cNvSpPr>
          <p:nvPr/>
        </p:nvSpPr>
        <p:spPr bwMode="auto">
          <a:xfrm>
            <a:off x="22421295" y="20105913"/>
            <a:ext cx="20872532" cy="1126553"/>
          </a:xfrm>
          <a:prstGeom prst="rect">
            <a:avLst/>
          </a:prstGeom>
          <a:solidFill>
            <a:srgbClr val="005587"/>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4200" dirty="0">
                <a:solidFill>
                  <a:schemeClr val="bg1"/>
                </a:solidFill>
                <a:effectLst/>
                <a:latin typeface="Amaranth" panose="02000503050000020004" pitchFamily="2" charset="0"/>
              </a:rPr>
              <a:t>Results</a:t>
            </a:r>
          </a:p>
        </p:txBody>
      </p:sp>
      <p:sp>
        <p:nvSpPr>
          <p:cNvPr id="6" name="AutoShape 1" descr="data:image/png;base64,iVBORw0KGgoAAAANSUhEUgAAAdsAAAIrCAYAAACnADOwAAAAAXNSR0IArs4c6QAAIABJREFUeF7snQd4lUXThp/0QgshoZfQSwgdRSkKCAIiClJEbCgKFhQLwicqKooICiIWECmiKCrSQZAqKkjvPfRAQieEkpCQ/N57vvU75qckmACBd68rV5Jz3nfL7O48M7Mzsx5yikMBhwIOBRwKOBRwKJCpFPDI1Nqdyh0KOBRwKOBQwKGAQwE5YOssAocCDgUcCjgUcCiQyRRwwDaTCexU71DAoYBDAYcCDgUcsHXWgEMBhwIOBRwKOBTIZAo4YJvJBHaqdyjgUMChgEMBhwIO2DprwKGAQwGHAg4FHApkMgUuCLbJyclxmdy2U71DAYcCDgUcCjgUuG4o4OHh8ZKHh8cX5xvQBcE2JSUlZcaMGRo5cqS8vb2vG2I4A3Eo4FDAoYBDAYcCGUWBpKQkDR48WIUKFaLKZz08PD5NN9h+8MEHqlevniIiIpSSkpJRfXPqcSjgUMChgEMBhwJZngKenp56//331bp1a4WHh/87sG3YsKGqVq2a5YniDMChgEMBhwIOBRwKZDQF3n33Xd17770O2GY0YZ36HApcaQrEJyZr97F45Q7wVt4cvlek+dj4c4qOTVDBXL7K6X/5x0iJ51JM3329PFU0t1+6+37q7DntOBKvcnkD5ePl+HOmm4DOC5lOAQdsM53ETgNXmgLHTifpxcmROnwyUUkpUtEgf7WuEqJvlx9Q++r51Lhsbm0/fEavTt+puyvm0YPV8xlG/e7s3WpZKUTNK+QxXf59R6yG/LZPJ+LPicORiALZ9E6zMPl5e4rTklX7TqrH1B3y9vJQcnKKRtxfVoWC/DR1/WGNX3NY7zQrboDjZMI53Tdyg/q1KKGqhbKbugGX3jN3afOB0/q0dWkVyOmriesOa9K6wxrWtoz8vT3TTbale+LUaMByPdM0TH2bFU/3+7FnkvTipO2qVypIHarlNeOCJnHx5/RKw6IKDvz/YDpqSYyeGrNR3zwZoZBsPvpiUbT63c24/f9uH9pFHUtQrxk7dfDkWYUFB6hf8+LKFeD9d2q6rYfOqO5HK1UzLJe+aFvGPNuqUojuDnfNxaXKjI1H1bLfMkUOvl1FLgOsL1W/871DgX9LAQds/y0FnfevOQqgIZV9Z6m+fqi8mpYPlqeH5OvtqVK9FqnVzfk04J6S+vyPaHUdu1l1w4O18NkqGvFnjF6aHKkfHw1Xo7K5zZgAjlfGblbUwHpKTE7RLR+tUi5vD03pUlnfrz6o1yZE6ttOFXVbySC9P2+PPpy+UzNfrK6lu0+o78xd+rVbNVUqmE1HTycpzzPzNOOVGqY/lDOJySrfb6n2HElQ0/BgTX8iQn3n7FHf2XsU0+cWxZ5Okr+vp/IE+igm7qwB8zzZfBRz4qz8fTx1OjFZhXL56UDcWSUkJSt3oI9y+XuZ/7P7uUAsLiFJXp4eBuxz+HkpXw5fnT2XrP2xZ3UuOUWeHh4GUIsEuTRJ2qnQb5kerpFf799d3AgVjYeuNULLxMcqKkUpyubrqbiEZPl4eihfTl8lJScL4SbAx0vDF0er1/SdmvR4uOqWzKVc/9V010WfUqPP1+ieiBB92KKkvl1xUCfOnjOA7uHhokV2Xy8lp6TIw8NDS3afUIevN+mpOgXVvX4RBQf6GJBmHF4eHkaLTk6RDp9KNONDo+ezg3FnDU2oI+p4gs4mJRtaMW5H273mtukN1yEHbG+4Kb/+B7znWLzK9F2q8Y+Gq7mbZtTiy/XaF5ugHx6poB5Td2pB5DEDOlFv3aoXJkXqjx0ntOrlagaY/wbbbzfr+Cf1zf8zNh1VuxHr9W3HcPWftVuBgT6a9kRFw8jRUBt8tkb1SubSzcVyqs/0nVrgDrbPztOM7v8E24j+yxSSzVebY05rePsyxoz61szdWvpCNbUasV4Ny+bWJ/eVVpPP1mj/yUQNbVNGTYauUcmQAHWtV9i0+9qMnXqmdiHN2npU/2lYTPeNWq9n6xQyZuQ3pu9Ux1r5lZScoknrj+i3ri6hYuamo2pQJkhDFkapT9PierlBkb/BNhywrZnfaJ6A7Z2A7ekkDbi7hBp9slq3lcltvu85OVIftiotf28PA4zvtyipTQdO68s/o/XmncXUqlKoKuQPNBr8i5O3a+zyA1rVvYaK/VfrBAgbfr5WG/adVOe6hXRLsZzqPmW7iuT2V9sqoXphYqTRal+4vYg2xJzSgPl7jQXiu5UHdUfZIDUqHayHRm9QsXyB6nxLAZUKDVCTASu0o39djVl2wAgGebP76rWfd2rgPSXVoXo+I3Q5xaHA1aKAA7ZXi/JOu5lGgegTZ9Xs8zXKjkZ04qwqF86ubx4sp6kbjujhsVs0tVO4nv0pUnVK5NIPqw7pzaZhGr0kRjcXy2FMut7/5cpGs3UD27iEcyra6w91bxKmMX/sV8ViOQygUwDKekNWq3LB7KpfKkh9ZuzUry9UM6Zno9meB2wrvLNELavl1e6j8VoRFaeWEaEa8We0AduWozYYc/fglqXUbOhaRced1WdtSqvx0HV66fbCerNJmD5csFdvzNil/i1KqGaRHPLz8dTtn6zRs3ULKV92H/WcvF0Lnq+qI6eTXGbsu0voy8XRalwutx6ukU93DV+nT+8r/bdAgmZ7XrA9lagBLUqq4Wdr1KNhEb3XvIR5rl7JINUqlkNdxm/T2AfL61TCOT0+bovWdK9hgJYCqN7/9SZtjDmtBc9UVv6crrPk+KRkNf58rdG0p3aKEGeu/F82X6D6NS+hOh+v0uuNi+nF2wvr9o9XK0kppq+jlsYYwH33rhLqPjFSfe4uoWdqF9TcbcfU9MOV2tGvjny8XZrtqbPJaj9mo9pUDjU0QnhwikOBq0UBB2yvFuWddjOdApgaRy+LUacxm7Soe3Xlz+GrmweuVP0yubVyb5wmPBaudmM2KoeftzmzHf9oBdUtkcuYNs+n2f609rA6jt2kz9uW1cA5u5Ujm6+mdKqonP5ewlQKGKF9oXm+OnWHZnSJUO3iuVxg+9x8zepewwAoBdMpYNuqWl51ubWgag5cqbw5fIwZeAlgO2KDAUXAtvmwtdp34n9g+1qjYgb0MJ9OWHdY3688qIXbY/VFuzLq/ONWPVPHBbb/mbxdf7xY3WjzbUZv1Dt3hWn+tuNaHXVS4fkCFZ+coomPhf9t7j34l7m48oDlBnyHtCplzo3vHLZOJ84k6cN7S6r2YBcAvt00TBX7L1e50AA1LBOsFyZH6psO5XUiPsm0v+LF6sZ8TkGz7TYxUhPXHtbyl6ubs2nIy+dYApBrmIfjZ5LUbOg6lc4bqL7Ni+u2j1erV+Oierl+EdUZvEqxCef01K0FDTiHZPdRgI+nHh+7RR+0LKVOtfJrzlYX2G7vV0f95+3RNs6ASwZp8IK9eqB6PgdsM323OQ1cigIO2F6KQs73WY4Cv26P1bI9J3RLWE5zNvt75DHNfqaKAbP7x2zSnLWHVb9iHs3sXElP/LBFoxbuU+lC2fVr1yoGkG35YtF+vfT1Zv3So4ZOnz2np8Zv0+3Fc+mTtmX02e/79OG8verZqJgBltFLY7RoyzHN6VZV+2LP6snvt6hcvmzqVq+QRi6N0R87YjWjc6W/zaiAbdk3F6tl9XwaeG9J80yXsVvk4+upXb1rqf2YTTqXkqKn6xTUCxO2Kzi7t3EcuvPTNfrPnWHq1aioMZcePZNkwKvPrF167c4wvTl9p56qV0j5c/joPxO3a9HLNbQvNl6tR2xQ90ZFNWvTMaNt31k+txlr9cI5FOjr0vg4+31l6g59uzhaPzwRoajYBPWZtVsvNSiiBqWCVObtP/VqkzC9e1dxle27TBXyBeqOsrn1woRtGvNQBeMMVmfQSo16sJzuKJPbnJ9S1u4/pbZfbVTFAtmMVr5o1wkF+Xtr+J/7zbnx1Ccq6vjpJDX6bK1K5wvUNx3KqeqA5caM/lrjYvpm2QFzRt7/7pLKHehtzrGxJLT9cr0+bF1aT95SQLO3HFPT/ssVOaCuGg1dq4alg9Sual61HLZWHW4uYGjsaLZZbitfVx12wPa6mk5nMBY0vllx0GhwOPS0qhyqm4rmMMT5bUespm04opuK5TTerkt2nRAaa+VC2dS6cug/vIDX7D+pH1cd0smzyeYMsHRogNFCMTNz1jtr8zHN2nJUHvIwDkjdGxRRDn8vA35412ISjk9KMVoY2lepkIC/JwjNDjMwZmecpk6ePafPft9vQP3VRkW1KuqkJq8/Yt7F+efM2WTdE5FHo5Yc0O2lgszZcGx8kt6cudto4rWK5dSd5XIb72n+xuHo501HjZMR3tTfrTygW8NyGUcuNP7yeQM1ftUhPVmnoPo0DfvHwhm4IEq7jyWICJpbi+c0dDl0MlEfLYwyJnKA9OOF+xSa3cdo8TM2HjE0RtMdtjjaaJUtKoaoYZmgv72NIw+f0VdLD+hEQpIK5vRV17qFNHblQfM956kIH18tjTFa64M18umHVQeFdzX0aV0l1AgzWw+eMfNQIV82Y4EYv+aQmlUIVo0iOYx3OfTr3SRMWw6e1rhVrrpDsvuqYoFANSkX/PfxgLNLHApcDQo4YHs1qO606VDgKlBg19F4Vf9ghV6qX0S3lw5Sl++3qkrh7BrTodxV6I3TpEOBG4sCGQa2d955p8qXL39jUc8ZrUOBLEaBmZGnjEZ+9lyK0UpfrB2SxUbgdNehQNakAGmN77777n+XQerjjz9Wt27dRP5HJzdy1lwI5+s18YpeXl46d+6c+dqZ2+tnbp2ROBRwKHDlKAAvhX9u3LhRZcuWpeHLv4gAzbZMmTJXrvdOS5lOARbIfffdJ8wf/10gmd6m04BDAYcCDgWuNwrASwcNGqTmzZv/O80W9di5iOB6Wx6u8WD26Nevn10g/2+QzP2oUaP0/fffq2LFijp58qTefvtt5c+fXy+++OI1SZQzZ87o4Ycf1k033aTu3bv/vz7OmTNH/fv31/Dhw/XKK6/otttu01NPPWX+7tGjh2bPnq0xY8bo559/vibH53TKoYBDgWuPAhl2ZnulwRbvRbwm740IUfh/A+jTSl5ytTrJZNJGrYuBbUJCgpHUdu3apXvuuUcA79mzZwVY5ciRQ0WLFhV3HZ84ccKYo4sUKaK77rpLf/75p06fPm3+njVrlgoXLqzExERNmTJFAQEB6tixo7Zs2WLM1/Xr1zfgduDAAbVr104+Pj6mvh9//NG0sX79etWuXVtbt241n7dq1cr4DsTGxurbb78177Vs2VKVK1c2gsAXX3xh6uV96n7vvfc0f/58LViwQMHBwXryySc1d+5cA6z07Y8//jD3TzKmAQMGmGuyAOlNmzbpscceM/1E0AgNDTX99vf3N/XxU7BgQdPn3LldsbVOcSjgUODGpcAVAVtc+F+dvF3+/l4mq0upEH99cE/Jv4PpL4f81Nlu2Fp9/mB5NflvvtmL1UPoAknWcQp5486iJr7PKZemwMXAdt++fbrjjjvMef2wYcM0bdo0ZcuWTU888YQB2saNG6tp06b68ssvzXk+GvK4cePUuXNnxcfH67ffflOdOnX0wgsv6KefftIjjzyiTz/9VLfccotKly6t0aNHGxCkHgC1V69eBmx3796t22+/3dTdoEEDPf7443rnnXe0dOlSeXt7G3MNWrWvr6/pH9or4Ddx4kRNnz7d9O/ZZ581/Xj00UfNT8+ePU0/XnvtNeXNm9e8P3XqVAPeCBQlS5bUc889Z/oJwA8dOtQAcdu2bfXAAw9ozZo1ypMnj+kL12hxbyXfN2vWTF27dr00oZ0nHAo4FLiuKZDpYEte1k9+36d+s3Yr5t3aJll5lx+2auQD5UycI3lauaYrKMBbrSuHmGw7szYfFanxSocEKLxANv2xM9YEshNLVzDIT3eWza3le+NMUnbiDYmdxCZO9h1iAElYvmjnCeUK8DKJyHmXQPq3Z+1W/dJB6nVHUdUsmkMT1h7WkVOJCvD1VOMyuU1OXGITSVy+91i8SbQOKNcrkcuky6POeyrmUXY/r+t6UbgP7kJgiwb7n//8R8ePH9fnn3+uKlWqqHfv3gYAu3TpYsAWoEPbW7x4sfz8/AwIdejQQa+++qrRIsePH2+eX7RokXkG7RGtF2DDhFurVi0DkIAwvwFgyp49e8yxBabeevXqqVixYsbxALAHDNFAAblJkyapWrVq5twZDZM6Ac6nn37avI9mi1kYk/DKlSuNWRjNFgEAAYL6eA8aAPbUs2HDBk2ePFlDhgzRV199ZTR6gB6wRZBAOEBjP3r0qD777DPdeuutKlGixA2zXpyBOhRwKHB+CmQ62JIC7v6vNsrHy1Nf3l/GXCs2e9NRTe9cSf3m7NGpxHNqVj5Yr07fpQEtSphMMORJfbhmPpXME6D1MafUcexmPVAjnwlKJz3dhh419PKUHdp/NF4/PBauyu8tU/G8gXqpfmGTeIC0bz0bFTXB9UN/jdLbLUqaW0pemxipCU9VUvn8gfpw7l7N3x5r2nx1+g5F5Mump+oWUp2PVqlttVA9dnMBfbE4WpEHT2tip4rq88tuLYw8rkXdqplg/hulXAhsMc+GhYUZx6nixYsbrRIgw8wKmFmwfeaZZ7Rw4ULly5fPaKYAEACI9go48S7Pd+rUSUuWLDFa6c6dOw3QAVqYZdFWR4wYoZw5c/4DbGmL81TawqxrwXbgwIEGbKkfky9jQOMEbBEA0DR5r0mTJgoJCTFnzFFRUQaA+f5iYAuoA+KA7ddff23AFtM0wh79BJTRfA8ePGiEBPrBmTZatlMcCjgUuHEpkOlgaxO0c91WTOxZBfh56o/nq2rZnjjdP3qjhrUrY1K1Dfl9n7nh5L25e8yVXR+0KGESxb8xc5cmrTms2U9X1uJdser43Raterm6SWd3R+kgNQsP0f1jNmpQy1JqWzlE7b/epENxieaaL0zN3PSysWdNk8Cc9HZRb9bSjE1H1GbkRg27v4zJZdvuq03aeui0ucv0vVm7tbpHTZXNG6D35+7VsEX79Xmb0nr0m816ul4hkxv2RioXAtsPP/zQaLJ79+41Z5JopQ8++KA5o0XjtGCLYxHmVBym+O6hhx7SSy+9pIiICGNq/eabb4zGSjsvv/yy+T979uzG7IsGiTYMAD///PMG0Kxmi1ZKO5iTOVPl7BSz74QJE0wdnMUeO3bMtIF5mD5gQv7hhx/Uvn170wcEAbRnQLFPnz7GzH3//fcb0zTt8XybNm0MoAL8mLPHjh1rtFsAFm0cTZ3Pd+zYYfqHaZo+Y7rmHJnzYWgFEDvFoYBDgRuXApkOtnO3HlPjv67mmv98VXPjR4Vei7Sidy2TTm386sMacE8JBWfzUYk8/grN5mNuDvnk9/0mmfh3D1fQmCUxOp5wTrO6RKjrhO2auPaQvmxXVp2/32Ly0pK+7YO5UZrzTGWT1q78e8vUlATurUqpy4/bTIL2nztH6Nmftpm7MPl7xJJodRq7WXvevtUkkW84ZLXKF8yuokF+JgXchp41jRbtSi6/VoVy+UqJyVr6So0b7l7MC4EtQBIXF6fq1aub3XPq1CmjXWIyxYSKJpcrVy7jPFWhQgVz1opDFaCIQxRmZbTE8PBwBQYGasWKFcZpKigoyMSj8Q711ahRw5hoy5X7X5Yj6uE7AB1td9WqVapUqZIxadN2qVKllJSUpHXr1pmzYd7lHJbP1q5da5yxOFvmXZyYMF0nJycbLRcHLUzc9ButPTIy0vSJ5+gHhe8BckzntAf4Mp6qVauacWLmRjunLsZHW05xKOBQ4MamQKaD7Tu/7NZH86M0v2sVhQX7K2/P39Tl9iIqFOSnjxZEqd/dxU1C9MJBfvpx9SHXRdS+nubvF24rrE8X7lNiSoqeq1fYXEzNzSX+3l7mJpFfnqpkrgxbuydOy3vUMNd2cUtJgJenmoUH6/XJ29WgfB4NaV3KXDFGTthhbcuY21K4gu2t5sW15eAZrYg6qTcaFzPJ3Avm8tOPj1Ywl1JzL2rVD1YqISFJ3zxaQfdWvPGy7Vwq9Ceztg9nn5ynomlyfmq12sxqz6nXoYBDAYcCmUmBTAdbnJpIhM79lj6enlq1L05BAT4qHORrLpvGESolRcqf00elQgL1565YnUuR0TI3HzyjR7/brI9allLhXH4mqXzlQtnFfaX7jieocsFs2nUsQcnJKSqXz3V/Jg5WXDbt6+VhHJmy+XqZ20h2H00wV42hyUYUyG7OgrnWi7arFsomPx8vbYw5peBAH/M84UE4YFV8d6kerlVAH9xTwgDwjVauFtjeaHR2xutQwKHA9U2BTAfbf0O+Qb9Gqe+0ndr7Xu1/3Mbyb+pM67sA8V1frFNySooxZ6OV34glK4EtoUi///67OR/FMQpz9f79+42ZmLNTzNOcD+OgReGzefPmGXMwcbKYkjEJb9682TzLD85SnAlTiL+tW7euMZHjjY3pmzNrCmZqniXWF9MzZ9LEB2Pyph5MyThg4fBFsXHBmMkpxAAT10sf6BcxyZwnE5+c0YW+Y06nj5i/01MwxWN1oI+M52qcRUMraA99UvefseGQd/PNN5s4bBKYMFZM/JfjpMbccUzBMQJ+BxTaWLZsmWmf8DWOS4jjJryN+G4c/TgG4SiBmG+OJygcc3B0wtp0pxtt4JHP8QeOhKkL9OYdjmDwvMf5jnHjXJi6EBbH8Q7HOaxXfA3oV2YW+oODIfvo37a1bds2s+Y5utm+fbuZt7SsMbtnOfr5t33ILFpd02DLNWW7j8abq7qudFwscbmEC5XLG6CyeV1a841YsgrYwlDxKsYjGkCA4eHABaMizhePZ5gkTlQ4PxGSA7CSmALAI76X74m/hUnDrGGOOGnhKAUTxdmKZBgwAhgMdcJkAXCe4XsAF2cpmDNt0AeAFibCWS9e1zADvKNhjNQPs6b/OHLxOd9TH1muGjVqlOHL7tChQ6YfxAoXKFAgXfUjJOD8RUgXayMzhIFLdQjGihMac2sB0L7DGTpjwlscWiIMEVeNYxsCUXoLQGhjqUmOQoF+gNivv/5qfBZIUwst6Que6qwhws9I0sJ3r7/+ugEM+gAA2rhz2xfawNmOkLfzgS3t1KxZ09Ach0PGh+CQGmyph3h3fAvwyKctvOEzG3yIAhg5cqTx/r8cgcZ9Tt58803jIMlYEVYA27SsMQds07uyneevOQpkNtjiFIWnMGeyeBinZWOdj0iE7OBhTNwu2iGMjkL9aLuEHFEACiRwElEMHjzYaLnEyRLGg1c1ySzwLm7RooUBbUJ5YOrEBMPM8GTGCYrQJ0KZSHSBc5YFa7Q9GB4ZqEiIQds4SgGmeEm/8cYbWr58uREG0A4BAICP72FYeC5DA5g1IEzcL+XIkSMGYGDohw8fNmNFs4KRAygAAONAsidJB05nMHq8smnXCgyANwIGgsInn3zyN1hRB57ijA0AIYYakIKWtIOnOI5lJP8gM9dbb71l5szWyzN4dKPpEXcN3QmxwkEMIQJtFDrRR7y7aQOrAsIJAI6DHd7gWBF4Ho2UOshKhpMbAhLCCqBD/wERLAfQCzrRX+gGndACmUuSoiA4EfdNLDUe82T7wtqAkIRwhl8AGhSCFqFhCFgIOWiQ0BnvdnwGAFzob8GWvwEz1hv9wrMd4Qp6o1nTJqFx/GZ9Q1e89Vlf9BHwZZ1RoDHgQht44QMcFKwtADOfI0RSNyFr9A3NFa955pF5YS2xFljfjAFvedYO6woa0lcKIMx42Q9YWRAioRN1UqANYXbfffedWbfQkrVMqB7jQzOnTbz0WQNYGHA0ZAysCwu2q1evVt++fQ1doRW+F/SNtpkv2me9I2TwDOuXfrDm6APzyb5jLohvx6LEu8x3TEyMEVIJqSMiAS2fdlkzrAHmmd+sT/Y4tGF+2L/0lfXFeqXQNuuVSAnGgNBEu/APaMM6JdENc0Cd0JT6GCvvsmeIxU+LT8k1rdlec8hzA3YoM8GWxW21TpgPWgGxr+ktLH60S5gv2oEt1I+0DVMAjNmMSPlIz5SPPvrIgAcMGCYPA4epI1Fj0oPZYgYEIK3WienVMlwYA/WhjWBGYzPB+NCqaBONGdCGGWDaAwRhloASzJ73YBgwHgCHDU2SDjY1bQNMNpEH//OuTS0JQ4chYSKn3wAqDA4GD2MnBIkkHdATAORdBARAGuYLeLqDLUIDNAB86AN1w6gATLQ4W/AC5zsSegAiCC4wP2KeYVSMgb5AFywHgBVWArRCaAHjZly0R1/RPmFsCDMwLJgy5lKYITSE3swH88pahMlx6Qn1AdrME+9YIQ06QQ8EIcATZsxYYez0B00JJgkI8j3CE21HR0cbJgroAwbUC+3RRhGkAJfzgS0gSF8RmlhjCG1YNniWupln5ph1Ad0JPbOMGeZvb4NBMCMEjb4wV7TH+4yXv+k/6xCgQ9MlWxmCE+NFqAIEqIP+A4AAG/1CGEKYY29wTMH6gT7M/S+//GLWNUCKVYY5433qR8jE4x6a8y51AWLMNaDPTW/0F2ES4ZK6AGhAD5BiX9F/5p61yvEKfQHIrfbK2PmO+WevAKSsKQARkLcCA2CLZQjasDYQkNmz7G32Em2yx+g7YwCUmTP2Mv1HsEWYYK1BM6xNCHkUvuM59hH7hL2DsIKQiFDEWBFQoA/jZE1QD/uEOUWgoK20WIgcsE0vZ7/Bns9MsIW5wQxtGkY2ItJ/egv1cEYGWNs7ldkoaFMwA6R6AI3n2Ez8wBzQJjgbRXOCmcAMARLAhnED1kj/fI/WBUCgbVAwI7PhYGRsfiRtNit1wshgKIDBzJkzDfOGsVAXZk6YIn0DIKgb0zQAwKaFHnyO8OF+HonkD/PiWcYE44L5AhowQBgjoIgAgRmTM0C0LrQd+gNjog0AHjqjYbmDLZoDmh7WBcZA/DLvMEb+tgUTJfMF2MIMYXqABnThbxg5fbPnlIAOZ9iY0tGUYO5o7dAaxkibCFzQz2qVxC5gj5lIAAAgAElEQVRDH8vYAVdAH4YLg6dOAAI6AvZ8ZsGWeUdjBBgAehgv2h1jZn0gEDAX9Ic2ARL6gumS7GM25zXjwQIBGEDTC2m2jJe5BpTRuhG66DeAyXwxp2jo9APBxwK2+xqHfhZs6RN1MmYAlHVL24AtmdeYb+aW/tEGWj4gQ6gaoI7QwHiZN2jEemIe+UHYQChCW6Qd6M76AKyx9Nj1yDPQgvXHmmXN0RYgzPiYf7Q96MJzABWCGWsC4GP81Ms6RNigAHDQHVohkCAQELqHAEh7Nq0qZ+FYZQB7hCFoQH8RJNlLgCMaNvRmTAhu7GcLtrSBUE3/EOzQ/jk6Qjhjf2CGZ6ysdwomcAQafijMBeuB+tn/WC34Dr7EGOEXCAKsF/YoFgbAmGOjSxUHbC9FoRv8+8wEW0iLFAyTZpPA5NPiDHG+KYGBw3DYuEicMBvrQIM0D2Oxhc0I8wZYYOwUzL9sGptlyp0p4mQFI0Fat1rJgYMH9Z+ePQ3zqxgRod8WLjRM5Lnnn9enn3xitDLqoG33iwjQNidMnKjhX3xh2h06bJiSEhPV8I479MmQIYaBwTxSF8AWDQ7pHrDF7AVDQpvgM8aDyZTP0N4wN8OwYcAwHcyomCdhgoAkoAcQ2DNPmCBzAfjBoPgNc2HM7mAL04PZkmjEaqlWs4UpAzDUjxABE4bBY9qm79AWIAQg0GIAWzQT5gYgBGyhFSZtgAXzHIwR5os5DzCwcdfMHQITGhxCEAyQgqZHG9AHeiDwcDYOw4UB0y5CB1YJ2sWMidbC/EJ3wBfNhbVDv0kTCh1Sgy31YgYHQKEx8w3QAW4IMfSPvrMmARI0H4AJDZj1aTOO0WeYOmCL5QM6ALbUSx8t2NIGgiCaLdofmi3aIvSi/zyPBo8QyBwxb4ASwgJAA6jwg7CEEIY2iQCSGmyxIqBJQ1scw6AvtEQApS7AlroBIywVPIcZlrlGa7eaLe9hYkX4ZX1imYDetMk4OG9m3PQXmrH/WE9kogPIoD/PW7Cl3+wd2qFdQJa5Yb2hpbKWEGoo7G/GZcEWqxFrB6BlLuARVrOlPZt4B5pggUJY5H0ENzRXLDXwCbR5wBWTNPsNwZXxQy/W2qWKA7aXotAN/n1mg21GkhewZJOgtWD+AbzRbgAnQMwWGCCSKgzYAiHgzGZF+wJcYHgUtGHMb2xgzFm2HDlwQJ06d9bsWbPkkZCgkCJFtGDePB3bv1/Dv/1WPV5+WQ+1bq3Jc+cqKHt2KT5eypFDjz30kFo2a6a727eXEhO1Ztky3f/445o9bZo+HjhQ7wK2587BgaXAQA6VJB8fHTl2zIAA51pI9/QJpge4oi0jsAAKMAaACQCE6aP1wdwAVutsBbNh48PkrNMQ2hEAAjODqcDEYDBowJYxMXZSUfIuDNZqpTB6GA8MkIQeMHM0DZgWTBYgQeiA+QF4fE8dAA7gB3DDSAEP5oUkJPQHILY3S8F8mRu0G7RmnmNuSVwCTdD8AEtowTzB+NH+oBNACNCg1bIu0PjQROgD//M+Y6RugAXBAHChHQQWzvAQnOg3BSZM+zB7BAIEPehNf2kPQYb36QdCB+8CJnyOMAl96SuCmjUjo71Bc+jAs/Z56kY4YW4Ba37QoBEuEDx4jrpoA60LgAXoEcKYd+jDuKgfEyhgzhwzH+wJwIQ5ArABJOjOXgBM+Y01gXXGeAEjBAoEM+qhr7yHxgjYQF8rKALKrCcEJ4RQ6Mh6Ye0BTtAcDZL20HoRCNCEAWDOyDkGQUhCYAHc0Kpt7nSeh7ZYrKA/2jPtskcp0JzjEuYdeqDFsp8BbIQm9hH7xgo6rBUsVFhJmH+7vhHaoCn9Yh+wVrCgoX1DD9YmpmXGlpbigG1aqHQDP5OVwNaG6zBdqR0WUv/Ppnb30uRd9+L+vP3uH3V8/LGS8W7ds0c6dkz6K8ey58aNSgEk69SRx5o1Sk5MlCdmNO69DQlRCgA7ahQILo927SRMV35+Su7WTZ4vv6yUHDnk8frr0gcf4KkidekijR/v+j93bmPisszZjpFx2L/5njG5f2afdx+D/Sz1GM/3zPlo6U4r2yf352z7lr6p++NO+/PR3f351ON0r9O9/+7noJYOvGvXBO+lXh+paXO+Zy60JuwY3Mdi/069XvictmwfAQ0AgfNeW85HB/f5du+rrYffF6KVff5iY0q9ltz7knpeLzRn55t/W8+F1qGlReoxu7efeox2HO5r3b3t1Czajg0nRwRRe30ngjggj7Uk9Xjd1/DFxm9B2j6fmrdcCC4csL2BgTQtQ89KYJuW8WTYMzEx0ltvubTPPn2knj0lLkrgOr3evaUiRaSOHSXAs2JF6ZFHJDyL77hD4gyUd2G2xNm+8oqEOZvbgfj8ueekgABp0CDp6aexcWdYt52Krj4F0OYwt57vuODq9+766gGgyfEEPxSsHZipr0ZxwPZqUD0LtemA7UUmy2rDXJCQ1r/tPco8n56/s9CacbrqUMChwP+ngAO2zqq4KAWyAtji2MM5LAVzE6Yjwgfcw4DSMs14wOLVS+ap85mGOL/iDMdmgUpLnWl9BgmcMXCWmN6sTmltw3nOoYBDgatHAQdsrx7ts0TLWQFscdrBPR+vQzxu8TjEkcEmhEgroXFuwckDJ5TzZd0hRAKPWxvOkNZ60/IcHrI4cuAV637DUVredZ5xKOBQ4NqngAO21/4cXdUeZjbYAjJWKyWRwL9JLYcbPmBIuATnYXhwEr6AUwRhEYAvThuEuxCeggZMuAUerHiKcpaDByZAjccp9ZB4gYLnKaEMeOjau3xXrlxpvE5tOj6ew4uT0A6exeMSTRnvVkIFiCnEsxLHGH7jwUsYB20zdsAWr0w8ax3t9qoue6dxhwIZTgEHbDOcpNdXhZkJtphO0SJtCkTCEcg4c7mFUARi+ghzwdRLmAkAB7ACgmimhEwQAsPCJ3wBsCR0hRhQnCcIH+JzwmboH2EGtqBxEs5C8grCJ2gH8CVMgXAhTM8kQqA9wgRIOgHQEupBuANhB4yPDFOEEvA9gf3E+RGzSeIAYgsJ0Uirh+Pl0sp5z6GAQ4ErSwEHbK8svbNca5kJtmiWACKxd2iixP0RtH+55Xxgy9ktAfbE7DEWYuNIEEGMLaAI4KFVUkhoQNwcoQL8JsCfOEdbAGveQ7PFlIx2CqgC7PbOXTRi6iQ+kHhEwBlAJdSAGEu0XgCd2FKAldhGYiABcDRbtFqSKTjFoYBDgeuLAg7YXl/zmeGjyUywpbNkkCH4HPMx8W//xnx6PrAl2J5kCiQtAPw4z0ULpS2AzaZbJJgd8CcAH7Dl7BbzdmqwpQ2eJYkBSRwQDkiSgNnYaqOYhUnYTiA935NwgIB+kk0QiI/jFhoxWYHcwZZAe85sHc02w5exU6FDgatOAQdsr/oUXNsdyGywzcjRA4Kc2ZLdCG2TDDpotmTA4fyUs1Wy7hDjCAACvJhubVo2kpVjGsa0zXktYIsWawsmYc5gMUmj1ZJZiNRxmJzdhQSy3ZD1h+w9aLQAM5l+eBdwJyMNdAVY0XYBXrJCkZWGM1xSHLoH3WckjZy6HAo4FLg6FHDA9urQPcu0mpXAFs2U9IoW+HC+omCixjGKdIxokvygSfM54T58hxMVBTMvQM1vzmztlWH8TX3UT9pAzNH8T1uptXHqI0OQBUzepW37LgDL9/Y96qJN6uMHRy3nzDbLbBGnow4F0kQBB2zTRKYb96GsBLY37iw5I3co4FDgWqeAA7bX+gxd5f45YHuVJ8Bp3qGAQ4HrggIO2F4X05h5g8gKYGvzn+IMhYkWMy75ZzHT8h0ZpmzScz7jHJdcqTxvTcyYkzElY2LGrGvf4S7azMgYlXkz5tTsUMChwLVIAQdsr8VZuYb6lBXAFnIRA4t3L57BOCIRu4rDEaCJN3J4eLgBXOJsuf+UxBWEGuFFTCwud4fiWMV5LHGx3HPKuS3Ps0ns5eTX0NQ4XXEo4FAgC1HAAdssNFlXo6uZDbZoodxjSkGLvFzHIC6pxrsXcERrxVuYWFfAlvts8S62he/xPObeT8J/cKwiuxTPEPvqnsyCcCHyIeNdfLl9uxrz5rTpUMChwLVFAQdsr635uOZ6k9lgS9YoMjhh3iX9oU0wkV5CoLmSvIJkE5iQSTYB4AKsxM0S5wqwk2ACT2QufAaMSXBBaBAaLmE/XABOiA+xuE5xKOBQwKFARlHAAduMouR1Wk9mgi1mWnIWY7blrBWA5P/LKYAtMayYh8+cOWOAk5SImJSJsQWI0Vh5jpAcwJSMUTwDuGKCph8kquB/4m/dy8Uuqr6c/jrvOBRwKHBjUcAB2xtrvtM92swEWzrDtXVkWULbRAMNCgpKdx954WJmZJJPkJrRFgAYsCUfMc5Q1apVM+9zcxAJKvLkyWNAmEIGKZJSkHHKMSNf1tQ4LzkUcCjwV7y/A7bOMrgoBTIbbDOK/DhIcf566623mlt8cHh65JFHzJntnDlzzHmuO9jy3MKFCw2wTp482ThNkcUJB6lXX31VkZGRJgkFZmm0XZv0IqP669TjUMChwI1FAQdsb6z5TvdoswLYYuKNjo42wMnZL2ezAC4Ayd9or8HBwX+Pnc/wQM6bN6/xMsZBirNb+z8OW4cPHzZmZ67jc4A23cvGecGhgEOBVBRwwNZZEteFZutMo0MBhwIOBa5lCjhgey3PzjXQt6yg2V4DZHK64FDAoYBDgYtSwAFbZ4H8O8129mxp4UKpY0epRAnpzBnphx+k3LmlokWlWbOkp56Scua8OKXj41311KghuZl80zU9H38sVa0q1a3reo34XW7tadpUqlXr/1e1Y4f07bfSo49KhQtfuCn6RpzuLbdIXG7v6fnPZxMSpLlzpQYNpGnTJC5AaNVK8vdPV/fT8vD+/fv1zTffGNN3pUqVdNddd6XZcWvv3r3GIa1WrVriqsDGjRubLFpXqqxYscI4wlVljjKgYPon+Qi3N9lLH7iDmFuXHmVOr1Ah1Gz8+PHGi91eLsHNTYSdEfeN013x4sXNlYtcbDFlyhSThIX7kTOzcJsV9CHMjUxplyo4EhJTzhWQTsl4Cjhgm/E0va5qvKhmC8i0bi3NmSP17Cn17i0dPSp16CAVLy7Vri395z/ShAlSnjxS3rwuANq/nwwWEjft7Nnj+m7gQGnKFGnECCkiwvVMYqLrnezZpZgYKSnJ9VmBAi4a79sneXtLhQpxtY/rvYcflrp3d33P89QfEuL6++RJF1DyN+D6668uUBw3ToLxUW9goHT6tHTggJSS4nqX3wgBzz0nPfmkdOiQBADTf8CqXz/XGOk/QgXPh4a6QDcqSvLykgoWlHx9XfWeO+fqA33ncw+PNK2ZLVu26PHHHzeJN2CIxAQTytSuXTvFxcWZc2ZuDOLsGgDgrJo0lKSb5Dx65syZxgO7d+/e5tYhngUQAECeLViwoHEKw1ub5wmhIjwLD3HOsTkHB9RCQ0NNvTxLIhK+4+yb73bv3m3AP1++fMbZzBbehdnYKwv37dtnbjjiOd6j/4ADYFSgQAHTf25Kop/UXahQIfM8Z/OcuRcuXNicqdN27ty5TV8Z/+bNm01mMMbK+9yXzPhph//pN/XQBuFmNqEKtMCZjr4ATPQXOkZFRZlxcm7PuOkjgg5th4SEmP5QJ3cYc72jFV7oP++tWbPGOOcxbtKEQhv6STuMDdozB3YM1E07PEcf+J9n8B1gjNCJz5gr+s5cUS/zwN/0mb4xbvwUeJ7vqQu68QMtGDvPM2a+h+7UyzWU9PXf3CudpsV8Az7kgO0NOOnpGfIFwRZAQXMMD5datJBWrJBmznQBzYMPSmFh0l8Xtuvxx11a75o1LkADmPj9xhvSY4+5gPb776XRo6Vly1yfA6hDh0qlSrlAbfp0l0YJkN99twvwAHZAbO9e6c47Xe9Vr/5PsOU7QH/IEGn9emnkSKlzZwnP5E8/dWnezZpJDRtK69ZJt97qapf6AcbDh12AOHasVLmy1LWrC4z5v2JFadIkiZCivn1d9SMwTJ3q6v+YMa7n6QP/lyvn0o6J3wWEq1WTZsyQJk50jS0NhWxWaLPcxQsDhmmTFATNhdSUERERRpMhExZaCvfuEi9MspCBAwdq2LBhWrt2rQYNGqT333/feGsT4tSmTRv9+eefat26tQHvbt26mRhkvLQ3btxo7gUGTNB6AA+YBu1y3y+Az/9obgDA8OHDTWISGDnpL+knBW2c7xs0aGDu7CUOGoBDaECAwAMccF69erXpN5o375DlC2/yMWPGmN8IHABZxYoVTV2EZjEW+sj7ABzaP8DXpUsXA6pomQgYmzZt0tChQ3Xffffp4YcfNgBHuBee5507dzZZxOw46V+9evVMX8qWLatly5YZb/devXoZIMSigGCxfPlyM4ZZs2YZQQawBex++OEH7dixw4AZnw8ePNhYFHiXbGTcg/zLL78YgAPYED7CwsKE9QENmHlo27atOnbsaO5FJkHLnj17DH1btWpl5ozPqlSpYvoAQEIDtGiECsLpEDoYB6lLSeDSsmVLM//USyIZ/ueeZfpHf1566SVDZ+aFNpySsRRwwDZj6Xnd1XZBsAVA3n5b+u03l1ZXtqwLeAATd7Dt0UNavNgFXPfe69IiW7aUXn1VeughF9guWeLSMgHd8eNdZl+AGKAGLKkfMEUbxezbv7/0448uEzUFIAPsAWLatpotmm/p0i6w3bjRBdr8BmAB5ubNpSZNpPnzXcBH35Yvd4Fjr17S8OEuDRzARKhAs0VwwFRM8g20VAB37VoXAP/+u/T88xIaP8ANuNJHNGDGAR34HqB+912XMAFAt29vhoEWCVi4F7QsNDs0EpghjBizqXvML/HJAGq/fv0Mk1+1apUBCICSzwAk/id71vTp083l9eSLhgH3799fP/30kwFAQPqNN94w302cONEAHmZnwqQA3759+xoTKPWj+QJqaELUD9gChGigmHABEWvaBRx5F+Dge5g8IFCiRAmjGSIYLFq0SEOGDDGpNelj6dKlDTAAGIwBoAc0GzVqZAQIaIXJmHqgCUAIwGJCpj9du3Y1oV0IKHzGeBBKEEaozxb6zHcAMGMhMQrjAjSpF7qj9SGIANjEayPs1K1b1/QD2gGWjJl5sGBLnQAoAgGCDiBvTbmAZNOmTQ1NyeVdp04dMyf0C0167ty5pj/MBeZp5tGCPjQAuBFkiP9G2CEhC5YJ6IwGjBBBPRwT8CzCDGPjOeqGHjfffLO2bt2qt956ywhLaMb0AWEKwLUWiOuOoV3FATlgexWJnxWaviDYHj8uFSvmArOaNV3ntJyTAVLuYMv/gNCxYy4N8qefXECK1nc+sKUezlzR/AAszm8BZ4AawBs2zGWyBpwBSDTQfPlcgMdzlwLbzZtdYI5WC3BasP35Z2nQIBfw3nef9MQTLgECLRdTNG3TZ4QLBAeA+KabXBosbSMEuINt+fIumvzyiwtsMVHz/SuvuMzdgG2RItI777jOtCXDfNFirDYIc0azIysWhZST/I3WwTOYCgEmgAeNiO8BQwCLJB0AiTXdAl7uYNujR4+/wXbChAkGbNGKYPhotjB5NC/q4IwV4CLDF+ZZnkV73b59u1577TWjKcPk27dvb8AejRfNFtCjn5hLAXXAHe0WsAK00OQoACVMHmBYunSpqYMzTWjBZ/QJ02eHDh3Me2h4CA8IAQgIAB/95T00Y7RkQPO7774z30FH6IElAKEE4LcFoQDtHtCjnwgxaNC0g7keQMKaANjRFz6H/jVr1jRgO2PGDGOGpW9o4qnBlvmzYAtoU9zBtnbt2qbt559/3tCXebRgy3wC4NAZjZY5ZD6sAIIGDf0ZJ6FsCBPQnPkiaQuaPsIIYAtwu4MtzyDooA2TsAVTO2CLgMM6cE8CkxX4VFboowO2WWGWrmIfLwi2n38udevmMoMCdminMDEAEEBBk8OMDAADZKtWuYD2m29cmhzORIBZp06ud5cudQHp11+7gAjz49NPS2Ry4iyUs2EAD5BD+0QrtaZnzox5hjNizmxpn4Jmi7PHJ5+4NFo00q1bXQAL2AL6jRr9D7gB2wULXKCN5mr7HB3t0p7RSgF5TMm09eyzrvHjaEUbmNHfeks6dUp67z2XcNGnjxQX5/oezRbzHA5CjJGzZn4zzjQUGC0aG2CBpgdT5OwSTRez6Lhx40y6S7QmQITnYeAwU5xxADeeAUxh0gAEQIa5GIBGs8TUfM8992jSpEkGRNGqMcdiPgUw+QzTJdoTmi/9gWHjHIQWDLihvQIeU6dO/VtwoG7ACVM3CUR4jssgAApM4PQRkITJA6KcqwKMpNBkDJw/Ilxg+kbzRHO0+awRHPihXoAKwEaTxDQMQKI127NnzMHumi1kR5NDgCB5CeOjHcANzRDTMjS2oDRixAijmfMd4IQ5Gw2dvmNat2CLAIN2iZkWLRG6WrDFrIsZGtMzWi3jhY70y4ItZmK0ZQQIAB3TLpYCEq9AS4QTxkx/sHhAC9YB/aI/jBsHMp4lwYu7ZovZmL4zr9SN1o5Z2c4ZGjPvOCVjKeCAbcbS87qr7YJgiya3a5fLAQoHH0ytgB+mXM5n8UZG88WMyhklplVADKABxDADo7Ft2eLSIknTiHmYd9Biv/zS5dBUr57rTBYgBtSpIznZ5bkMuKEtcA4LcA0e7NKIU3sj06eDB11tvfCCq5+0hyl51CgX4APCaJ5ozQgFq1e7nJ1wZMLk/dFH/9O0eR+HLMbIhQVosZjUAXa0WPqHdsw5MGZxnn3kEZfZmHGh5TZuLL3/vgvs03hmy+LifBEtDjBFO4FpY+oEUNDI0Ajt2RzOPDBfgBTHGbRKwAzGirZEdiw0VkCX80fObQE+QBINB3AGaNCSACPMvXwGcwa8ABSADy0XrQuQhbmjzQL+mJZtwfwJgAPavItGivbL+SFaJ+Zd+k8/OW8EaNG8mjdvbsyegBgAj7BAQXOlMG7GyPkoZmTGhMMS4IOWi+aP5snzCAPUiQboXjD3YlUA3KAHWh5exAAa7zM+gBIQg07QmPFiukUYwFGKvzGT2zuUMf3iwMQ70B9t3l7TiPUBzZz+IHBgcYDmzAtnvMwNdEAD5j0EDfq2fv16Y5pmT3LcALgzfs53mXO0cqwRtAPwWm9ktHBoi2mauvlh3SCY0E+8xGkbywNCA8IAfXJKxlIgQ8AWyY0FiKOAvaQ7Y7vp1HY1KADThPGhLcE4nbm9GrNwfbTJWsIZCR7BeSECglPOTwFAEyCGrwLmAH1G7j3q59wdL2nrE4DJGi0XEAeUM7I9Z57RRzyMtQST/n+PhZ718PD49Hy0uWBsQkpKSop1tUfCc8r1QwEWCNpM9erVjRnLKQ4F/g0F0Lhg4jB051KHi1MS+hCegxUgowtzwFxQP4X/acfOjyMIZTTFXWCLpcT6I0i6PLDlvAUzBOcXTrm+KMD5HWdm1knHjo4NyZkUApb1Os2okXNex7kZTjeWIfybujG5Yu7EgxYTYVoL72Ee/De5kTk3Y6NlBUEUpkt/caxBm+Lszsa8QjPMuOcrhJowT/ZMMq30JW4U2vCDyZP5yYj5Tmv7l3oOoQCzLf3CPIyJF69dHK0oxMNeToHOxL1iHs5ooYP1Sv9sLK3tH/OKed3GNae135jCmRtirS80/2mt63Keg89Ad9p3pxVrB2sJc8R4OcLgf8aYlkQt1GtjkHEu413mOTMLZ/IcAWD2/1dgiyNARmWGudiAUyShZvObkrZ0AJlHQtufzGvh6tZ8oTNbNgCbD+cSzvncizVB2c3hfhfshf627/M954O0i6MLZ2PuJi33Ou07qT9LzcAADZw/cHLBued89VGXe7/ZjIR1IFAQe3mxPlyoT9SBJyoaA3WkbiP1zKam24WetzQ8H53NnnBLkpGeOhFyMPFyhgv9Ob9DkMZxiHrwZk1NBxgVwhhroAaJP1LR0f1/975BG+YEYY7+csaLFYXz0Yv1P3X7lzJ3UlfqNXc+GqVeMzZhhnUOA8SgBesdBzT6j6ORe90XGnvqfYCJmDPl33777R+ZndKyLt33yfnGwTkuzlWcgdsMVdTL3DC/OFRxHn2hteNeJ8/jdMZ5L2ft7lm5LF0vtN7cP09NowuN4XxzSwwx6w//AHvmjQBAyBOxwQh47DE82tEaEY5w/rvYOqHv0IfwKeiBpzaWO8Z4qfWberzp4c4ZcmbLIrwU2AJKyckWInE29UgXUPLm+uhTajZsnSY9XlGf/L5PR08n6rPWpVUol196xpxhz54+m6waA1fok/tKq0Hpy7uHNcM6k0kVXQhsbeYezuHIYGQLn+PpiIcrDheEHuDAgoMKnqh4XcKc0TBh6nhXWs0Rpxk2ivXUxGEHRw0YMZ6bhJbggIP0ysaA8XGWDCijEeERi4MInpeAm2VyeHjCgPA0hUGSZYjnYOw4pqBhcF4FY2XTEcIByOKcgtZOOAXj4W80EsaMFy1MAMaFVy7OODjIcDcunrKct/E/AA+TwIOYfrHBsQCxyW1aPBgDY4KJE2rCszZcg1Ab4ifxLsXpBY0feuPdirQPTWAWOOLgaIRWSjvWsxRnFzR0xksIC9mKCDWBKcGgcHaC+TNXaDCMEQ9cnKJgrjgkQTdoyXER30EzxsmZHw5OCEfM8bRp08xnxOkyNpyNCAOyjkNohTgHUXBSok/0m6QUJHrAkYn+f/311yYBBI5FgDEWDpx5YP5Y0HDaAvwIx+F8Eacx6mM9sAbQtGmX80j6BmAwdryw8VBmjTKHjAkmTj3Qk/FBa7yuWcPMLeOhDTy/cSyCtjgUAZQImzg4ISTYuqAZ6wmHLTQu1jJggLYFXfCBQIghwQZzxNqinzgq4RDF2Jhz+sL+wPSIkxjPsAbZQwAq7TD/0BzPdM52iZmFDqxxaMf6pkAzAJO55ayWtphv3uNZ6Ev8MjRlfTMexkadhEUBaPwNzXiGdgkuUgAAACAASURBVKEHIVCMkfWOkIZTHfscjRGhljlkfkePHm3mlD3Bd8QrQz/2JPub/csaZZzwAsYMjfDSpl+sWdpj7tgr7BPGgyc36xsegzAB/+B91itrgX2HxgoIE4LFnqYN9jnrnj3AHoYfMCbGyJqENqxVeBN8inhrG/7F+qIvFvjTw3avCNgeP5Ok3jN369sVB1SvZC4t3HpM33UM1x1lzm+WutAAhi+O1itTdmhl9+oavSRGhXP56Ylb/5u6Lz2jzqBnP164TwN/jdJPHcNVvfD1eaaZXrCFQVDYAMQQAgYwPhggG4fNCDhg9oHJsdlhVGhInA3D9NCaYZAwNRgfjIZNgSQLU4fRw8DZxNQBAwMUYLoAJZsRRgYQUGB8AAzMAmDkB+bNpmLjwVRt4gY8PtnobGaYF963MElMP4RDwHzw6KUd+s4zMA42OgBFfzAZo+nBCGEwjA8hg+8JPaFtwJXPGBsMCMYBs4V+bGwEWDY+jAjmCwO38bcAEAwUcOUd6oPBwFDwqgXQ+AxQhuYwXeaAUBGYNVoBVihABCBgrNAcMxffM14YJXQEMGEutI0AAO14F8bH3ACqMCCEFTyIEYKYN+gBLZlHAMACqk0DiBkQRotnNXWzzqAjjBvPZQQBhBJozbOAEgIH8wTNAU7Ah9hYflgfvEt70BvhjPll3gAVrBR4K/M+40FwoUBfaA5zRpDAQxogZC2iyUND3oOuzDfjtOkxbY5jHF9gyqw56MOzgDJ0ZU6oG+aN0Eg/mBvowbq0xxoIa4AX6wVLDIyZOaPvCHYIjNCU2F/6y9oH6JhL1jUex3yGtzXzZ2OhASfow36jbdYbgg3jsJm1eBYHV7RthF2bZhOQY7+xbqAH65L5YE2xFwAh9iRrBYBmPbNf2CN4R7NOqZd5s9oxgg6CMOsX73T6AJ0ZA/VDSwCd9Qyd4BWAHvXbYwrWFYIwdIFW8BQSnODhTdusJfYTfyM0MU8IUawLgJ454l20ZoQt6M6e5VlAmHVIm/SBOGfqQjCAlzFm9jBCRHpLpoPtifgkvTR5h+ZvO67fnquiAjl9tfNovHIHeOub5Qf05R/7VTDYXzn8vHR/tbyKiTuryENntCTyuNrelF8twvOo3VcblXguRYG+Xjp86qyGtS2jfnP26tGb8qtNlVB1n7Jdc7cck7eHh56sU1ARBbLpP9N3qm+z4rq1eE61GbleEYVy6Jm6BXXHZ2uVci5Fd4YHa8/RBH3aurTe+WWX5m07rgBvL815ppIOn0xUlx+36VDcWb1yR1F5e3po2KJo9bu7uE6cOaeXp2zXqPZl9fFv+7Qp5rQmPh6uBZHH9c7MXcqdzVcRhbKpcoFsCsnuq5FLouXv7Sl/H0999UC59M7PVX8+PWDLgga4YISAIcwYZo12Byhg1gJ0YWhsQpg5jJoCg4aJsQEBH9plMwCSAA8LHY9JpF5+8y7MAInWah8kO4CBw8RgnDaekv9hsgAhTAbtkXfQDtg8aCd2E3K2xeaDucNkYXYwG86sYQQAB31GC4PxAKj0DWYBwDIOvuM53kMLweQI04LJM77UZ18wUjR0mB6CBPXTHowTZgKouEvStGs1FZg4fYVR4uQCQMFIYE5kT4KRAYgwYKxPADQMjjEzduYECZ/+QQ8YKQwHuvM9YTcWbBkfjA2ggDEBKIAZoEaIDP/DTBESGAuATB+6d+9uhBOEL3cLCGNmbGg1ABG0oh7LmNEKYYIABj8wP9YIoEo/EeigJ0wdRgZj7Nmzp6Elc42FAMZIzC1jZ00A4ggFVnAByGHcrEf6TbGJQFgjxAazDvgOsAUAbCpDNHxADI0IsIRJQ3fWG/NHPwE26mGeiBEG8KiLvcF6tVmleJ91BJ2YHyIAWKusIzRP5pb1zliYJ+aPz9DWoBngBy1ZvwCDBVvGA3hx9g7o0EfGwbMIfKwNLBvMDUDLvnWfIzJgEccLoLLXoDchZNCAvYzwRDw36wSwZc0DpGic1M16wxqFAEL97G3mlTUDYNl0lQhdCKMIzYyTtYSQiRUMgQhN3Z7nwwMQFNlzCOmMHcGEIycEHvpGH1i3CDvsW+qFBwHAjAGQhb9AOwQGzmvZ61bYYw4ZO31HgGNdQSM+Y30SYpbekulgu2b/Sd00YIWGtC2jJ2/5nxY6Ykm0Xp+6U5OfjDBA13tCpJb0qqm+s/dogQHmqjqTlKyHvt6kRuVy6/6qedXgszVqViFYbavk1ZPfb9WI+8to9tbj+n1HrH58pIJGLo3W53/s12uNium9OXs05L7SBsQ7fb9FvRoV1XcrDyks2F99moXpjs/WqEJooFpVDdXrk3do6SvVlc3Xy9Cv6gcrDPA/Xbug5m47rj93ndDi7ce15OXq+uS3/Xpv7m4te7G62ozaoNphudQiIkSPfbtZ799TQolJKXriu80a1r6sIg/Fa/if0RrToZzqFM+lnP6u+rNSuRTYsmhhdrawGAE2mCwbCikZiZuNB3gAToAJjALQs04JAA4Mnk2HloX0zmaAqcPwYD7WRGclWZgqjJL2YTpIrjBgGAogYM1oqcEW5oC2YcEFRsyGQzDgWauBoGUgLQMWbGTGwfjYeDBExkJ7gB0bHwEAJgbgA1QAHcydftEWzJa4SACU/gIYMBCYC6DH89QB/dAiGT80gzlYcIDOaF7UBc2Q0qEhY4VxIPWjSdA36IumCjjDcPgO7YH6oI9N2gAgwdDR6AF7QAnm6g62gD2MEWYOIEAX5thqRAAIYIfJjn4DUIwd5kt90Ic63Rk5gAGgsBYAcgu2fIaZneehOc9h+mQN8RmgARNlbDBa1gfMlbaZG0y20AImCZgydpg/NGEe3DNI0R+ENxghlhCABCZtQ97Q4lmT0BmGD2igtVEs2DL/CANYCQA5tCL2DSZbkndgQgXw6A99Z3w8y/xZIcodbJkn1jt1YZ6lHYQOaMA6AUwAbRy0OGoBBNk7zCtrC4A/H9haMMYKgNAA2LN/6CeaKwIna/9CYEtfACP2AnuYNcoaworA/oEuAClzSR9Z3wAU+wfaMVeYsukftKa/CKaAPZo5a5M5ZD9gIYHmgC3gyt60e4D+IlCwxhAU4QeALXuA9UYf2EdYAqiXNc18Irhg0YCerFXoDE3oO7RkzhBK+RyTOONj3UIj1hUaLuuOtU6d6S2ZDrbDF8fouR+3am7XKkbLtKX8O0t0d+VQvdUkTGNXHFDvGbu0q3ctFXt7ibrULqCeDYpo2OJovTtzl1b1qKmDJxNVd8gqA5pJydKQhfuMdgnodqpVQL2bFNOr03fqo1/36asOZdV90nY1Dc+jY6cSdexMkrrWLaT7R27Q1t61TK78Oh+vUvtqeY1Zu+O3W1Q0l69ebxKmddGnDOD/2a2qwgtk06mz53TPl+uNZjqlU4SafbFWe44l6IdHKqjx52v1Yv3CWr3vpHYeSdCCZytr0vrDaj9mkxY/X1XdJm5XcICXJnaqaLTjrFguBrYE3rNJOWeiIFUiqQOQSIkABVoWoIh2i/SLxoFpiA3FZrFmNM7j2CgwCTYdGxjQRFtGYuYsBmYPcADGMCM2H5uNz2BGbGLAnR+0DfpAwcQEQ0bDYAMDQgAbm5TNgwYGI2TTw/jZyAAEoAXTRxpGu8bEjfQNQ+N7GCzjsGeabGSAnzMgNjlMGJrQT55xT7NIm2gRMFs8KpGWAS+8Rdn4aD5oAnhRw1jdwZbnMX8jNMA0+R+tCOaNuZnxIgTBUKAhBYECugOUnAdCdxg0n8HMGD+MHKDEzIeFAiZE/TAt+on2bKMO0CjoA4wI2vJjUz2ivXC2DGjBXKEnwg3M2hZAkD5RL/SFyaHJ8AMYsTYQZFg/aIVotFaQs1oQGjZAxvpjzNAYIMVyAgCx3qADjBEaIsDZsz73vQjzRlOCoQIkzBOggpWA9Q3DxWTLnEEv+sh8ABaYTTHlMu+8T4pJ1id9g1bQFWEG2vKbviOwIMgAbtAa8yhzAEixRhHk2C+MCU2WPYMWyfqG5tAFwOA96MJ7aJ9YVRB+EFqYN+sTwN5iL9A2Ghl7B+DG4gIQ0nc0ULRJd2dH5hHAZH5Yz4AN84LAgzADaCPYsFagC/QGHOEL7DHmnT5DT9Y1dEHj5xnWIPOMsAmNaAfBBlqzp9gLNrMZIM1aQni3NzIB4vAJAJS2EUARqKAj8wD92b/02eaSZm6hKfuY+YSvcCTBXNNn9jrrkDoYO/XCH+gXvAkhGOGCsV+OM3Cmg+2Pqw/p/hHr9X2nimpdOVTbDp1Rvhw+qvj2Er14ZzHdUzFEjT5fo8JB/vr+kfIq+uafmvdsZdUunstop0Pn79Wm3rfovbl7NOCX3fqlaxUNnL9XUccS9GHLUrpv1AYNaFFC7aqEquFna5RwLkXLXqimGh+sUPTJRPl4ehjwjYs/p4dHbtDxQbfpo1+j9Mqk7eb920oFqVhuPzX6fK2Cs/moUC5fzdx0VEteqGaANjr2rJ79aZsalwvWIzXz6fYhq9WycqjRsAH6oW3KaPSSaNdB/KPl1XLEBi3efUKzu1RSuzEb1aF6PvW963+ZdLIa4F4IbAEaGADFev7BwGGenBEBAGwMe0Znk+zzP3+z0fnb3QuUz9EA2IB8T33QFcacuj6e43neh6Hzm3YBZPd26R918R3tUY9tmzroL8/bMB/qse3yGe/xvU1IbzUR2z7/A+5orDbRPQyYtniP5yj8D9PjhzHZNux6gIaM0/bNvsvn5wtXoh5LI+qwdVva0Sc7burgf3uhAe3Yennets1v+sZndh5p29KZPiH8UGycJs9SH4U2eNaOkXmxfUg9Xp6388V3vMP70Jw54jN+2/AgvmNu+B9aWk3bXlPHd/QPIID+CBW0zXs4NqFlo3HCWNGm3IsdP+BlcznTvm2Pv+3Zp6UX7/M5e4D3bEws88171unPriH7nvuZNWOwc0tfeZfv+Rt6WPrZ+bJzCF0Yt6U5fU69dyy97DityZc27bPue8d9HO5r0q5/3nOnvd3/qdcWz2OeRuBG00T4sfMMDWgTejFGO7c2dJD/oQff0Uf7N5+n3tOWJnzOs3btWBpCd9qxwqwNFbLtM0Zbr/WWhvZ2vixt3J9z3xPuwm9aeXqmgy2A9caMnZqy4ahuK5lL+2I5Jy2jN37epa0HT6tM3gAt23lCj91aQMXzBOi58Vs1r2tVVcgXqOkbj+qZ8VsNIG4/HK+oQ6f1x0vVdeewdWpUNrfeaFxMXSdEaseRM+YMmDNdNNzw/NnUauQGzV9/WN0aF1OvRsW0dv8ptRy53ry39/hZrd17QtO6VNJHC/fp9Nlz2nLgjF5tVFRhwX66f8wm1SyaQ3kCffRc3ULqMSlSe+ISVbt4Tk1dc0i9mhZXbHyScNha/lI1ffb7fo1ZfkANSgXpt+2xCgr01kctS6r18PXqd28pPVA9c+O30jrZl/PcRe+zvZwKr9N30FbQeNAG0cSccuUpAJPGcoG2xfV4tqBtEuqBZuLkAsj8eUFQgN4INZejAWZ+D69OC5kOtldnWE6rGUUBB2wzipJOPQ4FHArcyBRwwPZGnv00jD1LgO2RI/rrkMd10xC3BFG4So8bePiZO1eqX991eQHZW6xXLPl5X3tNwsErHZcBpIFs5hGsHwPmRal7g8LK5e9KjWfL2aRkvfbzLnW8Ob++WnpAD1bPq6V74uTt5aEHquX9xxl/UnKKxq06pFz+Xsqfw9dYfN5sUiyt3dAfO2ONnwE+CukpQ//YrxIhAcod6K0F22LNOC5UOB5655fd+qpD2jzuP/tjv0qFBJhjnhVRJ/Vy/QvXnZ4+O886FLhWKeCA7bU6M9dIv7IE2HLjEHffcvsO98tyIT2363AFIFfmcdMQN+9wGT03vnA9H2ePZFoifSM/3M/LtX58TlpCe+MPtwVxoTs3Dvn5uW4P4iYgfrhrl5zR5K/lOj/qwymLesxZthSXkKTsft46eipRCeeSlXQuRcGB3uazuARyBEs1Plyh3k3CdG9EHpMazc/b0zgEAsg45mX38zLOdoBen6bFTT05/bwUG39Ox04nmmcA4dOJyeZIhKMbHy8PhWb3NWDWZ9ZuVSuaQ3eVD3b1S9KRU4k6mXBOOfy8lSebtw6fSpSXh4cREHL6e5s+th69QRUJo2tY1ITeUXgH8Eco8PXy0MmEZAUFeCubn6dOxJ8zHv0xJxLM2BkbddH/g3GJSjyXLF8fT+XL7qs2ozcqomA24whJfTxDPH7smSQF+HgpNLuP6Ut8UrJpm7ZCsvnIK4s6Gl4j29npxlWkgAO2V5H4WaHpzAbb/bEJ6jltp2HeH7YoaQAl3QWwJayEy+hvucX1N3fVxsRIQ4a4rtHjXl1+A7Rce3f0qPTGG647afnhOe7X5Yq/DRukr74iM4fr6sBKlaSVK1130nKvLckyuP6POgD3u+5ytcu9vC1auOqTDGC2HLFe4zuGG+e9ygWz66ZiOYwDHuFgzYevV5faBQ0YEha3+1i8AZ3CQX5auD1WDcsEafTSAyaU7YvF+5U3u6/xORi1NFpjHihnvN7vrpjHhM7xPkD02Hdb9GaTMBFa16NhUd1cNId6zdipj+4tZQCMsmb/KXX+YavRdL9beVBD25RWr+k7ted4gvHaH7QgSp+3Ka23Zu1W+byBurV4Lk1ad1h1SuTU+3P36t27iqv/vL2qVSyHAdUjZ5LUo0ERtRq+XvveuVUT1h4y2eL6/LJHz99WSMdOJ2nF3ji1qhSq13/epSH3ldIH8/YaIC+S289o9IPuLWkA+KnaBTX41yh91LKUJqw9rNmbj+qxWgX0zYoDGnRvKeP34RSHAlmRAg7YZsVZu4J9zkywRXN7bNxWjV0aI08vD/W/p6Reuv0yzIkAImbgoUOlefOkZs2kL76QuNXkuedcwMl9siNGuO7bnTRJiohw3W2LI82TT0oDB0p9+7runOV+XcCXS+g/+MAFwIAowMo9tR9/LOXIIZEti3e6dJFmzHDdiQuAY64ODtahk4lqPWqjxj1SXs2+WKfBrUqpTGiA2n61UZ+0KqUnvt+qgfeWMt7uH7QoqakbDhut9pUGRUziFzzo3/5lt3EEnLHpqPHiL5s3UEMX7VebKnk1Zf1hjX+0ggHksSsPqkf9Iuo/b48B935z9whltHWlEH32R7QB1AAfl8b93IRIBQf66I07i6nbxEgTi77xwCmVyRuofs1LqMWI9bq3YoiW7D5hBAS89XEAJEJg2vojmvZkRfMM8e6Af5Oha01dXX+K1KF3bjVt9Plltw7EnTWe+GjcO4/EK/mvBPzPTdhu+kI8fI2iOYwm/MuWo2oZEaLxaw5p3MMV9NHCKK2OOmX6lfSXJ/X7zYvriR+26a4KwXq4Rr4ruPqdphwKZBwFHLDNOFpelzVlJtjCfEcuiVGXcVvk6+WpSU9GqHHZ9KXwNES3YDt7tgsIY2Olpk2ladNcgJoabCdPdmmrzz//T7AdMMAFrIDvoEFS9+4u7TZ/fql1axdYo9VasH3gAdfF8tTTpw/xN65nadvf/x9ge9fwdRrSqpSKB/vrgW82a3DLkiZ0bOC9JfXM+EgNaFFS0zcelo+Xp9Hudxw+o/L5s+nbFQf1QYsSmrbxiAHb8vmyadii/WoeHqL5kcf1/cPl9TWZ2P6MVq87imnQwih991B5fTg/ypiTyaZ29EzSP4SYx8ZtUemQAPVoWEQ9pu6Ul6e05eBpVSmUXW80DtMDX29SnRK5tGrfSQO2eOjTBmAL6E/tFK57RmzQ/VVD1bB0bjU2YBumrj9tM2D72oydRqtHW0V4GLggygA3z3JWO7J9WfO7RpHsxow9e8tR3VUhj6n76w7lNHRRtBbuOK7gAB9jiu7TNExP/bhNzcoH66GaDthel4zmBhiUA7Y3wCT/myFmJtjSL87jdh2NN0yV7F6XlfwDsL3pJmnVKombO+bPl1avlkgFCRhiPsasjLaLM9SECVKVKi5nKsy/Tz0l9e/vAtiwMImUdePGubRdzmVr1nT9/eOPUoMG0uefuzRbLmAgxV+TJq52MVtHRrrA2JiRzxpQmtAx3AASl2aUyOOvtl9t0qf3lVLH77bo41aljHb5xC0FtWLvCWXz9dahk2dVJLe/bgnLoRf+OqtFI16yO05HTp01YXCEnJEdrdO4LXq5fhFjti0dGqhqhbNr8MJ9RtvF3MtFHYdPJRnno1vC/hdbOnvrMZO4hXffmb1b3esX0ehlMcbc+3rjYnphYqRGdyinLxZFm7PbiALZNWHdIQPA0zYc0czOJHdZrw7V85r85o0+XWMSwnQbv9WE0700ebtebxwmP28P5c3hq94/7zJpWkkgg/b7Y8cK+mrZARNax+e/7YjVW02K6fFxW/Ve8+J6d/Yeo1mjbVPQjjt9v1XNKwSbFK1OcSiQFSnggG1WnLUr2OfMBtsMGcqJE9Lw4dJfuXi1ZYvrByAEHPE8XrNGIpcpYFymjMtTGQ0U0zNAXL26tHix1LixRIzs1KkuczHJGnC0InlHp04urZf/MVPjLEX9mKfj4qT333eZrXv0cDloSUazJKkLyVww86KZ4Uz009rDalout6ZuOKLGZYO1fG+c0SyL5vZT/hx+Khbsp1FLYoyJtWrh7Mrm52VAaeSfMWoeHmxMsg/WyGfycaMNFsvtr2fqFNTGmFNGG72vcqgW7zyhU4nndORkotpWzfu3CZl+YV7+cfVBrdh70pwht6kcqubD15k4dS73wFxb/y+NddHOWP2+44SqFM4mbrgi4cu2Q/FqXy3UeEdXLBBoNPWvlx80Z6n05fZSQZq8/rBxBMPx6eZiOY3pfOyKgyYW/uawnCqY09c4P/0aGavSoQHGvAyNZm4+qnlbj6ts3gA9VCOf5kfGmu/qlw7S9A1HVCo0wGjaTnEokBUp4IBtVpy1K9jnLAG2V5Ae12tTaNmVCmZTt9sKp+vqy+uVHs64HApkNAUcsM1oil5n9Tlge51N6CWGQ4BP1szifWPNkzParEcBB2yz3pxd0R47YHtFye005lDAocB1SgEHbK/Tic2oYWUVsB3xZ7TqlAgy532XKueSUzRn6zHjCet+E9Wl3rPf/7zpqIlpvZDnNNohcabfrjyo9TGnzH3GnWrlV5Eg/7Q2ke7nziQma8yyA8ZbN/C/IT7prsR5waGAQ4FMo4ADtplG2uuj4qwCthXeW6a3m4WZeE1iM1OSyWDkYTxiKQlJySYBA8kz8IB+9qdIFQnyNZmb+M5mbjqXkmK+J1ERYSs4+iQrRWR2xGOaz4if5W8yGvEs4A34krXJlg8XRBkv2/53l9CafSfVc9oOzX+mivLn9DWhNp4eHiZDFN7XOBLRHt3w9faUh1zORfSXH19vD/M87dAebRMqlZyCN3eyGeeJ+ERV/3CVlr1YVXmy+Zj6eMcpDgUcClwbFHDA9tqYh2u2F5kNtkdPJ5mwE28PDz1WK7+y+3pdFi0q9Fum/neX1Op9cfp+9SHVKZ5Li3bFatLjFQ1wPTBmkyrkDzRg9XTtgiaxA8DXqlKIuo7fpvbV86l/ixJ6evw2A1S7jyXo0/tKm0QLeNfeXjJIi3adMHcok3UJUOx8SwE9NxHQ9lPU8QR92a7s3xmwCH9ZH31an7UppaJB/iYOtk2VUJMA4pWGRU0Yy02DVpmEFTzbkNuojsWbWFc8jckEVSzY36RbxCOZDE20BfhvOXRGT9TKb8D51cnb1bJqXgUFeGnwgihNfTJCUbFnVbVQNnP7lVMcCjgUuDYo4IDttTEP12wvMhNsAT6A5pP5e+Xp7alP25RR51sLXBYtLNiu3BenVVEn9VPHcD3y7WZz7SH/1wrLacCu/deb1KB0kNZHn1LRID+VDAnQ8xMjtf21m03iCEJ1SIU4YkmMMTUThkOIzIJnKuvlKTuMiRYzsdEwJROS8/xthbV4V6zK5ws0mZkoMXFnTV1cv2juSy4XrBduK2zyIPe8o4iaV8ijmgNXmmQQL03ZbjInlQj2102DVppkEG/O3KWxD5U3mu9DYzdrwbOVVf/TNZrVuZJWRMWZekkyMW7VQc17urIJkbl50CotfbGaiY11ikMBhwLXFgUcsL225uOa601mgi0aZ785e9R72k55eXno64crqF3V0Muiwd9gG3VC2w7Hm0xET/6wVdUKZdfMzcf04u2FDeCSE5jYzt1H4018KrGbL06OVOSrN2vI7/u09cBpfdGurAGxUUtjVDY00KROnNKpogYu2KtdRxPM7TtnkpJNOkXuOD5fooXpG4+obokg5fD3Ms/VHLRCkx6raPpE/uEW4XlUY+AKk/zh5SnbNf+ZyqY/pfsuNdmeyG08+fGKBtRbjtyghc9WUYPP1mju05VMrOubs3apTlguTdpwWHO6VPo/9u4DTKvi6gP4EaWKYBcLKqKIgl2JJZZo7EZjbxFN1GhiwRo1dmOi0dhb7CV2E2M3qNgbKogdOwKKFeld+fKb+12zIdRld9l3d+Z59tnd9713ypl75z//M6ck9t7t/L7R+6g1k3o7lyyBLIH6JYEMtvVrPupdb2oTbA1WlpoXPxmZziE3WLZNUs9Wp6x01ktxzvYdU8D7978eG7f8YqU44I53o9vSbZJq+pH3hsbRm7RPYCdKkkhIYu9S2x5174fR/4R14utRE0MoQ/GBhQxctHWRZebOfl8mRnnY3e/Hz1dZOD76ZlxinJ0XbRUvfjIiMdbznhwUx2+2dIqCpRx05/spm47A+iPGTYptr3ozsVOxgbfoPH9SLR99z4dx5rYdErvHdmXp+XOvgSmq1H639o9Tt1w2gfVlz3wW9x7QNTa5tF9ctOPyiXH3/2JsrNW+ddza54vo9dvVEtiu8Zc+8ezha0SrZk1SQIwyFnJ15JnvyRLIEqhZCWSwrVl5Nrjaahtsa0pgv/n7+/HLbu3iw6/HhkxCR/+kfVzyzKfRaZFWKVh+j7s/iNc+GxUHrrd47L3WYgmwzntiHM1S4wAAIABJREFUUBy47uJx/zvfxOU7F4H6RTpyvkol/NddO8Vx938UT344PFrO0ySxWAZV4gQzhtp99UXi1H8NiJc+GZlU1IC1LOMmfp+y7YgOJd7x8Zu1T6ENbQZ+d99HsfLi88a4id+lTDgSElBtf/zV2LjzV13S+e+Bd7ybMuIwcpKkABsXMersXoMScxXWUA5ZUaj+uE2H5Bzb/Zb+sV2XheLlgSNj0xXaxs6rVk9LUFNzkuvJEsgS+I8EMtjmp2G6EqgEsK3NQAzH3vdRitH7wAGrJPZd0231/2JMbHbF6/H0YatHx4UKVgwsRXR66NddY+kFZt1d6E+PDUwhDtdb5j/xkPNjniWQJTBnJZDBds7Kv963XglgWxdCrGmQra0+V0o/a2v8ud4sgfoqgQy29XVm6km/MtjW0ERwmJ2a3+u0Pq+hZmdUzZTg3NDAuqGNZ0bzmb+vvxLIYFt/56Ze9CyD7SxOw8SJRcq+3r2LdH3Kj39cZAOqWnz/1FNFgvrplamBsUT10gReemnKm/tf5e9/jxg9ushGVLVMA9QHDRsfe974dszXYp54+KBV0h07X/9WDPl2fNyy38opq8/MFNGyzn18ULRtOU8K5NFt6fnSbbL77HNz/xg8fHxK88d3WS5beXrFADlogyVijzUWTb7NM1umNhSuT0ff+1EctfFS6az7qheGxD1vfh33/qrrfwUbmdk28nVZAjUtgQy2NS3RBlZfYwNbad4uZITUulmcvPUyseKirWZtRoEtoJOG7xe/KO6FDvfcU6T+e+WViG23LVL+PfZYkYcXcL73XvG5NIH33Vek8ltuuYjLL4845ZSIJZYo6jj11IjhwyPOPLNIE+iaI46IOPTQiCWXjFh44eLz776LePbZiGHDIg4+uMi5K2evzzbfPOLIIyOaNIlPvh2XLLQZW3EvwgR3uu6tZCz2t1+sFBc+NTje+Xx0LLVAi+T/KxjIpTsvn4zPVl5s3ti+60IxfOykZMXNUEt4ykf6fxsX7NgxWUTf/frXcXOfL+P6PTslv+Krdu+Ucu1eutPy6XtJ5ru0a5Wsvu954+voO3hUShMo6f24Sd/Hh1+NTdbZX4yaGKfc92HM37pZ3L7fynF6zwHRd9CoWLh109ii84Kxdvv5Ut7cC3fsmAzIWJMD27O37ZD6ygL9D498El8MGx8bLD9/MiTTRi5ZAnUlgQy2dSXpCm2nMYEt39uzeg2M4zZbOoVkvOr5z+Lsny03a36rwPbAA4vk9SusIEhyxOGHF7l033wz4thji6T1ktcD35//POLee4t8uMD52muLRPfy8QLGLl0i+vaNWH/9AqBPO60A3NNPj7jssoIZy7ULpHv1KoD6q68ivv46Yt11I5ZfvgDsvfaKuOCC4t6zziru3267BLYH3/V+it8s9+wCLeeOISMmxjMfDYtjN22fxt7v01EJIG/dZ6UUUOPzERPio6Hj4spdOyVQHjB0XPzilv7xwAFd4/XPRif/ZC5KbVrMHec/OTheHzI6Rd7a9LLXUsL5O179Krk0jR7/fezbbbHYbfVFkivVX54YFFc8NyRu2nvF2Pm6t+Psn3VIYA0U+346Ko7YaMl4+qMRiQUD5tu7rxSnPDwgOi/WKtZftm307D80bQgA95XPD4kLnhqcGPbvNmsfd776VXIJk6R+w0tei7v2XSk26jh/hb6VuduVKIEMtpU4a3XY58YEtlgtt5sD1l08+f9SRW7WaYFZY0Als8VS9967mCmAe+65EausErHRRgU4zj9/xNChEdtvXySzP+aYiF12KVgqAP3lLyNatiwA9uyzIy66KKJVqyLR/RVXRFAX/+UvEYccErHDDgWgf/ZZAdqff178/PrXEW3bFvd37hzxzDMRe+wRMe+8ERtuGLHSSglsuR712GjJOOzuD2LzTgvEwesvEcc98FEc+uMl44n3v43x302OR9/9Nm7+RefkB73Fxa/Gebt0iu7rLJaG99nwCSla1537rpzA+MaXv4jLd1kh+TGT4fMfF2EuRccSKvOiZz5NwPzcx8Pjut5fxG3dO6fIW+JJP/7+sPjnr1aOZc/onWJJX/DkoNQmtst3eom2zVKS+et6f57qvOzZz1LQkCZNIkXg2n/dIgKZdm0QuGv9cdtl45SHP0nhK4XY3PXGt5NP9CbLt63DNyk31dglkMG2sT8BMxh/YwJbcZr/+Ognse3KC8WXoybEG5+Njt9vvnRSd850Abbdu0csvXShuqVCBnhY6tNPFypm7BXrfOmliB13jHjrrYgTTijUyDffXLBUoPjccxGrrlow1hVXjFhkkYLlYqm33lowVdfutFNEjx4Rn35aACugHTKk+G6BBSL+8IeIww4rzo2Btv/9bLxxYqXcjKhfe9z9YUyePDn+uX/X2O3Gt2OrzgvEg28PTf7DAm9gjfx6Mf/f3PVeXLrzCj9sRE544OMUWGPwsHGxyfILxA6rLBR8jcdM+D6pmAUDuaXPF9Hn6LVi26veiP1/1C6xVbGe/7Rdh8Ssz3l8UAL1+w/oGh1OeyEeO2yNFLULux40fEJ0W7p1PPvR8Fi8TfPEYs/dvmNiw6KEvffl2LhitxV+CCoinOXdb3wdu662SDzxwbAUAOSht4fGERsvmeJOi5m94XIZbGf6uc4XzrYEMtjOtggbdgWNCWxl1en57rfx0icj0uK/9UoLxmpLtp61CcZiH3+8MJDytwJ4R4yI6NOnAM0ttyyA8/XXIzp2jPjmm4i114544IHiuw8+iLj//uIa7HTrrSN+9KN0xpqY77ffFipo7PSJJ4o6nnyyYMzaYCA1ZkxE164RzZtHvPxyUhlHz54FwFNhU19HxIhx30Wv979NwOO8VWpAYElNK7zl/W9+nbILySTUommTGDp6Yuy15mLx3IDh0WLuJrFeh8KX99PhE+K2vl9E2xbzJMYrrKX40Bst1zZ6vjs0+Q47311tidbpc+kAyVh4zsXma5bqcF47aNi4tNm5offnsdNqi8Srg0fGAq2apnjPGPP8LeaJQzdaInq+MzSB9e19v0oGVp0Xaxm7rPafIB5vDBkdH34N+NvGP17/OnZedeGUUIJB2NUvDIm79u0S3ZYpjLhyyRKoCwlksK0LKVdwG40JbGttmoDuX/9auP4Az7lngSnrFJbLyGnjjafuPlRrHa+fFTtD3v2mt2PoyImxXse2KdLXEm0KwJ5asVm45JnBceZDA2KeeZrEr9ZfPM7cpkNKJJFLlkBdSSCDbV1JukLbyWBbDyZuDvvi1gMJ/E8XWE2XZWZBs7xnZq+vj+POfapcCWSwrdy5q5OeZ7CtEzHXWiNjx46N0aNHx0ILLZSSzH/11Vcx//zzR9Oms54ZyHnuiBEjok2bNqmuqZVx48bF+PHj/+eaiRMnxsiRI2PBBRdMt02YMCH0TdGXVoy/cskSaMASyGDbgCe3JoaWwbYmpFi9Ok488cQYOnRobLDBBvGL0md3FqoCjnfddVccdthh8fbbbyeQXX/99eOSSy6JddZZZ6qA6Z5pAem3334bv/nNb+LGG2+M5s6Cp1K+/vrrGDhwYKy22moxdxV1+Ysvvhh//vOf45///Ge668knn4wbbrghDj/88NSv5fgL55Il0IAlkMG2AU9uTQwtg21NSLF6dQCgjz/+OPbdd98ETLNaAOedd94Z559/fmy++ebxhz/8IQH3RRddlNjueeedF5MmTUqAtzUjrOSl9H3ss88+8eWXX8bCCy8cp59+evrBSrFaoPnaa68lEH/mmWdizTXXjGOOOSYBqb66Z6WVVopdd901fve73yUmvfTSSyeQttj8nctSCJ71VNx6662x/PLLp+8/++yzuP/++5M19EEHHRTbb799/P73v4/+/fvHZpttFkceeWTMM888syqCfH2WQL2RQAbbejMV9bMjGWzn3Lx06NAhBgwYEN27d09sclYL4Lrtttvi6aefjs6dO8cSSyyRWO2ZZ54ZV199dQLxtm3bJqAE5vPNN198+umnscgii6Rr/va3v6WfP/3pT+mnffv2iWEfcsghgXXvvPPO8fDDD8cvf/nLePTRRxMoA+levXrFoYceGoMGDYoHH3ww7r333vTdTTfdlEC6BFt902anTp2ib9++CfD97VqbgjvuuCNtEgD0ZZddFhuyvs4lS6BCJZDBtkInrq66ncG2riT9v+1Q/TrbdN4K6Ga1lGD7xBNPJHaLKQI+oHf99dcnQGzZsmWce+65ie1S577yyitxwgknJCZ58sknp88vvvjixEoXWGCBBPxYK5A97rjjEkPGZtV93XXXRZ8+feLZZ59Naup//OMfCZyPPfbYxKoB+rTA9q233kpsFtiqt2PHjjF8+PDEsjHqrl27xqKLLjqrIsjXZwnUGwlksK03U1E/O5LBtn7Oy8z0CthS1T7++ONxzTXXJBUwlazzUuxz8ODBCWxbt24dJ510UlLTPvfcc4nVYplXXXVVAslbbrklMVug+qMf/SjuvvvuBMg//elP46GHHkp/A+Vrr702gS31MrAFvtjofffdFwcccEDcc889CYAVfcBstQ1gge0OO+yQ/j7iiCPi1FNPTSCNPd9+++2pL1TOuWQJVKoEMthW6szVUb8z2NaRoGupmVGjRgULYUDpPJaaeLHFijCLQ4YMSWekSy211A/noa6h/mXcBHxZCbsfq/WZc1ksG6N1HksN3K5du6Q+pn5miex6n1OBzzvvvOk+BlW+K9mpa/StSZMmyRoZg9eWv7/55pt0nfqHDRuWmL2fXLIEKlkCGWwrefbqoO8ZbOtAyLmJLIEsgQYvgQy2DX6KZ2+AGWxnT3757iyBLIEsARLIYJufg+lKIINtZT8g77//fvKx3XbbbZM6l5/rj3/842kaGwk0wcCJ29FHH30Ua6+9djrrLV2DpiYN6uD33nsvWTzffPPNsd9++0WzZtMOn1jZEs29zxKongQy2FZPbo3mrgy2c26qd9xxx/j8888T0J0igfwsljKoBdccgOusdd11103uP926dUvnpIpzUmenygsvvJB24FdeeWU6Y33zzTeTmxAjJ1Gg1AlIfVfe269fv7j88suTkRS/2DXWWCNdx4e3PPv193fffZcCZrh/WoEzZnGI+fIsgYqRQAbbipmqOdPRDLZzRu5aZX374Ycfxq9+9atk6TurBeCx5MU2BY4AiPxXL7jggmT9y31H2WijjZLvrOtLF50DDzwwud5o/4MPPkgWx2effXYCfiyZ7ytDJtbMglj89a9/Tb7A7vvXv/6V6uNKBJSPOuqoOOOMM5KRFQvo0047LbWZS5ZAY5JABtvGNNvVGGsG22oIrYZuEfKQ9fDuu++egjrMaqka1ILLD+tgDBWgcgU6+OCDk+sNEMVkBbh4/vnnU2Sp/fffP4EmUBRcgmuQfmDIrJhZLKtHeEZA64fL0MYbb5zqFWVKG3x5jYOv76WXXprAn5WzKFG5ZAk0JglksG1Ms12NsWawrYbQaugWYFmW6qhdqwa1KCNHAVW+rlTDv/71rxPYiiBVgq1oU5hvyVCpnZ3zAlsA/NJLLyWVNrD97W9/m/4+66yz4oorrki+uMAWqxUcg5+ta6iV3Wex4aNLtaztXLIEGpMEMtg2ptmuxlgz2FZDaPXkljI2MlYJDBkxbbHFFgnwGE4JxQj49t5779htt93SOaoz2j333DOcF48ZMyYFrhAdSqAJamjMV6AM4Lzeeuul///yl7+kOMgWE0ArYIbf7l922WUTSGPmwFgEK21SjeeSJdCYJJDBtjHNdjXGmsG2GkJrwLdMLytQAx52HlqWwGxLIIPtbIuwYVeQwbZhz28eXZZAlkDdSCCDbd3IuWJbyWBbsVOXO54lkCVQjySQwbYeTUZ97ErFgO2hh0a8846ErBHynv72txE77liIVMLyiy6KYHDksx49Ij77LOLUUyM++qi4ZtKkiC22iDj++OL+aZS6UKPWRRv18VnLfcoSaMgSyGDbkGe3BsZWMWC70koFeK67bsS330Yce2zE5ZdH8CV95JGI884rQBSYSpS+wQYRhx8eccEFEfPOWwBx69YRCy8cMddcKZk5lxfRkPiHVi1Szsl2c/zxx8cmm2wyTSnLbCNwvzpm1ZpYG7LtCPIvxZzsN1xoGCotvvjiKSDF+uuvnxK3syj+5JNPkg/sI488khILzGqRgEDGH648jKOqFoEquAwxgprdkjcSsyvBfH+lSiCDbaXOXB31u7bBduC34+PPvQZGs7nnihO3WCYWnrdp9Ua28soRF15YsFOsdffdI84/P2KbbSKeeCKia9ei3g8/jBAtSQSkY46JuP76iEUW+Z82v/jii5T4XEo5eViFJJTJhkuMvKtdunSJPfbYI4GhkIasc1n18j0VDAIoymzDRcb1EqIDcH6nrHEfe+yxFG1p1VVXTT6nd955Z2yzzTYpO4/CHUfGHNcLHsGqVxtcc+SmlSHnsMMOi5VXXjlZ+wo6IUoTf9oyNKN63nnnnWQBLJiETDruswFwfekjq5/6K0IUC2Lf88ktE9drk7uQegTD8PeKK66Y6uD2476BAwemMQpk4TPtsVaWNo+1sqw/Ng1ckFhFizZlrMYns4+FSN9YPOeSJdAQJZDBtiHOag2OqTbBdsKk7+OAO96Lv/X+PJrMM1ecs33HOHqTWWdlabirrBLRvHlEu3YRc88dseeeERtvHLHiihGffFIw14MPLv7u2DHi9NMjdt21YLLuA74nnBCx6aaJ2b777rspeTpWClSFJARiAjVwoxGJCXiKzCTYgyTpYg6/+uqrseWWW6aUc8Ctb9++KUwiVxvgyL8UOAIuUZWAM5cY17Zp0+aHVHfnnHNOCmihTcCP6fJ1feCBB5IfLDaLeffs2TMlf9dPSeEBoJe6TEkH1I8++ujkruMagSdEjhLHmE+sTYRAE8AQ8Ou3MUjeLjKU+37zm9+k3/oqmbvctBg0BnzhhRem7/VVsAt5aMVUNm5j5Gdr3NrAjI1d9Cm/yQTginBlo+F+mwMJ5mdVE1CDj3yuKkugViSQwbZWxNpwKq1NsP3u+8lx5QtD4th/fhDzzN0kbt9v5dh6pQWrJzzM9oorCoAty/DhEV26RNx5Z8T66xef3npr8f/ZZxeq5ttuK9THUxTsS8CGfffdN/2IUQxEAaRgDdTHwILKlo8q31QACVREWQIeGKxISlif+MTbbbdd+nzTTTdNuVqPO+64BEBHHnlkYspVi7r4xwoIAXgAGlYJqEqwFR4RC11zzTXTBgCTBH4iP4l9rABFoR71WR18ZgG0+MTy2vbu3TsxWOPA4gG7jQVGuswyyyS2Kom7RO/du3ePXXfdNW0+3P/zn/889Z8PLf9cDPjEE09M4C8O8htvvJHutWkRcxnwGicgtvBoH7u2caEmV6ecuNhuBtvqvQb5rvorgQy29Xdu6kXPahNsDfD77yfHmInfp7G2ajZ3NJmrmsMGtn/5S6E2LgtjqXvvjTjrrMJASiYa57pt2kQI7H/IIRFnnln8X57ZLrPM/zBbbA44AkkstARbbI4K9Cc/+Un6HJgCEKpUqmf/Y4lUvQI99OjRI53zYpiAE1N15op5lgnSy2w5VLEtWrRIQFwW58QAFsBJHOA3Fa1QiV5k7LRPnz6p7auuuiqxZGBL/Yz1YqSADxgrsvvYSABc4xPAAtgCQ2DboUOHxFQBNDCn2qYq1xamS2WNcVMNG88zzzyT7sO+ATFG6x5tyhxEXY79Y9a0AbQHNiSAeKeddkos2zm3DUsG22q+B/m2eiuBDLb1dmrqR8dqG2xrbJRYrfNaKuIpC4tjsYUBKoOm7beP+OabiFtuiRg4sPjcT6dOEQcemNTQzkmfeuqppFqlDhVMn7oTsGJ+1KwLLrhgAjWgyHjJd9S0I0eOTBGSsDuqUaAErAT0x/yGDh2azjQBDzWvkIhYofvVqTBWApbYZlkwUEZT7mfQBLQZSwEr81Rm7sE0qbXFOi5VukDQGbQ2JRcA6oysjM0YATXVsr4D3E6dOqVNAxnovw0GgHQGLQKV8WOqolBh68CakRaWqn3nwPruTBt466vNgrNnKnMATW2O8UtW4Bxan2xaMtDW2FuRK6pHEshgW48moz52pWLAtj4KL/cpSyBLIEvg/yWQwTY/CtOVQAbb/IBkCWQJZAnMvgQy2M6+DBt0DRlsG/T05sFlCWQJ1JEEMtjWkaArtZmKAVtnth9/XJy9tmgRIatMhw5TF/s//hGxxBIR66037WkZMybioYcinJm2bz9r0/faaxFvvx2xxx7J2Ko65eOh4+K+N76JHhsv+T+3O3NleOWMl8+r81DnpKyil1zyv6/nA+tclvETy2jnuKuvvnp1ujRL9zCW4je71lprzdJ9jKQYUHErYgzmd3mOPWVFAmSwzl5++eWT1faMCsttluKbb755sq5mlMV3OpcsgbqQQAbbupByBbdRMWArghTjJou7wBU33RRxzTWFwdSQIRHDhkUsumjhV7vbbhGrrlr8ZpDkM4ZSfjdtGvHllxETJhR+ucI+7rBDxODBESNHRrRsGSFCk/pc4zMLtkAZPmPNzPjq888LtyN/jx5dRK9aeumifp9pQ+Qqn02lfDN6Yrw+ZHSs375FjBw5KrnIsNxlIfztt98mAytAyhCLK48AGYJrlEErGGcxnhLogjU1NyaGSYyQ+P0yaFInK2ifc21iYOUzvq9ccKoaKjH0EqyjadOmychp9OjRKUgFQ6iyTsPgp8tCm7Wy9iWSL4trGWy1bNky+ScLoOEz42Fkxv3o9ddfTxba7mdQxnhLfdp1nfEzFDPOJZZYIm0g9Bfwqk+fBQNRFyM34yQ3fWYlzTeZURt5MWpzPaMvhasTGajfmIzRZ/qbS5bA7Eogg+3sSrCB31/bYGshlZzcorfXXnulRa5aheuPiFFbbVWAGx/addaJ2HDDiH32iejcuQBAFsiHHVaA67LLFkAsihRLZhGofPbLX0aItXziiYUrEfcboIs1vvlmcR3/XAxWEI2+fSO23TbiyScLgAbaXI7cI7iGQBmvvx7xhz8U/TnggIKBf/VVxJVXFoE3pihPfzg8jrz347hhk4lx2FHHJpciAR+4+gAe7jEYnyTw119/fXIpYi2NxXKpwRBZAgNj7jqCY4j6BFy5MPFlBXCsj9UhMhaAZiEMfIRnZI2sAFrW2AAOGPLz5VeLea6yyiopIhRm7V4sG0C5h+8sdyMF6LPE5psM2LkECQpiPOoA8trgIsXC2fi4HfE3tlnYaqutkltT165dE4hKRs+Fid+z4BzqwviBqzZYdwN6mwauTYJ9AGaAq07uUKJV+d9YAbJcv/qs/+RBe4D96lcuWQKzK4EMtrMrwQZ+f22CrcXdosvflJsL9xIuK9UqVcFWNCj+tICwf/+IxRYrIkbtt18BxvxMMUrXcAPabLOCCZ97bsFMf/3rAoBPOqmIn7zCCgU4Y6JnnFHU0bt30c0//rEA10cfjfj004i77y4AFtiq54gj+PEUyRD69SsYda9eRbQqgP3WW0W7Y8cWwTX0tUmTePaj4XH0/QPi2o0nxSE9jkouOOSDGQIFLkAAluoYsAhowb+WTEWX4r4DiIAv/1ZyBmDLLbdcAiTf8391Dbcf7kxUvlilawAQYFMwWkzadSJoUdtyGxK0gp8t1rzCCiskZklNC8T0TT0iZinq5xfM75cvrYXHd/qMxfqM3y+fXi5FNhC77LJLcgUCfDYEQPrwww9Pmw4ykKCeOxN1uo0a1yObCGPSH76/NhciUmG+XJgAOYB3vX7qw3nnnZe+F2TEhsBmxIZFe3ygH3/88Wo9kvmmLIGqEshgm5+H6UqgtsFWQAZxeTFa52jiCFerVAVb562//32hxgVywBFoHn10Edbx6acL0PMZ9imohfjJf/rTf8D22mv/A7bOgA86KKJt24h33y3A8YUXIlq1KtoRW1mdQkEC0L33/g/Y+t7ZrwUb6C60UMRf/1oAuPNcKuoPPoh49dWC9Qr236rVf8B2o4lx3EmnJlARmAIIABoABRhFrgJU/GcBF3m6hooZuwVgAAVoOd8FlK+88soPkZowUsCLFaoXM3UNbQMVroIpij5Fxaru0047LcaOHZvUvGeffXbyLaYWVgeG6H+qWqUEW4AFmO+5554E0j4XsIPvrc+xTvMvYhUQxZpFq9JvmwWsvfRTfvnll5NfMR9d7BY4YrcYqP5QGdsg+BzYCj4CXIEysAWuNnXAVhs2IeRlgyAQBy2ATQ12ri/km0uWwOxKIIPt7Eqwgd9fm2BLdBgS1kSNbJGsdkCDMhGBbD5S7TGQuv/+gkVSHd9zT4QQhhdfHHHjjRETJ0Zcemnx2dVXFyxXRClnuH7LFAQoqaMZVAFa6ufVVitAGXACW6rmqYGt9rA6dcg8BGwB+v77F/UIG3nzzRGjRsW/0et/nqJn/p/ZXjcNsMVshUKkIqZ63XDDDRPQAEvGSQCCupe6lSoXm3Ne6bzWj/+BNzWpe4AgVW0JtgJXONNUADvQFtVKqEZsGosFriXYMsxyZqwtbXtuqH+xUkUgDhsCoGtDAMxEmTIGrB3QehbcD/DKIBraBMzGC/QxT5sF0bmoyBlTCQri3BpzFq3LpgCoCneJiduQ6Btmqx4sX+QsYKt9gEtFLvazTYJgHCXYYtn6l0uWwOxKIIPt7Eqwgd9f22BbY+JzrkYl6yyUulfqPOevjJiEa8ROnN06jxW6URo+bBSw7rxzxCuvFCAKbLHPkpFixlTMLIuperFWjBR7ZhjlXuppYR+dwT7zTMRGG0W89FJxDgxQTz454o03ih9q8ttvj7juuuKsFvhP5Zz6nS/GxA2vfBmHrPxd/O3W2xPIADEsjTUx1bGITpigM08qU2BDZQo4AQhmRq1aqqB977xXaj5nlq6lqsVaxTMGSNig/7E8Z5cKoyfnp9p2PTCTdtDnAJVFsP9ZPGOJW5cKAAAgAElEQVSggNLZp0QGLH/L4rwXkFLxao9KmXpYfVTY2hAZC+MF/MakftG3aD+MB1jaKGC8+upcFXsF1tg2NTqWrX5jZ8RlA8HoSfIDMhA32lk1ZkylXraL8bJOdh8gZk8AfIFwLlkCsyuBDLazK8EGfn/FgG0Dn4eGODzATA0MTLMLTkOc4TymqhLIYJufh+lKIINtfkBqSwLUxs5KqXCrfXxQW53L9WYJ1LAEMtjWsEAbWnXTAlvWmxZLaklqQOo/7h3+r8mFUzt+yiD71ZHvlH2tTh2zew/ZsLiemUKurp2dMc9MO/maLIEsgbqTQAbbupN1RbY0LbB1FiaoAAtY53j3339/MjahFmToVJ0CFKsCNdbjHE2+Vpay1S3O5biDOItkQFPXRdYbWW3IakaAK8jDOuusk85MGT/lkiWQJdAwJJDBtmHMY62NYnpgyyiGYQrrVH6ZjFgACgMdwCvIAdcJgFkGYwB8Iv7wrcX2+GgKSMDYR1v8K7mGMHRhxMJilrGM3yxPWZ0ysOEjKsgBy1bp3vheMqxhaAPwWdBi29xQ9INVKwMZ97JG5Q8qxB9rU24i6mN9K+8qkNNmCfxAn8GM9hjfcLkREMLYH3300eTX6ntAyZCpTG0n9Rz/V5azLK653rDGdR1rXi403FjKABX6oK8MnvwtWXsuWQJZAg1DAhlsG8Y81toopge2IgyxhuVSwTqW5Sb/TCDBWhSYitYjZysLWtf5fKONNkouHgCP7yQg5QPJYAbYqssPNaooSQAWIxRgAKgLbNClS5dkVQroWbligq7h6sENBrBi31xOAL/2gRpwBHAsaG0EgC+rVPlbRRPiVsL3UztAE9vWPhA1DgAJlPmwcqVxrXoUrjYCQdhY8DdlEcsS2D3cceSdxdJdc+2116bvRDkS4YirjXZsVozLZiSDba091rniLIE6l0AG2zoXeWU1OCOw5UeJTWKjwIp7Ch9HbiHC6gmQAJCBIzUukMVAsU7XY8cACNBgoerxw0eS6wWw5UfKzxOLlZycSwhfUYAKKAVlEP0HcFNn8x3VD9cCWkBKNet+Scv5dwJI7i+XXnppuhZjBdrA2Ofa17bzU2CpDfc7k1aotYU/FJDBtTYAmCtXFwEZMFduJpgsJl2CrX6QKUZvgyA4PobMrcZ3VM5caDLYVtZ7knubJTAjCWSwnZGEGvn3M1IjU9dSAQsLSI0MGAEH9SzwExkI2Dkr5e/Iz1KQAkHqMT0+n8AIC6WOBcgDBw5MKuOqYMtP8s4770wAjTEDa9dgf8LqAVsgjH1SP2OW2tMfzHGTTTZJ/p+AELMEZhgoEMTIBbgHtu4HoMCd/6a2fI9pu1dweoBrrFgvJg1kL7zwwuQDilVjp3w+AT3wpkZ/7rnn0ngBqs2AWL2A3xiwaJGZqK/5noqGlMG2kb94efgNTgIZbBvclNbsgKYFts45sVIqYKHvqGV79OiRVKM+xx6xO0BHvQvg+FICVGBK/ep755qiD1FJAyusF9sDglS1ovkAT+ewAAjoAmYMVjB8YIt1alsmF+CqDsCGlQrThwE7BwXWQJ7q2dkolxPMFnjqn40B8AOC+u1sWVG/IA0AXttAuoz7aww2Fa7HhKmlMdWS2QJvwI2BUx1jtPrkxRN8XxQkwRqAM5U7dbpgEMZaBvGv2RnNtWUJZAnMCQlksJ0TUq+gNqcFtoCHYRP2JwUZsADAQJMamFoVYABThkbYLZWz0HkC2svGog4GUwyGADQwVgfjqDKHKXbrM4CsDWnW3C8LTpmeDYC6hiETgHQdIFN85+yXWlud7tUmMNSez7BXgKrO8ePHJ5DXv6quN9oFtAyjyvRz+uYzYK0dTFc7xuJvfdIf4wSozoDVT15lEAcbCefKZR36rA7f2wzkkiWQJdAwJJDBtmHMY62NYlaDWgAxQfMBLJegslC1du7cOZ3d5pIlkCWQJdDYJJDBtrHN+CyOd1bBdharr5nLxUMWrziXLIEsgSyBeiqBDLb1dGLqS7cqAmwJS3IBASsEvh83rsj4g0UL/i/p+49/XD2Rfv99kbvW72HDikw/P/nJf9flO1l8Nt44on376rUzlbu4KFEpS/k2ZXGuzYraWXBZnGG7nrqa2ptaXI5Xfr6zUvgEO3ufWlANqnvGYKy5azuesXN3PtvO+Y1zqaWWmpVhpGMF7l5kwEqce5VsP3MisMksdTxf3CAlkMG2QU5rzQ2qYsAW0Eq+DmSbN4849NCIn/+8AGDZeYDggAGsnYq/F1+8yNLjM+48nTsXGYIGDy7S7wFq1372WZEe77vvInbfvcjQ43rXfP55kV5PxKw33yx+Dx8eMXJkkTpPInhtAWNp/2QKWn75lFno/a/GRrs2zWK+5nP/MFmMv8qzZWfUDLEYX3FFcg793nvvJStrYCF1HpcqwTQYgvH9dS8w5G7kWn7JzoOdMzszdgbtbJgBlrNjdavP/4zYnFXzfXYWLTkAoCuLc20GZPIOAy4uSs6uGaX5josXUGQZPmjQoHTeXCaflxoP+As+4oxcu864XV8WY9BnAOka0cn4ILPo1hbQ5MOtv4ozce0YF2M17Tl3F72MxTg5+J/blgxIDNhcw2rdJsH9xjrvvPMmuTneIAP3+J91uutZuDtjZ/imban3jMXYtUVWpRz5cnN3I4927dolYz42Dfric7YI2pGaUB02D+Tg3J8cydZcsCvIpeFJIINtw5vTGh1RbYOtRYj1LiBgmQsYqlW6di0Ac6WVIo48MuKIIyJ22qlIcfejHxVJ2o85pkgUP2JEkeLO/0BU0vc99yxAWf7abbYpkrhLGL/EEhGMrbBDieOlnQPS8uRKRP/RRxHXXFPUdfrpEdKxAWHAKym8XKjS+8lZC5i1cc01ccmrw2OrzgvGCou0TMO1aGOLFnTAypjsoosuSp9zWeKzi7ECLtbUXIi4SXE1wmhZOTPI6tevXwIfCz0/YJbQ/HadowMhEbK4IbEiF8AD6GLOGJ82S2M18wLcygLwzROrbq5N+qFObBFI8JXmDsUNDIBoX/o8fWIox/ob2LA450q15ZZbJoBWGJCp2w+Q4v6EtRuHYnwSyLPsBnwKgDNm8mIfwOLc5oMLWulmRV42DfzA9VfdgqYsuuiiCdSB5dZbb50A27hYf7MUZ8ynPSkIAa8NBAt3KQel42MEyDaBP7k50H/AL0rZ888/n/4WnlMKQOn6Sit3YyYfGwh9sLnRH3NhzJ59AU1EKMul4Ukgg23Dm9MaHVFtgi0GYPESVcqCzb/VIletgsGeckqRGB5QXn99AbZ33x0hoTx2SpUscTvmOWRIRLt2EePHR7z2WnHdeutF3HFHxF13FWD8wgsRN9xQJJnHTj/9tGCqwJdK2ecnnVR8N2hQAbhy4m65ZQHumLA8tyJMnX9+wZbls/X/z372X8PkDgUsAJPFHDgBWcxKZCoM1aIOPLk9ARey48eL5QJqidyBKVYM7DBL//PzLcGcjzN2xVXKyw9o1G+jQ1XLRxoLFP0KkCoAkyoaALKexqy5ZgE7wAFcgYr5AzDcr4CiMZhPACM0JjBWjwT0VQvLcRG69EHfgD+fZmBoM8CCHVBVfTa4llFzY602EeRAXvy+jVn/tMcqXj5agMYynP+3AmyxV37bGKnE9sbjWTROeXJtdswJ8OQLDlhtQFyDfWLIq666anJ7U7fxAnfg7Bpj1Wd1lcFR9AV7FU2Nr7WwoIKicC2jnQC42HYuDU8CGWwb3pzW6IhqE2yBh0UVo8Js+bhahKpVgK1E7JjriSdGLLpoxG67RfzjHwXYPvxwxFZbRRx8cFE9RloyV+pdauV11om4887i55xzCsaLtapj4MBCpQxsMVsq53PPjTjvvIj+/QvQPvroIlH91lsXTBhbPuOMoh+AXN8w4113LRLHT1EsutgdYBUb2ZktVkcVCsTWXXfdBIZci8jMws3/WEAM7BXjdM5ZFWwBpyQMWBv2CrSoSoXMBDA2OVgysKC2VT81JyZdgq3rASAmDDSoVEu/Z3UDW/distyqALU6AFzJ1qmGsTlAW6qXy+FzITNe7JGqGbu0QQA6+iG+tPqrJqoAUsBvB5uaiASw2CRfZjGsydKGwo8+lmBbhtYsma2NASt5DNdmQ5QwanjsmBpeXwGgDQagBqwYPVaqLc+wSGDmgJ80tzcbHW1uv/32aZ6ArY2ljdTvf//7FMebmhxYmxfyIzNqdEFejjrqqGq9Avmm+i2BDLb1e37meO9qE2wNziJU+sQy6Kl2ej5giz1ilaeeGnHJJRG33BJx++0F0GGjQ4cW6lzscv31Ix58MOKBB4rz3QUX/A/YYrdvv10wUMCLDck6BHCXXjrim28iHnkk4oknInbcMeJXv4pwvnnccf8LtlTLV19dnN8CYu1eeGFMWqdbzB3/yXIEnMRaBg5AA8PDRqkggQ+wA3pUyM4SAQ12i+UCPmpSgAEQS7ClGgU6NjKCf2BwAAtbtMhrC9hib4BaeEtqWME/nJOWamT3ABrslEpW4A3gAjiANnWwDQGABJr6BDwAFODBDDE9GykMEbhXTZtIda0uLFEYTPeJ5qVf+q1fSqky9jeVrToANAD3Awipu/UD88Rqpwe2mK0NCxU4edr4kQvjMBseKl2MmXbBRtBmx1mra4xTMBebAfI3d55j57BUwuZQQBb9JMsy6YbNFFU/eQBicqWuphmw6dD3cpMzx1/+3IEalUAG2xoVZ8OrrLbBtkYkhmlecUUEv16GSM5GnZM2aVKcybISZvj06quFkRLQxX6BLQb75z+zuIno0ydihRUipLZ76KHC8hgYO3ulDsaGgbBrqZipld2/9trFWe9f/1pYRbvP/86OV101Yv/9I3beuTC4Us8yS0WP3uNj15+sGD/u0CaJwGKMfWE9gNZCDqSwRapfZ53OD6laqY2d1WKt1M9UtoAFM3INdSagtnkBFM4XGeDYyDgPBoyuK8/K99lnn6RSZfxDFQxUnK/qQ1kY8QAmManVDeSApHCV6gR2zjpLoMZQqVAxPwxQ34CtICfU354rwF1urtTpOhsKKmDGYUBLG+oAYpinsSllveSlLvIA8hguNoo5Yok2D9g8tmuT4jOlVCNj+zYfwI7BFsDGohXnwsbHcAookrNzWtbaNgBYtT4CZIZQGKkNALW8+m1yhOakLdBf2gfjdWZtcwXMqcMxX2CN6eqHunJpeBLIYNvw5rRGR1QRYNu3bwF0zmRfeaUANSrjfv2KH+pcZ6zA1rnppEmFsRMgbNs2omfPgnlixwDUmS7DKCDOqnjDDYs6ASxV87XXFiphZ4/O17Bf16y5ZsFwfaduxlFCPmLbzn75AgPd11+NMzc4MA76acdYZN4isUGllSlzD89K/4XI3HHHHRMDn7IAbme0QF9yiNoqNjcYrWAr1OK5ZAnUtgQy2Na2hCu8/ooAWzJ++umI55+PkAPW2SoV7777Rrz/fsRzzxWq4JdeKs5X99qr+MyZLNbpPBcYM2higYu5Ogv0N+tXquIrryxUyECVetoCDXgZZK2xRgGu2PWmmxbnurfdFuH8GdgCZ+e2XIYYX+26a0z+dzakxhqGY0ZAjQVWDZVZW69QXbVTW/3P9VaWBDLYVtZ81XlvKwFsLd7Uj4xwnEFOWZy/USFiM651nse1hWHKlIVKkXUri+DpLfjqcn6nTWeJk8U0/uKLGcY0dl+ZzcgZH/eUmfWrLPPzGoPiXu0bH2Mi9fiOhbFx6Bd26DMWsnxDqUSBjHuoLWe27Tp/8HKDWQINTAIZbBvYhNb0cCoBbI2ZRSnXj/JMrpRDafHsfMxZIKCjphQMgrHOlIVrjbNDUZKA2bSKMzcGSlxNnA8qLFCdDzKMmVYR+YnRjjNY17JgZRU8M4U1qzNI56aKDYFxOK91nslwiTWy65wvctkxRmPnI2r8fFe57zC64s8pnV8uWQJZArUvgQy2tS/jim6hUsCW7yIAYxDE/QLosMblK8nS1vkgX07MFyiyIGWEI2G9YAlcOVjfOiu8+eabE4g50+NH6jvXsaJlgMNyFmPEpgF8yZB9zpqWNStQZ8jkbJIxURn5iNGRyEz6yvKULykAZpnKUMnfgBMDBuTaKY2IRD9iEVz6qXI5YQ0MgIGnDYfv9InBEyMobds4MHoyTp8DW7l++aEyLMolSyBLoPYlkMG29mVc0S1UEtgCp549eyYg5fLCEpSLBgtZAQYAGdUvBsjqU/Qe7h5cTAAZNmi8wMpnEt0DNFa2rEZZjGKzGCF1LGtbeXlFJlLKSEzAlNENFxFWrKyMy7R71LmYrc+At+/VbbMAvLm9CKognq/NgA1ACbY2C6xcMWKbBtbB+m+MgBqL5wOq71UDIwBuY+BTmsG2ol/H3PkKlkAG2wqevLroeqWBbZmU3oPNZUb0IoyODyr3F6pVf3PvoDLmisJ9BAsEZoCYGhmgShHoeme3gjkIMuEz4A0ARQCiBi7VyCXYsnAV2UhdgihcdtllP7hzUD8LlgAkuY7wtxRWETiLZqR+56iAE6DzySwD/mPOQNacOIflDgPoMWFMdXpgq34gTp2M2dpI+OF+k0uWQJZA7Usgg23ty7iiW6g0sBV8gNoXiE0JtgLP89vk71kmt+dX6VpAC4ioVamdhe7jD0qNLLoSn0sqXOCNUQJC9QPeUo1cFWyBpqhPmCuVdOk7CWzVSVUN9L2A1L+YJ39LAHzffff9EASfmrhktlg25ksVXdV4qwRb/rnYPGYu0AQWzS9X+5g8VbMfxmH6hQFrO5csgSyB2pdABtval3FFt1ApYIsdCtJQhtJjGETlyxhK4AHh/fhwCjzAgEhgAapcAEm1CjCxRewRQAFVxkTOValuyQFAY5/qFgCBAdUll1zyA7Ol3gV8IgKJ9CSIAVWzqEYl2IoSBISxYp+riwrZ2S0rYv0vgyIASH0pC5AGtqIqlWfAvvN/aSAlWhHWjg2zqtZ/RmM2GoBWP4wH2BpjXbjYVPQLkDufJVBDEshgW0OCbKjVVALYAkmuLMCPy4v/gSFXGXFtqYBLlyDXiULkOta8YvlSv7pe1CQg5VzX9c49uef4HEj5zPknZohtOuPlUpRcf/4dOpDKWXvqpgp2PZWtOktQ05b73atfvnO/zzDo0o3Jb7GEMeiyYOyuLTPflJ+X49Se+6jE9Vmb5Xly6e6jTZ9zA6oK2A31+c3jyhKoLxLIYFtfZqKe9qMSwLaeii53K0sgSyBL4AcJZLDND8N0JZDBNj8gWQJZAlkCsy+BDLazL8MGXcO0wNb5ooeHIQ5DIYZHDHOoMJ0Zlom/pyccKk3+q4yJZHyZ1cJSV2B4gfVLi93p1UE97AzTWSUfXCpXPqjUvlx/qIYFfhDQnjvNzNRZRmxyJuqMtizUuM5fycN56syobKmoGV/x1S0z3cyMTPSBT6+g+VTErJ0ZXNVF8Rxou0x1Vxdt5jayBCpRAhlsK3HW6rDP0wJbwSNkV5FZRgAJoGLBtfDzM1177bVTthOFi4qzR6DGl9T5ofNJ4AZkGSWxEHbmyh+VAQ9DItc5N3V26ezU/Yo2BKkA8M46ud64tsyuok/OUp2hOqPVjmu0zVhIgm9+t+pheSxNGsMiRlICPbgHcKlfcAp9UCcDK4DtPmDqM2e+rJhZ9jK+Kr8HrvpgLMbq7NYYyKHsu7qdqfqOMZNzYSAJ6Bl3yS4DgJ0nO2N1v//Jwf/qV9xvfDYJgE8WGv7Gxut82vkxy2RydO5bZtJRl7kpz4mdNzv/1Y8yehaZ2hQ53zY3+qnf5E0Gkp6LmMUFSj9zyRLIEpi6BDLY5idjuhKYFthKar7aaqslwPEQWbDlMLUYY5ssgPmlWuD9YGxADShbtLFSgSe403BZAXQiP/FR5YMKwIE50BOMgruLNG177713CvYg5ycw8bmcqcBOijixgrXB3UV7WKLAEAJHiOYEGEqwNXDgCFz452KTxsTlh0sM62NsVX8kFOePCwT5p3IZ4roDbCQ3Z33Mp1bCcL672hNtyj3G4HN1AUIW0kBWJCtJykW5krTcOI0Z2wfSwNOmhZU1n2A5VzFvPsDmRRo7BSiLNIWtqx8Q2wTYwNgAGJdctvxsaR+4HWlDUA/913cRplgrA1A5cblQ8U8+++yzk9yefvrpkK3HnLKQZhktbCRNAe0GeefsOXkxyRKYtgQy2Oano9pgKyACv06ltJK1GAM5SbOBjMUb0GCQQELACIAHlLE8ACHRttCIm2yySWLFQIRbDtADOlgnVTFGJooT9xc+p0AbQAAYgOBefZK/lcUulgb4JCIXxlAd4hBXBVssEUhin3xsuQUBcm45ErcDJD63mJ3v/c39B8hI2H777bf/EKOYTyy3HuDsb+3ZIABG8gBipeUyIAW2QjsCKiBoA2PjoQ1BMQCczQQGCuwFx8CuybJktWRPxoAQAJbhKEWU4u4kXCMgxegBKLmqVy5c47AJIg/tibxVuiGZwzKZPUDmKoRZ2yi4FuO1YSBPY+WrnEuWQJZABtv8DFRTAtNjtgCSnylfUeebfEoxNGeGGBGgwGoBA/UoBiWkIiaoAFxgy68Uw/XjnBODA1oAA1CI/AR4S7DFoJwL8621+LsHAGCnZUSk559/Pn0mQITPBaUAblOCLUaOhQMl7JA6lg8uRohFCrlIFatvmGcJtjYI2Ln6qVwBpqD+AA5IYZIl2IokBdAw3VLVqk8ADdhqj9yo5oEtH1yfN23aNAEosBNLmawxd7Kl8q1ajMMYBeegFbDxwMyBJKAlR23aCGDTwNb/NhfqNVc0DTY6fH6dwxub70sfY+fS6uP/awNjg4I1G3cG22q+YPm2RiOBzGwbzVRXb6DTAlsqX2CLJe27775JdUk1CQSpRTE1QEodK8qSAP9UsMAO8DJMwqxc4zt1UeFiX0DCIm4xx7ws8sDW2aG6GF8BZHUzdnr33XcTWKgbyFFjUzcDTKDjHBaQYpfqBXzYdlmoXLFqamjqYWwYu7WJAKp+qwPYY9T6SJUNbAEWgKZaBorkpQ79AMz65iUT8AIjBaKYqv9tTgAdFTimWDJbYEttbJMCKIGbM9gy7CN1fVWwdU6rLiAMsLUPKG1WyNTmRP+BKRWyH4ycnPRFP21uGKrZGNh4GCMtBPYO8J2r20Q5H1aXOTHnrhcUxIZpelmSqvf05buyBBqOBDLYNpy5rJWRTAtsAZTFGAOixmWEZMF25uoerAxjowYGwFSOzlaBmAV78803T4H4r7766nSW6ewXQGO/jHkAMcMj7YiQBFDURW0NLIGzs1bnscCIepXa2m9RoZx96gsABYaAyxkrZud754xlAThAnFGWDUFppFWeOwN9qmahFoGlPuqPM2Ng7zr/6xuQZChmPJgxAy4q7vIcFLM1HgwVAwZmjMSALVmSGeBnVUzVXIIqxkwl7X8AVzXYBWMl56sYrUK1DmABr82G83BGTTYkNi9U0jYH+mZutG2Dgfk7/9W+jQv1tP5QH/vfGbBNFtDG+MkUS1af+cSec8kSyBKYugQy2OYnY7oSyH62hXioacsYxZX8yFBtY+TYbwnY1PQ2GZjuzLhsVfL4c9+zBOaUBDLYzinJV0i7GWwrZKJyN7MEsgTqtQQy2Nbr6ZnznasEsC3jATtT9XfpyzojJkrl7J4yjjLV7rTuKX1RXVPGWWb17IeauSxUs+rj2+o7fq3ONtXL8planNpaoRKmbp5RP+f8U5B7kCWQJTC7EshgO7sSbOD3VwLYmgLnv4DL2bDE69yMGCEpzjSVqqBWWiEzJHKOyQCJgZOz5rJMmRGHsZFzYW0pzqoZSrlXccbp3JYhljNT7kN8ZJ3pCozBQpq6ltFTCd6Mnbgy5ZIlkCXQsCWQwbZhz+9sj65SwJb7CathRjq9evVKQMfoCfDy6+XfykiJkRPfWYY+DLOwTMZPLHS7deuWrIOxUcDJgKnMmkOQjIR8zw1IwWIlbWclzNqZ8ReDIT64olCxKmacxT+X8Rh3G9+xBAbk+sM/1k+OvjTbj2quIEugXksgg229np4537naBFvsDkCJHQx8METAWJ3CQte9fEQFwRDBSbAFQMd6lqsKK2ZuSlxkWDuzHBbIge8oxsotqPR5BcjUvNyHyjIl2PpcmEJq5R49eiQfW/6mfH3Vz6qa5TOXGf7FJdhiu8DfRkBfhGcEyrlkCWQJNFwJZLBtuHNbIyOrTbDFKgVhKAGLTyuWWZ3CXYXrjKAQAi4IIAHEubvwAy1jCvMhvffeexPz5SNMxVuCLfUuVyIBJrghce0BhNMDW5a92gGgxmEMok2JWMXVCWPFpvnjcnmidi7B1vfYeAbb6sx4vidLoLIkkMG2suarzntbm2BrMIMGDUoBETA9wRVmJtPO1IRAjSw4hnNVvrV8bwEf0AO8VMP8Xhk48Q/m3zs1sMW0gS1mOzWwdZ+QhmVhZOVsWJQpgSUwWT636qBedk4MaMUl5l9rrFiuz50XA3v9LI2u6nyCc4NZAlkCdSKBDLZ1IubKbaS2wbamJCOLD8ACpmIiCyQh4AR/UvGAqawF0GdE5X9nr85Xne8eeOCB6TNqaAAoupUzXAkNpN4ri8ANoiT5EXtZpCt+qVgwcBZAguUxVbLAGBgzUJXsQOjIcgPAeEp/1CFko+AduWQJZAk0bAlksG3Y8zvbo6sUsC0tjssBV7UkLr/zGZBTgODU/p7ad2Wd02pDPX7KNqvWW/Xeqm2W7WS3n9l+RHMFWQIVIYEMthUxTXOuk5UCtnNOQrnlLIEsgSyBGUsgg+2MZdSor8hg26inPw8+SyBLoIYkkMG2hgTZUKupBLCltpWkQOSoUlXM+pjR1ZSBKWY0T+oq73Wtep0Fl+pe35VRqqZUAZf9EBhjRuph9fLl1eeqSQVm1L/8fZZAlkBlSiCDbWXOW531uhLAljAEs2DVy32HQZI0cIySGE7NamFIxR9XphzZbRhNlRltuPnIw8vaWMGGTUYAACAASURBVNahKQuraEErZNqZVhkyZEjKusNqWjQqBlmMpXLJEsgSaLgSyGDbcOe2RkZWKWBbNYIUkJSDVehEFsRcgoRWFO2JhbIYxcCU287aa6+d/FzllPX/wIEDU9o7OXe58bgPOxb0QlQo90uJxz+Y25IoUVLNCVzBtUjgDG0DaTl45aj1v/6VRRo7LJjltO/k5pXXN5csgSyBhiuBDLYNd25rZGS1DbaiOGF5VKn8T7nFVKeIIMWnFkhKLsCXtszVKq+rYBbaOemkk+KDDz5IsYrFJMZ+ue4APffzmZUo3edAWfo5MY0FopCCTjJ44Is5CwdJPkBafGVhFyWtV59cupIRCAnJ//aWW26JJZdc8oehsWwWZUrOWkCfI0hVZ9bzPVkClSOBDLaVM1dzpKe1CbbOP7E/rBEwAUJRoKpTgK3k5pLCA1tgB2ABuOTnSy21VAJKjNZ1IjdpH3O96667kr+r5OnUukB6zz33jOHDhyew5TsLKC+66KLkWyvEIzYstrF2sFS+vXx1yYuPrvCNzoxFk5LUXcAOSeXL4ryWX65oV9i1+3LJEsgSaLgSyGDbcOe2RkZWm2Crg8BMQnPAJLrSoosuWq1+U9PKoCOZAJDEVHfbbbd46qmnUp2CXHz22WfRsWPHOPPMM1NSAcAqhvKNN96YrtcPgS0APpWzRAP6t88++/wQCpJqGoBT/R5//PEptrHrtO2slrx8rw0hJLUhLrPkBWUqPjGRjdcGAFumjsamc8kSyBJouBLIYNtw57ZGRlbbYFsjnYxIwAb41l1nnRg2cmQCz1122SXaL7NM/OnMM1OIRWexp51+etx2yy3x/ocfxoqdOsXjvXpFjyOPjEsuvjixbGB7ysknx4SJE9M98s+K/IQNO5eV3YdKGMPFhsVdFlHqvffei8svvzyd6VIlS4jg/LZz586JvV548cWxuI3EXHMltfQNN9yQwJexFBa8+uqr15Qocj1ZAlkC9VACNQa2zrqykUc9nOHZ7NL222+fQKxe51x9440YOXBgtFxllZjnzDNj8nLLxdiddoqmZ5wRTddaK8Zsu21MOOywaLbtttFqww1j4llnxehNN415Vl01mpxxRszdvXtMbNs2Wlx1Vcxz2GExfty4mHD55dHs8MNj8rBh0eJvf4vRJ58czf/NwuOhh2LiscdGi379YuxDD8WEE0+MFr16xfcvvhgtr7gixlxxRcz10UfR6owzYtTll8fETz+NVhdeGM1vuSVizz0j2rVLMyJWc+lWxMBqRq5CszmN+fYsgSyBOSwBea6tp5KlRMShc80112VT69Jc0+rn5MmTJ1P/SWs2PXeHOTzO3Hw1JEDV6TwTq8Pe6m35/POIBx+MYNE7dqzsBhEdOkSMH09PHeHhXmSRiOefL34DvPfeK/5ebrkIyd9bt45Yb72It9+WBT5i+eWLe8eMidhii4g334z47LMIid5HjSr+Vu+wYRH/Zszp7/nmi3j99YiFFy7q06/554+QPq9374j990/MNpcsgSyBxiUBm2mpPh1Z/X8ik+qBrbRhrC6zKqzhPUB2YnZk/78ba3gDzCPKEsgSyBKoAwlIUMJIcraYLbDFfhiB5NKwJDAtsGXx68ySKtQPi1xWvAyCZqfwkWVc5NxzTj9Pb7zxRvKFFcTCjpRBVHVTAM6OTKa8ly+wd477kaxDijngeuTsujpykwJQLl9jVVhRO6vmJ9yzZ8/k3mSO27Vrl87DfS91IPcnGhCpDZ1ju2ZqKnGfc8di5c3tSuH+JFsSI7WpBQhxNs4Fa0bpB9XLcE2mpaqFqv7hhx9OdUxZGL45Y+eHXZOW4I899li0b98+VlxxxZqc8v+pizw//vjjZHy39dZbpzmYXjGPUkYyJKypiGVc4zwbjBI9F9MqY8aMSbL2PLVo0WKGctFX9gwMHT3r5mhWi/fDs8zdzztcH0qNndnWF7CV1GX4uElJW9emxTwxs0q77yZPjuFjv4t5mswVbVpM/8GtDxNXV32YloEUVxcLrpyttBpUJI4TuMVwkxHFqQzc4OXm6sIFx6Lgh6uP7ydMmJAWSS+Wz72M/GBLv1PuOYDENX5bQN2rbfcLNOEan1F1V13o1Q28FYu5+tWhLffKQWshV6eF3+Lhf/W8/PLLye+WGw+NDYthlswSwGujPG91rc/K+rSnDuewrmGpzC+3bJ9c9FXEKN9JLu9/f5OR8etXOQ4Llc+BPMCzyXGN6FOMs7SlTZ+LlmUDBND0yfXaUZ/imlLO+lNVVnbdXJuALjmZM/PIKMymQx5fRXusqG0+uDq5z1zwM2YMxqJ7aoV89e/BBx9Mc2Y+jUsaQ9bi+masFsZyPvfff/8UkMS9VY8x/G9s5pdsLarqcL/Py+fj8ccfT32X6tDzqg7jMi/GZWMocAk5qMtcmDfPgf/1yaJfhgBVh89sFlyrn8biezLw2zyqg/z974f8/VZnWb8xlOE69Vt96vccqUvIz/L5dS95VQVUz5G5tjHVH89wOdfle6EN96nLM+L/sl11ls+e9tVhPH7KvhqrvuiXvpIf2ZbFZ59++mkCWuPVDvlzlVOHPqrvtddeizvuuCM9X2Tt+TU2ffG368xJ+T5utdVWybJfHa737LvG9frjGTRHfvTR92UENmMfMGBAAvYyylvZt/KZ06dSXuXGry7W0zoB2/5fjombXv4iOi3SMvZdp10Cwj8+OjB+vFyb2Ljj/DU6zlHjv4sNLn41frxc2zh/h47RfJ4mM1W/Pq57Qd84cL0l4s8/6xBN8tlaktv0wNbDK9k61YjgDHaRkqHLIStXrAUdaFqI7TT5pDKkw0SwMgsTP1f+qlxzgIeITPxOr7rqqvTDFuAXv/hF6oeFnZWvz4Rm9PJvtNFGyTVHP/itlkcZXjC5aC0k/gYcFiYBJD7//PMfXmB9wchYBa+55pqpjwJYYESuP+qoo2KbbbZJ/rmsiPVf4A1j87/rRJOymBk3lyKLxTHHHBOHHHJIWqgsGPpNHY8FYGEWe3lszznnnOjatWsa384775w2K9gCf2EFqAmSwYWJtTTLZr/1g8wxGxsebZKXPL0Ce2ifURtZAUqLFJcmfe/du3f625jKom+YMbekqsynDCspAEdVcBZFi+8wi2+lTD/omqkxWz7OQG+LLbaIl156Kd1r/i3EZGY+zZ3rsGTALYzlhhtumCy9zzvvvB/Yr8W0e/fuiaWZBwsumXrGPG/GbKH1PKjHvJC1MJyAAKv1N99s1ufYuftsRDyrXLcw1LX+bVwH0CzI77zzTvrOM2J+PDf6rAAYddEqmAObNKwcgJgb/RFYhTW8eTcuz7o2FGpFYypBwfNgblzn+fG86qeoZKWsaRe8d+bBXAon6hkhVxsMz6aNgnH5vrSM1wfPOt92z5p587x7LzxPZGn+fe8Zs/kxXzYzniEub+XmTSQ08+9dZ6XvO8+j5967yZfdBpUGRJhTc2C+9V2b2qYF8Hwbs3awdLLz/NrAu9az169fv9QusPeZd1Nbnhn9IHfgbC7I2FySIZsT7WLL+kcm7nefd8b6UVelTsD2ple+iH2vfTPazt883juxWwwdPSnWO69PnL/zCrFvt8Xi46HjY9J338c8c88VHRZsGcPHTkrsdPE2zWLCd5Pj69ETY7HWzWLomImBqo6Z8H0s2rppAtJPh4+PSd9PjtbN5o4l2jaLb0ZPig5nvBhX7bFi7Lb6IjFkxIQYPeG7aDr3XLFU2+bpHv9/OmxCaq/ZPHNF87mbpM9f/GRErLFk61ho3nli0LDxMW6idprFAq3mqav5qHftTA9svVAeWrtKiwJwswD6AQgWJotrnz59YoMNNkgvNLW0xRVAWmwlb/eSARovBbDFOK688soEEhYpC7CXn8rRbwwaS7bAeoklf9fP9dZb7weVkZfT934r2LKdt3a8gBYO6kvMCaB5kb3AgB7wYG8WGwEpLE7aEO0Ki8e4fGecFl51AFv1enmxJaAKqLAr4AP4gJyFWLtAHADzz7UwWFwsAu43jnJBswir7957700A4Tr3Ua1R+2KSFg1RqngDqI+8AZTxWHioNO3+9c+i8/TTT6fP3W+RVCyMgopsuummadFixAFcfIbBGg/WYO6ApsXRokhljUVQaVrI9LOMsqXukgnZlJAf8BIQxJgAu+/LzZa41mSAAVvAzYEF0xwbS6ky98wASBsVcav1i8zItNxQkJFNEiZJVuaiTEqBTXu+XM/tiizUbTH0nAImc1xVvUyzoV8Cn6gbowWGnmnPByZmA0nGxmdc2nCt+TFPnhfyNf/8qz1T2tdH3xs7gPaMAyBjtll0nWcXQCv6os9kgKUBYnNibvTLptS7aJNgTMZjI0WO5gSIqYMvORc019nskgffdJsAG2my97/NpLn1bNmYeq/JHIjaSJCZTap2jZ+mARP1jnhubAocwQB6rNT4gaN3zXOrP8DcJuHDDz9MWht9I199pqlxjTaNy/OmPs+nzZNxe+ZK5k821hcbU3PjHhsRmy7PhLmyCcLs67LUOtgOHTMp9r/93fjg67Hx9pDRcUv3lWLid5PjpIc+jr/v1yX6fToqzn1iUGzQoU38rffn8cghq8e/+g+N2/p8GS8dtWb8842v47SHBsT9B3WN7jf3T9ac6y3TJn6x9qJx92tfR5/BI2P5hVrGMwOGx+3dV46WTZskhvrmcevEsx8Pj/OfGByrLD5vvDx4ZOy3Trs44aftY48b3wlqY/3o/fHw+PUGS8aa7VvHL294Owb9aYO4re+Xcd6Tg2LNJVtH25bzxNnbLRfzt2ycgDsjZmvBtlh4Mb3UFmEAbFGxq/aSeontwLGuMtKTl5saCiOlsrVDthBUBVsvpBcX+/WgYhNeYC+sNvi0WtgAsgXC4gNMlRdffDHVCWTLcyK7fYsoQABmzvKAl52zfnqB1astDNAiCSD42pZg67jEDtn4LHLluaWzJS+zBRWQWBgBmEVCsehS0Ypq5d6S2bpGPyxoQMfGA+PQjmIxdX4NKCwcFjOqO3Ioo2SViRMAteAY5CVOM1ZIViUwW8zUj12Qnbn7f8vItMEwP8YxJbMlQ2BZtdg8uKeMiuVv4FvOlWcCkJQhKi1uFlc/xsOdTPtYLDZGI2JTYv7LxdKiaEG04Bp3WWzCMH9MEkhZ0IGb3xjtq6++mjZA5GE+bXAAZbkY24iYK+Bm8wewqTWBiY2eZ8ozWV4PAF3jWuPwvNnIuR5zNje0CWRpvgGwDYHPzaPn3BwBI/NhzoG2zYJnznyTh7bdY9MJFNwHYDyPNj3eIcVceJbVgYWbA/3DTIEXBmyTS56LLbZYeubIlBrXRsx8AjAArl7XAy1zSFbk7j2xiTY/3imycI3NjPdav2wGAK1nTXvYtbn14zkgX/eYP7JyJOOd8q7pi7+1b2NVFmMC5t4fz4f5M0Y/NqU28eq3Fpjr0sLXpqHUMmDWngvPiWfA829T7F32Hmq/ajS3ugLcWgfbwcPGx0+veD3O3HrZOOHBj2Ot9vPFxO++j0Hfjo8jN1kqjrznwzhpi6UTo93jhrfigp2Wj3+8/nWMGjspnumxRvz27+9Hn4Ej4479Vo41/tIn9lpzsbh4p45x5QtD4g89P4m79ls5lpq/eWx0Sb+kop40eXLc/frXcd/+XWLDC16N47dcJg7eYInocfcH8cKAEfGrH7WLs3sNjD5HrxUDho6LTS7sGz0PXT3u6vdV9P5kRDx80KqxzMnPx437rhx7rrlovP/12FiybfNo1XTm1NF1NXF11c60wNaDb/frJfCC+sGaAJ4XG+gAVgBsgbLYeIE8+EDQbtNu1gNI3acdi5nFx8tmd+9lArbYoRcaMGK1wNJibzHwkmlDe3b36lWABhCzcFq0XGenrO1ycdGWugGdcydAZXGxiFg4AZpF3kJjwQDgFnjtWERLsMV+LXTGadEBxnbmWDAgsYBaaI2BERm56ZsdvkUHe9EPqlK7dAsOeZXFwmVhstABRKCpHZsEZ2FYhAVGf6jngIOFTZtkY2MDjPTJAmYxtYHwXXnW5VqytSEoUxUCSkxUe1ia4jtgYG5sNACLszPM0aaGjKYsxkflapEEnmTiPmMxJgujDQptg0XeooglegaAA+DynJSbDyBlTPoHuGwcyBHYYtqev5JtY2La8uxY+KkuzZU+YW1kok3GQ0DP3KnfvFdVh9sgAQ+bCJtAcjF+i7ZzaGBrM0StbYwAH0hhjVSbxg8IzRcZGrfnhdw9P+ogH0xR8YxoR19odIC7+VVsULE/Y/IcYnFU0ebIs0luftuUUbECaQBNxjY1+uV5IA/jcL+Nng2GdwGgeV+otcnRBogq2/vtfxsG75T+2Lx5lm1ujJWMvFfGa47Iy2Yb2OmTv20MMFHvo/fW++8Z955RDVsjgLn2vHfGTgbmR9veVZo080Z+1gvvh+J+MrbRs6HynFtbbCQ8ByW7nROeM7UOtn0GjUxg+9hvV4u3Px8dx9z7YToP3b7rQrHcwi3jzJ4D4qedFkxMc6fVFoltOi8Y3S7oE9t2WTjO+VmH2PKy12LphVvGAesuHttc9Xrcs3/X2KrzgrHp5a/F999Njjv3Wzm+HjMp1vlLnwTUd/T7KpZq2yyWX7hVXPrsp3HbPivFakvMG3vc9E589/3k+Gr0xOi4UMu4Y9+V4pzHB8WVz30WD/56lfjtP96P5RZqGcsu2CIuempwPHP4Gum+xl6mBbYWEGzWrpkKz8vjYbboUv95ab2sFlYLoJfVIli+UOoFjBYgCyAm6fzGC+pegGiRtZADQQtfmQyAyo9aDBvx8tqp27F6wb3cZbFQe8AtrIAF2FvM7LItFvrjRbVLphIv1V0Wb2BeMgELCWAwPkAMRC1u+mUM6vXiYwoAAHszDu0bi0VIf/mhU52SERZDRWyhs2hZxIST1C4AqcouyRr4Ag6yVgcVmkXNwq5PFlbMAptVn4XcAguA9JuMbVIsxBZZYFnVMhQAUac7s1P0Wd8teBi0eVBoBIAyxgS0LcoWQIu3NqcWbtNxARC3eVEPJkOG6rXwl1G0SqMy9QN411vMzT0Gpbjf4lwurp4R7MWGAyjYaFhYHR947jBPY6aiNmc0BdiQeSJrmwPy8T9wAziMZ0rNQvksUW961oGA+owfKDkaADZAAWDapGH4wFZfzQk5mlOfUenb8JE91TsGq2i71Iy43jjKzY/xmeuy6CPA8gzYjHpXyFh/yMkmwLOL/XvuAKlxY/Rk572xOVC/zbKNmU0m4CMvwEeTo7jXO+ydZlFcPpfeKW0AV8+B5516nurWvBmrefAc2dDYrABMmz1g6n0vjwvU752xyfQMutfGw7PoOfEcewedoXuf9ZlcrQM2I96nctPoPN5GxPyZK3Vbm1yjLmwXMZgTXgW1DraXPftZnNNrYDx+yGqxeJvmscRpL8Tw0RPjmr06x1ejJsSVTwyOPr/vlibWuSp18+ZXvB57r7VotGjaJC7sNShO3bZDLDpv0zjijnfj2/M2TtftfuPbiR3fss9KcXrPAfHCxyPi6cPXiBXOfDHO/tlysXDrZvGbv78fN+y5Yowe/30ceEf/uGO/LnHCAx9HhwVbxEHrLx77/e2dWKHdvHHNHp1i1bNejgt3WSFGjJsUZ/T8JF48Yo148ZORseT8zWPbleqH6ficAP6aDtdoR2qh9ONFyKVxS8BZN8bluQDaGH69DqBSD6YLiHsvsdRcKkcCtQ622OWHX42L07ZaJlo1nzvO7PlJ9B08Kk7ZcplYuV2rOOa+j+KtIaPj+8kRG3Zsm9TNxz3wUfQbPCo2WWGBYF28+xqLJBB+7qMRcf7Pl4u5Yq6kiu5+a/8YMmJidFiweVy5e6cYMnxiHHb3+3HKFsvEOkvPF2c9NjB69h8a8zabO47bbOnYqGPbGPjt+PjVbe8mI6j3vxobGy8/f/yyW6FaPnqTpWLVJVrH7+7/KPoMGhUbL982/rD1sjE5kl1Woyw1DbZ2m2XJIQob5SP1P4Ou+kz4Mj8X038u8jtUme9NrYNtfRLL+Enfx763vhvX7N4p3vliTGx39Rvx1906xY6rLFyfulmv+lLTYFuvBpc7kyWQJZAlUEcSaFRgW1hBD4jBw8YltrrTqgvHz1dZOAWyyGXqEpge2Dq3cZ7CgGF22QiDK2dezlNKF41pzQk1mnMzri516SeXn5EsgSyBLIHqSqBRgW11hdSY75sW2DIwcmbEcIIrCSMelsgMeRi3CALAAIZhDuMfRkwsaFkJMtDg6sCYghVtaV3IwEhxP+B1ve8ZErGaZFTBYnWvvfZKhi3O+Rim5JIlkCWQJVDfJZDBtr7P0Bzu37TAlqUgq0lAyiqZZSELQC4bXBBYS7JuLMMgsnZkLcndggsM0PQ3QymWsQxjgCvLSJal3GC42bAexnZZjLK4ZQEMxIE360quNLlkCWQJZAnUdwlksK3vMzSH+zctsOXWw4+Wryc2CyQ52jO756LCX5G5PbN7foGYMJ83Dxx3GfdxI+Anx/3HtVwL+FxyZcGU+SJyy2H2z80BwPKhA/Da4o4B3HPJEsgSyBKo7xLIYFvfZ2gO929aYAvo+PcBS0EIgCW/Pb6NGC2fROwUkPLH40PKD5NfLNUvJ3dqYI7uYtqKJIO98qXlu0c1zcdS4Ac+rvwUMVrBKsq2+DT6PpcsgSyBLIH6LoEMtvV9huZw/6YFthzwAR/nfOe2AogDUuCKsQJGDNaPmKhlejZnteLCcm7ndC/YhXNZ1wiIgDELEEEVLeiAAA3qZIzFcV9SAuplIC84RX1JnzWHpyk3nyWQJVDPJZDBtp5P0JzuXk27/oiM4+xVxBcqYnFWRZiZVgGykg6wUBYFSn9EZsKexWHOJUsgSyBLoBIkkMG2EmZpDvaxpsEWcxVOrszbWYbdm9YQxawVkk+YR0xXmDwMtwygPwdFk5vOEsgSyBKYaQlksJ1pUTXOC2sabBunFPOoswSyBBq7BDLYNvYnYAbjz2CbH5AsgSyBLIHZl0AG29mXYYOuIYNtg57ePLgsgSyBOpJABts6EnSlNpPBtlJnLvc7SyBLoD5JIINtfZqNetiXDLb1cFJyl7IEsgQqTgIZbCtuyuq2wxls61beubUsgSyBhimBDLYNc15rbFQZbGtMlLmiLIEsgUYsgQy2jXjyZ2boGWxnRkr5miyBLIEsgelLIINtfkKmK4EMtvkByRLIEsgSmH0JZLCdfRk26BqqC7YiRFVNKD/l/zUptLLu2mxjWv2ty3HWpMxyXbUvgTnxPNb+qHIL1ZVABtvqSq6R3Dc9sB01alTceOONKYtPq1at/ksi48eP/yFFnow9Uu7J9CMWsrjGU5YXXnghxT+WeGBGRWxlKfckPujUqVO6XGo+mYak8xPKcd11151RNTXyvVSA8vlef/31Me+886Y6JUjo0KFD7LLLLjXShkqkKJR6kKyXXnrpVK9QlrvvvntssMEGSR7kN6tFIoinnnoqdthhh5RUYspy1113xXrrrZeSTdR0MSaJKcjpX//6V+yzzz4zlVhi6NCh8fDDD8eOO+4YN9xwQ+qfbFM1UfRJkg3PrGfac7z33nunTFPCjPpff1999dWUz1lfNtpoo5S1yvVyM3tnlllmmdSdm266KTp27JjmKJfGLYEMto17/mc4+umBrRjFctBadOSXtXAPGjQogezo0aPj7bffTvlspc2Tbs9CJtPP8OHDE0hLRgAwX3nllZSXFiDvtddeKRWf+6XfW2CBBf6LIeuw/Lba2WabbdJCZ0GzyGmjWbNmsfDCC6csQltuuWVMmDAhJbK3MF966aWpbfGY11lnnZR8XnL7W2+9NdUFoEs2rq8S2tsEdO7cOSW6HzBgQMqh+8Ybb8See+6Z4jSr/5RTTkmp/tzfv3//uOaaa1KSe/l3gYKECTvvvHNKM6hf7pcl6f777w8blj322CPJxecWdBuSXXfdNYGfPt5+++2pD2JEA1XZkeQGlnrwkUceiXvuuSdefPHFBADkYTNDPuJQP/roo6ktcaWVJ598Mp577rnUHpmccMIJ8cwzz6R29U9d2jUfxn/wwQfHddddl0DQeBdffPGUsemnP/1pGguQbNeuXZKH+SzLO++8k0BrueWWS9/ZlBif5wFgAdZvv/02PTNNmzZNz5F5NUbPkrkDomQoGYU5NLb1118/jj/++JQ3+cILL4wvv/wyVl111VT3gw8+mDYi8iurwwahffv2aRzAmMxsxuabb76UWapqf8t+jxs3Lj3PAHa11VZLbZ988snpenV26dIlxenWB/Oy0EILpQxU6rTxkVxDFivPoLLpppvGLbfckuSWS+OWQAbbxj3/Mxz9tMCWiszCbcHFtoCB3b+CYWGXQBT4AU4Lu8XXIgYkNtxww8TMPvnkk7Q4qgM7tLBbqACO7D5y4VYt/fr1i6effjoxR4u1RRuTBFrbbrttAg2/gR0gskhbsNVpsV1hhRUSGGJs559/fqoLyFuoMUeAogBCi6QF9M4770yg1Lt373SfxfQnP/lJtGnTJiZNmhQ333xzGqPP9XeVVVZJ3wFG4wJ4AHXYsGGJgasL6JPPZpttlsDe5kMqwe222y4BNpDwnRy/xgMgyYuMgITxYvI2DRiVcWoLIzMuoAaMTj311AQaSy65ZJLX4YcfnjYbffv2TWwLSKvPHNgkAVkAuvnmm6eNBDlIk2ihUBfGBkBscOQvBuLYnU0ROSo2Jf6W71he4m7duqX7aADOOOOMNF7ssHnz5un5MSdkoT/6fuihh6YUi/Ic26jZRJhnYwdwgM7z5XrgCfg9U+onR3Pvh6xXX331JBdyBIT6YSMlDSR5T1nMi3vkaDZ+mx3pIgGw5wyD7d69e+obkFfIlQzc6xknJ2OTrUrbPvN/Lo1bAhlsG/f8z3D00wJbCxEmgn3Y6QM5CykgAwQYggX7gQceSKwRWwJaFnOLFzACCAAQEGFU2Nzvi+QPjAAAIABJREFUfve7tEABc4uWnLllUS8WAdSANODFfi2s2gI6gA0LwZgt3MCd+lo/AKKFFqBjZxbMHj16JDZrAVc3luYaIOt7TAmQWVDVfeCBByagrVqwXcCjH4BJvl4LvzHaVFi4MR/tU5MbL0ClQrWwy9EL4MiFDLA0jNsGoW3btgkUXnrppbj66qvjqquuSv0F8gAIuANQgA9AjFlbAI+KHTCUbF16QxsKY9GOudNfY8VcbW6Uxx57LDFLzNg8YPVHH310AkD9BnjHHntsmmsMdqeddkoArH2F/PXPvANbrBYj9b1N17333ptA1jOhXewRWNM82Ahg3TY622+/fdIsmGMbBuO0IQDW2sCKfW+s0jSuvfbaqX3M2f80HQDQs2UjaKPkeloI7J/WwZxgzDZvio2ZfgNSz8EiiyySmK2/bZI88/pCC1C1kJONycsvv5w2WYrnxbx5prH3XBq3BDLYNu75n+HopwW2FikqXwufPLNAA8MAcsADMGBZ2BWGY1EGIhZ+i+Faa62VFldg4Dv/W5SBtsXQwgzEsbuyAEiLPtUkILAoY1hYi0UYWFCfUluec845qT6gQp141llnpcXbIq894KrvwN8ZMEC1IAMAQIE1Ye76oC5sFbBhKVMmrNcXGwPszBmi/gFkIAEsgRxVMrBQh/EDV99jbsCPNmDEiBGJqVrYnfNhckDBRsI4bTZK7YE+e3mNHchTw5IZ2RszkHMOa14UY9IWQLIpARoACxDYiGCa5hOzB+6AX19tLswZLQGANT4sTVs2JgAdqAFRgKr4XZ4t2zSYJ0BHlb7iiivGMccck/phrmxGyNQzQj4Ajbz80G7QOPiudevWqV/asmEwJ1gtMPSMed5cT61MTuokqzvuuCMBKjWucZCnTZX+kgmgp2J2r1KOzzNUtdAAONtWpzG/9dZbaW6Nz6bM/A4ePDjmn3/+tDkBvuRpY+hZqmosOMOXLl/QICWQwbZBTmvNDWpaYEtFZvdvwQQsFjULH0DDHAEpRmCBBJDOBan+3nzzzbQoARXqQqBjAd1kk03SQgg0tthii8RALLAWeMX5MFC3eGFBAAsrpT70G5OxIOqTurWtjwAL8wEqmCDAwRgBEpCxUAISakCMU7GAUkFiI8Zk4dYvakQMVr+qFiyeDDA8faE6dz3wNGZATyYADvu38FqIXWuD4Jpll102MTAywFIBDPZugS8BFACWxmX6jvVT19owGDdtw+uvv55UnlgnoKQ+LseEkZKRDUxZL7lozxxhePquPhsjZ9FAmJoZsDn7db1+2LDoLwAFiDYvNhmKsZI5Fu8s3WYAiDlqsPHB+LB68vR8GAOW6TfwBbQYPLC3maAlUJ95sUGwicAifaff1MM2AM5PjREDJ2ubP5sgTJPMfa4NGxdzUrLZqnNp7J4xqu2qxbzrv2fTmDwzNgcYLjZrY2lOfA6oS82LBXbK56Xm3s5cUyVJIINtJc3WHOjrtMAWwAAzi+fHH3+c1K0YGdCy6DmfBGrUctSaGCJrXQDGcMr/Pmfsg9n5sZi5v2QIVRdD7IRKsGQgRIHd+V/7FltAYWHDTp1vYovqV1yjT74H1q4F2PqoXv0qrYldb3xlP6kNte8zrHZKloLFAAN9Kc/myMLGAkBgPYr2yUa/jNeC7HoLO3noo744r9Wv8swQ+ABNTKqsX10KJmUc1LvqIENtq0cdVS2U9aU0ONJXY3Em6bd6ACjVt3ax0SFDhqQxmwcGSdpxLZlqS/+1Y0MypbWysbtePebTRglQkp3PsGssVHs2JViycbpPn50F0zwAM4Cu79i+77BKmxMaBUyc/M2V3zYdrqXaL+eLzMlNP8rzZfdPrRhTaUlc9XuyUI/nRv3m29j9T+bk4XNt2Bh6njBg3+eSJUACGWzzczBdCVTXzzaLNUuglABwZIjGsnlW1Km0HjYYzpZzyRKodAlksK30Gazl/mewrWUB5+qzBLIEGoUEMtg2immu/iAz2FZfdvnOLIEsgSyBUgIZbPOzkNXI+RnIEsgSyBKoZQlksK1lAVd69ZnZVvoM5v5nCWQJ1AcJZLCtD7NQj/uQwbYeT07uWpZAlkDFSCCDbcVM1ZzpaAbbOSP33GqWQJZAw5JABtuGNZ81PpoMtjUu0lxhlkCWQCOUQAbbRjjpszLkDLazIq18bZZAlkCWwNQlkME2PxnTlUAG2/yAZAlkCWQJzL4EMtjOvgwbdA0ZbBv09ObBZQlkCdSRBDLY1pGgK7WZ6eWznZXQe5U6/tzvLIEsgSyBmpBABtuakGIDrmN6KfZk6hE0X0IBQeTlIpXxZMrcnQLSS+otVdzUMq1UR3zqlM5PEHiZcGQZksFHYPuZLQLXy+UqJZxsLzVR5FiVkUb2ozIRvXplR5JJSHYYCQJmpsj/KxevcUmeML1C/jIcSTQvaQH5SAcnvZusObNaZAeyOMhwU2YOmtU6yuvlHZY31zMg4cD0igQNsgTJyiM5Ql0Xaffk29V21fSOEil4ziRImN0i49Jll12WEhfIAyxBQyUnl/dMS7YhD3B1N+CSOhx55JEpi1fVhCCzK+syJabEHd4RSS3KvMtTq1vWLOkp5cGumsRjdvvh/gy2NSHFBlzHtMBWxhUp1aROs8CXRTYUeWCBjUDyMqVIoC2tmXRo0tz5XMYeKdj8WHyAkdyiMuzITOOFk0HFSwzUvYwSigNIOVrlQwXssrxIJderV6/YbrvtUqo2C7aXvlu3bilXqbRrsr2ox/WyzMgoA/TkRjXGMuG3rC/PP/98yqmrP9LHSTMnwxHg86JaVGQPkgNX9hp9B/oC5ku79uqrr6a8rMYua42MQfohq46XXTYaMtAn6QDl8pXmzmIue5Lk8zYucvtaLPRVdp7evXun9uVLlZnn8ccfT1llyMq9Uut5oW1+5PLVb2nxbHKk8pPWT7uyApGf8eijDDk2HMbtO4u/3LzmSxpE/Qc8Xbp0SWn9yBiYa1NmG+n3FM+Ee222zJN5l37O/1LeST9nHDIymQN1+l+OYf3wHLlW3mJyMn4Lniw6Ni7m14IpnaPnwcat6rPnmSJ78yGFovu0CeCl5SMrfTfHsh75XHv/x96dgHldVf8DP+wICAooiCCICyogiuIulbvmUqZWWpqmqbmmZpZbopZpmqWWZoqZpaS570v6y31DREFBAUFUFAFZRPb59/qMt/+3iRlmYMBh5t7nmWdmvt/P595zzz33vM85dznGmRyiVzsUswQIo0aNKvqENv0BtD4DkrITbbPNNoWMyQiEl2iVmch4JsDwbOq3nMg+l6HIWGibvDOqyE8qjz76aJHFSWpD/VCv9H1kUN3aNVZ4K+MSXsl0RVbNHXUaG/1g4Oi3/L1y+pqHeGf8/UgQYXzTfESb58m49p966qlgLJmHxku76tUO/jMWABNeMpCSUYgn6CHr2kEzPkyePLlo31wxJ2R+IvuyMDFoyBL5xTfyjQbjsvvuuxd0kDtyoN/GGv3GjNEMJGWn0gajm34g93SBfMdkTqpEY4rH2tFPc8lc9luaSfKgfnMA/eaSFJ74QvZ8hq7+/fsXGayqWzLYVpdTDfS5JYGtnKS8J8WEI8gUiZRrwMFEAjgEjcJlOVIcFDkPhucETAi7HKYAkGKUz5W1TzmY8MAQuJsIPA/vSL4OPAEF781k8718q7xBk1d7crNKLi/heJrQjz/+eJFb1nvy0JaCLcDghZp8Z511VngWwOGF+tUpX67PgBlFDegoF8BOoeOLCU4p82JMdABOQcrfq2+Ul8kvHyulhT45WCkhXirFThGjTW5Zv4E48Nxhhx2K3KxHHHFEkYeXImb4aFdJYEsxMQjk1zUe+qtf+O9ddVDmPAo5ZuXBpQgTTyVaB8BywQIUOWQpJDyg7LTHMECT8ZAuUH3owS+f8fYpfe/zgih0PAC6ctuqz7ighyzhJyWpX8AFPcbKmGuXzKiXbOCZfMAKOeHN4wNlKPJB7hhpeArQ8Jvc8bR9Rt4Ag3HWV8BgzICmfL1A2XcS3pNrsgWIgRcZUDeQYTThORr9pNSO8jjrO1pkPSIvxlABOmSAQZVS/smQZMz1ndEFoIEyAwLgyMeMr4xEckVOyIK6ACFZlk9YpAYd8gMDePmhGUv4xxD2rjFgkAFrwJNyDAMURozPyIMxJ9/66zvGkb/1B6/NtV69ehVjApBmzZpVyBsw0rZ5b26Tf6AIyMwT84M8HnroocU7+MTQSpEyhqsIA57hv5zJ+GkcGc7oNa9vvfXWAoDJFUNfDmPyIhc2UGUsmbfaoFfIvnbxGnibc+Y8vgH/p59+ujAO9It8k03zk04zJuYM+ZH3GO+qWzLYVpdTDfS5qsCWgqAIU45ZypKQUqAUE8VnUrI+KRiKyUSg7E1yk8UEpKRMEhOJ4tMmBSZHKM+K8POAeDqURrLY1UUZUdDapqC9AwRNDACBHpOeBas9CduBPTBBH/oBRQJbw2wi8WR4r0DRhKbQKBPGhH6kSWdCm6xAQR942JSnCao9YUnKhqcClPACbygw/yuAGJ2eVxeFT8l5h+IFLqxsngHApEAllBd2o9TwwDPGg9KpCLYUnu8pY3zCf++KCFDIPG5tCx1TILxH9eMVwOFliEhoC18oalEH9fgbv4EJ6z8VgIVvFCgPk3LjqQBH3jlgM44ME4YWT4nyBhbGRj8Bjjr11/gBV+1qj0Em8XxKeK9dcgKE1AkUhPO9BxxEXChttFCWxsRYUuaMAQCMBwlsGXb6ThaNl76gB9jyNo0XurRDKQM3oAjAGEYJbNXJowQoljqMNeDiHVH65MZ3KbTJsCHjchubD9pBi4iEcUaf+gCRRPaABGAzCBg5vFpGDYPFXGDQeB94Gmf0MjJ45OaIccELYE7m0Mv4Y4Twdr1vPMgtg8L/vFdjxXNEB4DULj6l0Kt5zEg1xuaFuskWuZMTGQ/MJ2PIYyVXZNfcSWCLp4waEQXes7lg7jLeLW0w9i6//PJinpANxj7+0jmMZfwStQHuaU7oNwPB/NMXMq1u/xtvBptIm+cYNuY6owAvRMzoAbqLjqB36K/qlgy21eVUA32uKrBl/RNEii8VSoTyueyyy4r1XABICSawNZkpOJMBEAECFivlTDlSfNokmJSXCQnYTFQT1LsmE0uZUqsIthQFmih2kw94UTTJg+PxmFyUGDChSCqCrcmmPUaEfqjHMyaeSU6hCL1RBBQmpcdrMFEpJZY2cEsGA35QdMDVMxScPlP+eIBneEi5VARbyocVz+rmoXuXgtUHisvnwnkmPYBPa+LJs01ruEAAbcA2rXcDW5EHHjTwE67Db+BKcVKkCWwTWCTAEYpl9TNoPMvo8F0qlBzATmB7+OGHF4YIz1aIz9gBXnzx+/TTTy8MH4qsFGyBvP7ji7Gl4JIBA7zIiWcS2PJogA26AbZ6hRGFWYUohRiNOzoYFbwkERFgiw6GGVlMYAus1Z/AVh3GitIF9Als1Qkw8ZlsJ7D97W9/W7TtfW3ibfKIGCjqLy2ASYTEfKHsGXt4j1bKnkzx8gAlGUQzwB46dGjxmwemv+Tcb7LFUDWH0MZAsnyhbaCjb2QcOJJZ9ZEp9GtPPUBVXSIk+E3+9MF4q4cBYmnHc+YGHqPT955lyOKDd8h4Altzh1wATYYPr1ddpWALgAG5us0FhhmQpHvMJfXyUI0DmvUN/8kXmhhxpWBLtvSPDlFPkl/viJiVgq35bgzwJS19MDjQaQwYW3RAdUsG2+pyqoE+VxXYsn5NFpOBRS6cx0IFAiYBZU15AgaThicJwFijgIdwUwKsSwpPyMekZ6kDKGArvGMCmKQmLmXF8gcSJoi2KT0Kn0dtIgB5v60n8mSESAEbRWZyUaaUGXp4QiYyRZiKPqjTpDfZKEtKm+Lyt74CS0DmN4XJq2RYAC6KW995krwLoKBNdQJMngADBL/0GThTTqxynwFNE11YjOdJMVBcFDbvFkAwHgAj+ihegI8vaYMKsEUfvgMrYMx6RwsgAY4ULQXGMxAloLSAsf4ZV2CpXQpaeI1yxkf90B8eBsOGp8cQSqCHj4AASPDC8IBHwoiheIEtxYMPwrr4JxzKy+HJGlPhTooMHeSBkuTZWJNjaDEUeEtkx/MKYwIdPEJhVfwBQPj4la98paDb90A9GTHqJo88QSBHzgCXcLhxEXLFE33BDzSQaWuiad2bLPLggJF30ZfAFm8ZmLxJBoCx0AegRFmTKWNkrV7BI+BnPMk9+gEL2UUTz56sk1vPiEaQC+FbYGpZhYyJCDEM0KQtgMNQ5PWbF4wc7Rg7POS5mSfmLXAxt9FK9vAo8Rao8WzNcTLFw0Mz44t8MUzNOXzGA8aCeYkWY+Z58xjQage4MvL0TeSKoZTAlvesDbwT8SBD6mGQA24yS58wqsgTTxooMhy1g3fmozVdAI//QNgcSPspADIDy3wwt/CZoU5GyLt3eP5kXZtoIhPkxxzMYeQGCozLo9uVgS3QYzUqwMmPtSwASdEDAMDpOZOcgqF0/W2yUMYmgAlJkfO2vEPRC2lRDoDD5OnevXuhzExik1dbyfL2P+tbW+o2KbSpHvSY/BQBpabOtNmF54VWz5ncyfpNPESTetLuWWs+6tY2Or1LQekD71z/0Ol7m4gov7TDFK0AS7/SM97V58QDPEMnmv0NpLwDgPULvejRFuVJ4aHRcwqLvnSnLzooZqFw0QBhVH3lfaFNu3hGWWkHbxkMxkYBiOrXVqLHZ7wWbanDeFJk6lFfxZ3gxsz4oUEbjCDtqJMy95l3eW14BRjQig9owSP88Dme6itjx/feNe4JpNCMTmvF2lF4S+pAq/qS14V+Hrd6KVn9JB/+155xMb7W+PDbZ/iif8aDvHgWHWQB/WSDAZLW6z1TKkvaBMr6KTqhvTRv0Js2VKW6kmx4xljrv+/wG4/wDX+1Ywz1DQ3o8z1ZILPe852Ih/EiB3jne/1RD/kULVCfv/32rH6n8dYOOfQ/GUJTkn/vGmffG5Mkj/iKT/hvvP1PTtStnmSQ8LzVp3/4iV79Vqd28SyFjo0pOVYPg8q4aNO84on7TlvkwHv6il5/m39oVLf6jLH/vYMebeOZH3XiJd6qVx/pDnOKnDG+gT2grm7Jnm11OdVAn8uXWjTQga/n3bYGynix6YjyX9qSNkWlHfQ8sMqOBwFiRXQgl5WPA5ZBeM+MAssIxrGqY0QVe5jBduUb8xVKcQbbFcru3FjmQOZAPeVABtt6OrC11a0MtrXFyVxP5kDmQEPmQAbbhjz61eh7BttqMCk/kjmQOZA5sAQOZLDNIlIlBzLYZgHJHMgcyBxYdg5ksF12HtbrGjLY1uvhzZ3LHMgcWEEcyGC7ghi9sjaTwXZlHblMd+ZA5kBd4kAG27o0GnWQlgy2dXBQMkmZA5kDKx0HMtiudEO2YgnOYLti+Z1byxzIHKifHMhgWz/HtdZ6lcG21liZK8ocyBxowBzIYNuAB786Xc9gWx0u5WcyBzIHMgeq5kAG2ywhVXKgqruR3TFaetWdO0bda+p3aVnSlWaedw9ySs9VkyFJbaYL+L3rs8qu4Fvc8zVpr/RZ/Xfln7aqarOq+quip7I6U7v4ldp3dys6SvmQ2l1a2krpXpY60KgszfgmGtThJ92bW5MrFtGOZ6moI9Hi89S3Ut6l9ryT+FqxH8sit0src/m9lZcDGWxX3rFbIZRXBrYyYshuIhsIMHWhuUw6MrdIQSZTCYXmInLZRfr06bNYINAJ2TQkn5aFZ3FgUVlHXdaekqmn+2ZdQC6zh0wmFYvLxqVg057MORWBsyZte1fyARNIthQZT7SbLpSvzuC4mB09MqCk1HjpPZe8y14iX2zFIv+ne1plHJEMW2pCvJPpRPaU0uLCdZl2ZEhyif3SFHfByqIkI0y65L+69QAkWW9S7tTqvlf6nPZlapGzVB/dMSyRQHWL9HcyubhYH2DK9CJDjsvm5QmW0UcycxlzFBfQG1fZbFxWT15kIDLOZF1mIMV7shGR+ZrKTnVpz8/VHw5ksK0/Y7lcelIZ2AI1gCUNmN9SZUltJq2ZVGRSfwFb6bVc3i3lFiCifCkx6bIoO6nCpNFLidrlp5XWLaUCW3/99Yt0c9Javfjii0XKLEAkfZbUWwBHDk8p6tQnU0tK+i1lliTcMoNICSZvppR4clFKUyZNllRuUolJ88Z4oGilIJNxhALVHiCXok12EkaGPgAf2VX0Cwjojwwi8m36XqYTqdjUJX2feqXnAobokVpQJhhgCAilZpOrNWXukWlEyjd06YdsLcAZ2DAy0AJ05R+VTQZPjJWMJfqRUrdpT8o/NKS6ZULRD0nVZTWRDlDqOMAiLSAAkdpMP6TAwwfji18py450fNKhqQsYMbqkJ9Nf4wkgpf/znAxPxgo4SXHISJGOT8aUxYGUDEd4aiyNO4A0blLkydyi32SIV5pA05jimc+NGV4nw0AKOgkCpHWUOED6Oan78FuaPrRLHsBww1tGk4w4xtb/3mfUJMPSGChkT6q9ZCTKQgPUjaV8yX6kZ+MZ67vMQ8ZQXl71AmkGEPmWYlKqPUanVInA3RzznbbNLXMJf/1vLvgxx7RrDGTIIYdktWIGpuWiHHKlNeJABtsasavhPVwZ2FKyhEduVCnDJJE2ySmDgw46qJj0wJVioQQoCF4BoKFAKRTfURaUE9ADLtrjQQEMylHOTkqNV0H5SaVFmasPYKHBc5SpAryAHGCQz1WuUspe7tyzzjqryM8pPRZgoOCAlQwegAOAqofy3GqrrQoPXV8oZanK/JZzkzKn5OWdVZecrp4DLrynlAyeoqXMeUxyl8rniWbKXP3yocqly7CgiEuBB+DgKyCVOB3YUfbooJTlueURMxr0RR/wk9IFpIAKQMkTq9+lYAtY9QG4AL1EO4MA3yh8OUaNg9SDcp4yOPAoga3n9B8d8sWKJGgXkBkfxop+GTd9B+gMAZ+hibEkpy+wLy14B9x4/IDJ+KAdLQwPAEs25DUFdD6XM9a48Dg9A8xLIwzqQwN5kD6OPJEHKfuAtLaMu/y1gJGMMWZSCrgUakYHGU5gS84YAAlsyR5DUeo1ssKI45EbS1mGvM+wMuY8fVELho0xZlzIQMS4SXIj1zFjVp2MUrJ8ySWXFOMDrL1nnIwvGZEL2ZirK5e6x4EMtnVvTOoURVVtkOJhUHbClBJsU2DyPVJAkoDLIcm74Omm3K6Aj7ICupSaJPHeFWbmfVJgvBLeKeVTCraElTKlyCgYz1NMgIAnUAq2FCcagD4woKiEev1QsN7j9aJBKJEipNjlN6W4tA2YAWXKzQugABoQ4EUJZVYEW2unlD5jQLgS8PAyKGmhSgnTAbDQJsME7wAUD760lIIt/lG6wA7IHXLIIQWw6wfFncCW8mW8UPC8IqCjvVKwTWuXAMFY8TyBrvqAuLbQ4n/P+M54MjwAZwJbgM3jBhi8VUA7YMCAAviAGh7xFnl0ZES+Us8ZB4m5jQ2AY3hVLOTKswAb+GoDCKkX/fiXEr573zOiFugV4QBApYWRw5Do3bt34SXrJ0OHp8ig4cUDfmOVPFD8T7mPGUG8fGF9cmzMk2erLn3xjOiCyI5lE88ZJ8sDDFPjRyZ95yflVSXf5J0BQDbNF/UAVHOEd2wczRP8ZQTwhsmWPhsneXTJFsOX8cL4zKXucSCDbd0bkzpFUVVgK5EzZUWRmvwsfIDE2+KFLW79ktLiXfC8KAqeEy9XuBPQUcBAFLDw/igOCpUXRViBIC+Fl8uzA5oAmMJcHNgK677xxhvFc7wKCk07wILCUx9FSYFRfAwBv/1oQ/iTAgTIFGsyKAAPb64UbIX8eBaUL0DhyfHoeP28e6FVSa/R7RmgBsx4uta4KwNbShsY8Ap5dBXBVuiUZ6uPQJ5nw/MB5Ndff/3/eLbAD23qwQ8ghh94kejiSeO3UCd+6ztDoxRsjREeAHk81le81Ef8YWQAOkYL8GBAASPt8NYAm7ErLeTCOwwJ4VFt6gdwRSew9Jl+iaSoEwAzZoTFvSe8Wlp4tqUykr7jeRpvICwfrXaML74wmHbeeefiUfJIFsk7sAN8CrkUjk6GHpA89thjCzC1LELO/Jgf+MLQJIMMOwacuYA2yyAiDGTHkgwDj4HEUyUfxh5Y46/+kyXGDaMCyKJLxCRFDSRPz6XucSCDbd0bkzpFUVVgS8lRFjw8io6XSOkCWwCwuHUj1jpAoGx4VhQTBUSxADceFDDynHpZ68LLNgRRQJQ+JekZz1M2vBChRe2pk1L2jvCoUBzvjYLUFi+SVyMEKSQH7ClJQMlD1gbFDLwAkWeBMiOC8uVVU2bqpeAACXATgubNWFPkjVCuvHSgJ+Ssv/7mdVrXE0rlOVHeKRwIPNK6qs/VCfR4PbwYG6GAIgNHm+jbddddC2+OUkaP/uGleoRWGTS+5xkKmyr4CiTRCWTUwTvWf+MJ+IEOMGBA4YF2KX3hbgW/eLZXX3114eUbDyBgoxye4BHAwl+8A6zaAyrW5dWNF9r1Py9fsabKu7axTn2vvfZaYWgxJMgieTAOjB9jby2zZcuWhVG09dZbF2F0kYzSom0ygZ+pAC999ZtxYP1cXwEnegAf2hlIxl//GCjAFB/9bYz1Ick52WOs8MQZUviOFp53v379ijrwnjFgfZwBArAZIIwY3rf69F2khwHJMMJfgI8W/BEJItOMVONkHgozmzPJq65TSiQTU3Cg1sCWJ5B282Xe1h8OUAaUBut/cQVQTZkypfjeehfFIjxLeS7ueAbFQCmNHz++UKaUkM0/FCaAAJy8TMqIQhGWpcyE4yhya6K8Bu16jrcA4LRvUxKFpA6AgQ5KD03CmgBPu+pEn+eEKrXreaDgb+0xHihVis/aLmUOmDyPFt4Ej9f/jAz1ChfyxtKREJ+rz5o0oBVW5eVon1HiM6DkGSFNQJL47Dv0+0wYkcejblGBBA5ChkAZP/DXP5hDAAAgAElEQVRBH/AIbwAEejwjpOx/PFXwQ6iWN6gPeOZZ/UYPgFNX6jtvyrt4hscKAEAPkBC6NgZ+bBoD9opxRQ8+Gmt06zdgAyZ4IcyNBoCeSqqLMaI9a6dkzNiLlth8R2589/LLLxf9EFnRB++m9lN9xkbftJeK+vDSWKYjVN5lMBkPa+PklAyrLwFqoo0c6wOaUsFHbemPevzPSMI/Y68OYEmuvU9fei7JFVkl074z5p4H+EqaM9rTLrkz5uTDWAhx08EMp1zqJgfoUfr08zl+fKNGjf73qEFENKqM/LKysjJWM+VkQudSfzhA0bDEeTwUXy7LhwOUKw9PqBJwlp4JXT4t1o1ayRfvmEeq37nUnAMMDREMRoCIkh35udQ9DoiCMKhFlD43BpcObIXJWMSsxIaiKOrecNY+RSx+4UmhM9Z6Htva53GqEfDwgBoaj9OFIMuPs/W75rReba7ypHOpmxwAtpZ5LAeIckTE0oGt9TDrKEJtudQvDixpzdY6nlCm8J6NHinstSQuABabfaylWX8TahS6XBGXAwir2lxScXPOkmhO3wvfWSu0ccj6mzXkyop+8jx4b4vjjRCis63WiIUEqyou5RDStjs4hXOrS/PinuMNCb2i0ThS3H7QYsNa6me6MERI2MY3MiHEbNyERfHBe9YnhT5revFFRdrsrgXC1jRTiFfdQsbWVFfkGVJr88ZOGLyyItwvlCuUvSy3ZC3tWFpyIEP0rzB+dYvlDBEVa+nVjSxYF07LRhXbwQfygQfqtIxiTZw81Ya8VrdfdfW5WluzXR5gO2fBopg1d2G0a9k0mjWpNJJdKW8XLiqLGXNcIRjRtmXTymPhldSwYFFZXPTohLh35JT45w/7RavmTZb7OGrzk88WxCrNGkfrJbTnBrpZ8xaGfrZq3jhmzlkYLT5/r+bcWnzXKgNb65I2yVDSdqwCDRs2bI4x4SmftPvWep/1PUrdZ9adTHSbbbzje5Pduq3PKQ/hMArO2qh1LZPV35Q8QLbepi7hbaE064DapfSBBIVsZ6u/vZt2hOqlz6yBAXcbXbSnP6IzlDzagRADQntoT8d3tOvH2VMKDmCJ6HgmeRboSOuj6HEcxtqmOikiAIUH/rbJy/oj4Nd/baLb+76n2BT99D7A0562tOk5ffM//uBx2hHsN4D2GZrUn4q6bKqxWc2OXv2wecl6rvG04cxaqU1eDAprmHaGO5JDkeqDjW02bQFCdOAphcL4Lt2J7lk80x/9QI/P8B1/Et/Rny7lIA82e6kXD9xCZc1YqBSN3lOXTUXqIivGyueMKePoXX1WJ3p8hg78Ss/hR5INfCd/6LO+7L20E96aOX56z+faVSfZs4mNEeToke/T2qzntU/ekuyik6yh0bva8Zz61EvukxyTQzzyTDo6l8Yv8RSfPGPTnMtLGElky/P6YW1Xvxl62jHu+JnmlP45SsVAQoO20aYf2i0FSXTzzOzgtmToOcW4es6apHPD6dIUO8at/9sf4KjbijCkl7uCXoYGVgjYTv50fjw7bkbMnrcw3FAK+HbttVo0b9K4StKvffaDOGnIqHj5p1vFxp1a1bibIz+cHftcOSz6dG8bdx3Zp8bvD3v/09j196/GmbuuEycMXDuamBRzFsYjo6YGoNt94/axaotyAB4/bU68PGFmNG/aOPbuvfj1TXx4aswn8bW+BH/x5Dw/fmZsd9nLcdae68Z5e3RfIs37/On1+Gz2gjj+K93iW9e9Hift0i1+tXfVHtISKy15oDKwpbQoP4o2HTVwTtVuYtavIzEmNC/MpQF2eNqsY/LbCcwLdvzDzkoA4jgIz0V9FJ5JbwesnaQUiV3IdhcDCJPZZ5SV9ygZmw5Y6em4jbVA5xd53Sa54yJpx6sNNo6I2OVq5yuvmqdqx7Nn1ad/1lbsLKXAnNe1icdlDOmcrLCQHawudhAaUr++q1u/FLQCU7tpheO9zyPEJ16aH3xxxhMf9A/I4JGNOuqhKHnP+GVHq4gA8EEvJQfcAC8DwHPA3Xlcil47lKa+UH6p4C1lrl19pDD1RbHD1a1f2nKO165fu2wdv7E5R2EkiQ4AEuDvOQrakRT84s0oQEa9xtUmNbzlwdupjO82jzmygn92CwMOvAf8dukCzCFDhhTKmodJjuzetnMbfRQ/8OBFGQ99t1HIrnH7SCg4e0rsMrchyVik3eeOJwFuO5h5595LN3ylSzjSWWNjihbyZZcwYAY+xslNWPoBkPGVAWIXMdDTJ321MUx/0W4HN3lUyJKNe3jEWGHg+I6RxOhhRAEwS3XJgNO2+QXgzQF16ANZ8x4DyXEy423MjIF28cRGKsfh1IVfeGxnPIOB8WhekT8yR97xKBWb2ci3o1n6Yz7qMzk0B8xRxcY4fEODDV/GwDjVxOuuiY5aWZ5dIWB7+/DJcejgkTHynK1jzoKyaN6kUayzestovAT366Q73o6nx86IZ0/efKk8W17itM8WRNPGjWL1VZrWeEz2/ONrsXBhWfzt0I2jY+tmhaEw+PlJceSNI6NsUVn88dBN4ohtOhcgvOMVw+Kp0dOiW8dVYsK52/xPW/MXlsV5D42Pv770YYw7Z+tKabl12OT43l/fjOE/2TLW61j1ZodpsxfEFr9+Kfbu2zEu3Xe9mDp7QeHhJgOgxh1ezAuVgS1goJhYt6UeE8VHoQIGSoKSBsKUp6Mqdlzy4kxs71NS1oUpOyBEEfO2KFI/wEddQNWZRpPYD0VkQ5G6eIcUQAJb9aWbhyiS5AmlzSPaUTewpQzdXsVjszuZxU7ZayMpVJcJUPjChJQ85U0ZUzDpnK3PATIlZFMZhYovlCXgcbaSEuMxUkDedyzH2U7vMkIoKQrK2Uz8wCNtA1GeZbrbmeIHao4u8RwoeKDKqHHkCrBrm/KljCliAEOpK4wZXillmo6XlIItEMU//QQmPB5Gj2MlqVD++MHAMMbCrQwVRgs+MmK0rf9AHYgAVXXiLV54FgiQGUAo5IhP5ARQoTtFRfCFMn/++eeLvhg7/afsfa5O0QOgYWzxlAeOv+gGtgwy/SFz6qb88ALg4Ln3HKnCOzLo+Ji6bWpJ56ABjs8BHDoBLkNBnYDc98bV+AMsMmRsySigshNZfcaM3OEDeWUcMpoYG4pjScaZcUa2efT6pJAvRiT63VqV7iU3ZowBY0MWeK0MDl4wOdcnhpQ5YUzseAa+xt4cY/iRi3QrnGhHOlfNkMInyz5+yK/lBfMSn7Un8kEG1Glnv3b8ry/Gb1mXF2pDn32RdSx3sAV2PxgyOj7+dH48fly///T1+H+8FS+MmxHrd24V/xo1LQ7eqnNctHfPOO+hd+KBN6ZGy6aN49WJs2K/TTvGb/dfP466ZVQsLIv4dN7CmD13Ydzx/T7Bcz3p9rejS7vmBaAes12XOPia4TFw046xWsumccgWa8Y3//R6PHPalvHLR8fH2ClzCpC///WP49L9149DtugUZ9w7Ll5+d0as2qJpTJg2N148pX8BWFc99V6cdf87cccRvePL65evg/BmT7lrTNzwwqRYq23z2LFnu7jyGxvERY9NiMEvTIpOqzaPtds1j1sP6x3fvHFk4cm/P31erLNai9i51+pxzgPvFECovp/v0SO+P2RU8O15+k+NmR5n82QXRZx6x1txwBad4tl3ZsSma7WOfxzeO/784qS44JEJsdU6q8ZjI6fE/cf1i0ZljeKr174Wv95vvXhv+ty4+bkP4qETN4+H35waJ98xJvp3bRPb9GgbZ+/WvQhLL02pDGwpSMAJBNJ6lvUaITRKKIVHeXP+NtEBJy/IBKVYrcnxZoFzWv+kEAEz5WdCs8wBiYnMy6M0eWMUFrAGRJQA5en8KmVFSfEuAA+lSNlQ4umWplKwBQoUJS/AWiEaKUrATdEIjfHO1UPxUdaLA1uKh8dJybi+EXgD94pgC1xY+GguBVueqXcpJV6ASzF4qTxYipUi57HoP4+dt4kH3gHgQFMfeRk+xwf8o4D1D9ACYQVAUI7ANl2PWQq2+Mjr8QzFCth5W+pw/lTd6W5qYMVjRTd6RQ2MLRABWsL76e5rwCDUqw7hSOPDYAEW6Yw2RY3/aAQyPHe8sTwB+IS0tcdzNOY8WZEBURTGmHd4bsbaBSnoAGIAjVduLNVBnhgA3hNGRiPvUl+Fh11swTjQf/xMsmPpRFgU0PP6GJuiBo74MP6MqbExJsLcABZQpeQF2iZTZMUap3Eja0CazAoLpyMi+O1/oM24/HxjTcEfBlC6yQqPGTze48UCW33hqYs44CWjTT3maErSISrBWNVHXjVZ8ax6zAXzk0ylYi571g1r5rP2GUmOG6XrWrVNN5hHxlrBW/JOZhpyWe5gO3H63NjzmtfiwxnzYuPOraLbai3it19fP/a45rXCw73lsE3iyFtGxfx/e6EnDewaB984Mh75Yb8ClHb8zdA4Y/ceMfGTOfHPN6bGCz/eMiZMmxP9f/li3Pz9PvHTe8fGlzZYLa7Yf4N4Z+qc4EGfe987cf+xfeMr668W5z04Pm566cO466g+sd+fXo/ea7aK27/fJ7a8bGj0XqtV9O+6alz55Htx95F94pX3ZsUxf3kjPvjVDjH9s4Wxy+9fjW26rxp//s7G/1nrXVQWscWvX45VWzaJHu1bxtuTP4tLv7ZefP26EfGjr3SNa55+P47ZvkvMnLsw7nnt43j4h/3il49OiNtfnRx3H9U3dr3q1Thj13Xi5C+tHafcOSbuHTk1njxhs7hnxJQ47Y4xMeTwTeIvL06Kh96cFiPOGBCX/2tiXP/cpLh43/XitDvfjisP2CAO3HyNGPDrodGqRZM4YuvOcfw/3o4Hj+4bVz71XghT83C//Lthcd3BvWK/vh1i1EefxUZrtlqqyICJUdXdyKzgpDwpPUBgolKgQqC8IeDEahdyImwVwRbwAePFga3QIetYmM73LndI98hS5EJeQos8JMpT6BQwUYLAAWgAaJ4NYEk3AlUGtrxECpl3SzFQPqxySobnZO0LEFL0lBnFmjxb7VOg2q8KbIEY5V4RbIGdG5mADVDRd8qYMmTAoEs/tY8u7VL4PEqASwnifQJbY5fe4/0BBIZRKt6lzClj/eGB6BPjIIG8NXUekZAx0Ejes7OkvF8GiMLrB7Dq4d0DF16VOoWjASXaKeiUTIFyBjJ4yFP1PPkBlMZMuJixkDzbUrDlKTIc8BmA44n/eVjpZjDjZswBH34BI+OqHRGE5MUxfMgY2cJzYEumGWHA1li4aCJlUxK6ZQzyStVlXAAOAAZu2nItI9AHpMbABjn0kX/jACzRTj61wWhAk7EwLmQa3yzP8LYBNQMrZaryjn6imzEhPIyPZIcnzbjQHnknUz7DB8YHI9YRFPMDYKMB+PLozU2ficQwYPQLCKeS6Mc7ssZQMabmp/YYziISZDulMWSMGWtju7RZp+oLQC93sB323qzY+tKX4x9H9okd1m0XjW0yiLLY6MIX4tw9e8T+m3aMHX87LL7au0OMnfpZ4X0+/sN+8dK7s+Lr170e9x3dNw65YWTs269jXPWNDeJfY6bH7r9/Nc7be934+f3vxK1H9I59P18jPeSmN+Jfb08vgKp188ax/+CRMW/Bohi0Z4/40pXDCmDfvdfqsfY5z8b5e68bt7/6cYyd8lls3b1tAUbf26pzDOzZLi7+57tx5b/ei+dP7R9d27X4z1gD9G0vfyUO26pTNG3SKK5++v1Yt/0qsdGaq8SxO6wdO//2lfjXKf1jtz8ML8C471qto0XTxvHDHbqEGPTWlw2NId/bJPbapH1sfNFL8bU+HeL8vXoUHuuQoR/FP4/rF9Zgv9a3Ywzao0d8969vxJP/7s+B/deMm56fFK//bEDMmb8oBl4xLDbq1Kqof8gr3tssDrhhRNGP7qu3jF89Mj6mXrRDjTeELU6oq9qNzGMEbBQPpQKUKEmeCoCjWFm1vAnALBTGm+Ct8YSEAoVsvUsx2mQl1OR5oMRb5NlQELwEnibQNskpFgBAIVOy6VYmHghQ5MlYi+RJpKsgk6UtzMkg4AlREhSk94XNhOp8pm6KFtiw8nnrQEifvMcTppyBP68DPTxqyp+ipITQTtnoK0+JggNovJW07sujoUR5ESYj4BGapbjRKwwKcNQhLEuRqwN4JaMGf7QrhMoooGB5KAwGQORvCpBSTgU4CIdShOrSH+0IueOpJQAeCgBFl6LvlGbK9MNbUoQjgZS2KHo8S8CgPp/zAPHNZiy8AdB4CqSFx40rXgICa5u8J2Ohz0KjnqfUyQhAUBfPjAzx3HmVxsNneKXPvDhySOaMMbAVPvUOcAMYnie3gAYIAj7yRa5FXLwvQkGO/VYv4GIooBsw4RUeAF8RDfPBzmD8IZt4QyY8ZxxStiZr6eYFOcFnSxCAltfPQ0Vf8n5FcNJOZzTgFRAXAQH+5CltHmOwaMc8xHuGKTkSPWD4okd/faefDBNGFq/d3CP/2iLPlgpSEZImJ+piUDEERDnQoR6/6YS0uYpBSIYZEOSydLmpvgBoTfqx3MH2j898ED++c0zcf+ym0btzq2jVrHHc/tqUEEa+8ZCNYpNOraLXBc/H34/oHTe99FGM+mh2XPetXvGDW0bFpwsWxW3f6x3fumFEbNOzXVyyT8/4+uAR0bFVszhsq87xzRtGxF++s3Gs3a5FjJo8uwj9dmjVPB44um+xQ3e9856NY3bsGq1bNIlBD74TDx6zafRas1V0PP3JeO2srYpQq5Dx7w/YoABFu3/Vw3P807d7xTc3X6MIT6dy/xtT48DBI+Km72wcM+YujOOGjIq12rWIO47qE/ePmBq/+b+J8dRJm8XWl70SJw5cO07+UtfCsFDv7596P865f1zcfNgmsdMGq0XvX70Ue23cvvBOv3zFsNiuZ7u48KvrxraXDY3vb7dW/OhL3WL73w6NY7ZfO1Zr2SQuenh8DDtjQDwyaloc9/fR8dyp/eO4f7wVbVo0jTN2Xif2uXZ4XPa19eODGfPi4kcnxPhzt4m7RkyJnTdYreDP0paqwLa6dZp8aSdi6d/VfX9Jzy1rncv6/pLoq+3va4teipNxUxu3DqGJsgV8IhXVOQKzvOXCJjzGgd+lZXH8qy5PGV4pHA9sGRcV77Wu7fGuS/WRGR6qSIpixzP5Adx+l+44Tss3jNSqjsfVpf4tT1qWO9j+7l/vxb3/Du+Wfb7zeM+NVo/VWjWL/xvzSVy417ox+qPP4rf/926cvUeP2LRLm9j3ymGxoEnj2GXj9jFl1rz42a7dCwA58ZZR0ahF49i4U+tiDXfu/EVx4aMT4tkx02ODDi3jwv16xg9veyt27dU+jtiqcwG2B1w/In68S7cY/sGn8eL4mXHpfuvFk2Onx5+e+yD+cMAGBWD+6M4xsWBhWXE8yJrvhY+ML8D5ziP6RPtW/72p6tHR0+KKx96NO47ZNIZOnBW/eOid2KtPh/j+NmvFzx98Jz6cOT8u3qdnvPbBrDjv3nFR1rRxAeY/3WWdwuM89M8jo1njRnHPsZvGI6OnxaWPvRsd2zSLzu2axyadW8c23dvG+Q+Pj1lzFhYe+R6btI/jdli7OAp03gPj4u0pc2PVlo3jN19bPzq0bhZHDRkV+/XpGOt1bBmDHpoQVx+0QQh1n3nv2Jg0c37s37djHMurXoZSG2C7DM3nV5cjB9K52uoAY3XIoHiV2qqvOm1W9YyogihHbR45wTP1pn4u7krSZaW7Lr+/OJmpis+8cPJQm2NQl/lTFW3LHWxXJsZc//ykOP3vo+PO4zeLHdZtWynpNkpVdnSnspfsZK6ts68rkqcZbFckt3NbmQOZA/WVAxls6+vI1lK/MtjWEiNzNZkDmQMNmgMZbBv08C+58xlsl8yj/ETmQOZA5sCSOJDBdkkcauDfZ7Bt4AKQu585kDlQKxzIYFsrbKy/lWSwrb9jm3uWOZA5sOI4kMF2xfF6pWwpg+1KOWyZ6MyBzIE6xoEMtnVsQOoaORls69qIZHoyBzIHVkYOZLBdGUdtBdKcwXYFMjs3lTmQOVBvOZDBtt4Obe10LINt7fAx15I5kDnQsDmQwbZhj/8Se5/Bdoksyg9kDmQOZA4skQMZbJfIoob9QHXAVhYYmXRkTlFcWO4idRlRZAJxWXpNi3tVXczu8vkHH3ywqENGkZoUl79LjJCS29fk3Zo867o6l89Lg1fx+j7X1aUL7iur0yXwMuu4qN7F+xWLTDMujpewYWmKK/ZckC+RgGvzJByQ1UZmF2ndJHzwmQQNEkCgQcYavHNx/9NPP11kH3LtnovnJTpwD27KD1wTmiQxkExBW3jjzlyZodSNj8aaLKWUfzIkadPl/XggqYAi6YJ3JahIhcxIbSchQWlxjaREE5IV1JSHeE/uZECqWPCFjOGvZAIu7jf+kligVyYofZImUh8l28B/GXrI8+LqrA4vJavAO3cUSyIhGUJtXfIviYEkGLVVX3X601CeyWDbUEZ6KftZHbCV9YaykVlFxhSp5uQEBZayv1DUNS2yw8gYI6k1MAIANb1fdXncjbu4fkgILt2ZS+krFlmNpFsDMJUVxop0hDLJVOwjHkgPR0HXtP+pPVlyjIF0fIBBijpZkQCrjDHqlvHFZfL6gtfS6Uktx2iSUQZYK/K2AmgZX4xxTYvMSrLOyEpDVmSzkUJOjmOp9YBxSp2n30kOKCrZZoCrcZUVCN0yBKWiT96RQam0kB+fy5RTUx5KqmBsKtapfoagDECyUcnABHilqpPdCQ+1KeOUjEEyMwFiaRwZX7LpkIulKXjPoGBEyNwkA1LKaLU09ZW+w1iR91YavVxqlwMZbGuXn/WutiWBLcXJ8gesUqtRhlLbSXQtdZcUYlK9SUHnM5lSpBOjlCQPl4qMV0WJS0Lvb0pT/k51AQBejNy1Uo9Jkwac1Ed58VYoH6naeBAptZuUc1KpqUvqMV4A5S5HpxRvCmUl9RfapTuTu1N9PBZpwYAJpYZuoCM1oDyulL4+8aSkZ9O+9GUmk795LPL7UtSeeeaZZ4p+KCkTCsDDCyCIdino0I8eHqcctejkwUjgjQ590g6vUzt+SznHK9YXGXy0k1L5JWHUH9l4pOZTZOdJ3qo0dNrBX3xO3iqajCuPHUDzhBU8lcYQ2AEu7UvTd9dddxV8lDwckMiOw9AwHvjAGFPQqk4GmsLjfP755wvPT45WBktKHgCUeLY8bPls0acwCOQuxgPpChUenr7ov7SFDAvjrV0GhdR5vHF8YESk9HNAVJ+l5fM+z864ywGrfQaAVHGyB+G3/xXeKznwQ3akAQSqUs2pCwCSYXMAf/UJPxgtctrqK2OnFPw9mxId+FyGHZ/xxqXaMxfNF/WJIulPyhEtVSA6tW3+kSXAzsiT19Y8/POf/1yAsmiFMZNC0bzzHr5L7YifolGMg1xqlwMZbGuXn/WutqrA1gSnkCgZnlHv3r0LRUwBATnABSDk9CRowqRCbbxVClHqMwqMAgZQPBCAShn6oVR4QsJmzz33XKE05AylQLxD8VBCZ5xxRuEd+U7oTqEw5O4EhsJi/hbaAzQ8cAWQ8ajQBqjQxVOgCClgdUhaL1wJ7HgqI0eOLDxuXgkahQPxgJKTiJwCA4jq4KVRXsAzpbGjlNXFkAAAym9+85sid67+CK9SesBCW3K6AkbKj1KkxIVSKVN8B0AMALRQ5jypit4bpS43avJ+0Ck/rHcZL7wwALg4BUspA0agBAjkoOWNGmsFaOkHL1Nycm2RBeNL6WsTb4WF8YMhYHkBXxV9A5Ro6NmzZ1FHKjxRBeDiizy7ijGcOnVqMV7eMx7S3pE3dOE1+RAKlbdWTmPAg3/o1zYgA6BoYUjINyzxvXFEL7kDuOSxc+fOhXwxsFJB8+jRowuvl4FoXD0L7FMkBy3aScsf3gH22uIVMxrTWGmLDPCQGZ3kCvgzZqTwE1p/7LHHijmhTuApgmRu4P+gQYOKueR9NDFkedrmIcPH3CCbxpvsMCDlzpWvF80SyOON8SB75nAutcuBDLa1y896V1tlYAuohBcpbV4J74QHaV2K15kmMKUgJAVIKD+KBPhZ96PAeHrAEgDwFihnnhCFQjkCLYqJd0LZCBtS7NaFeYbaUqf6hRwBnQI0PUMBC89KBM6r4IUAiwQUFDjw1g4FDkQpNIociAqp8Sx4SLwaCpkyV4+2vc/LAMwXXHBB0QdAqn8UGGDgUaZ1Y4pfnZS5+ik436MduFB2vHAKj6KkxPGNAgeYgFobiQ4hVWCkf75LIJYE0ffGQL9SyBXwASmGCIDlRfMWGUIpr6tQsTXo448/vvD2FGNlbIwtGhU8o0TwnUcoz6kIAYAQKsZHih6oiA6gEZ8YIIoxJmM8LHUIXycavM/AeeCBBwogQQ8PnvfMCCFrCiODQeBzxhcAAfap6BfDhBFzwAEHFMCMHwwTRhWwJMPet2acAJAX73/jbywAVCoiOgzElKeVV8+IA+D6yOggH9tvv33Rf2BqbZw8Gk/hZzJDjhT9J6cAGyjqG3kwx8gL40HkiHHguTS/8ItsAVBesHqNE8MUADN0edgMIMZmikKRJeFvYzdhwoSCZ9bEzbs0TvVOmX3BHcpg+wUPQF1vvjKwBWRCnpQhhW4jCaXFs+XtUCKUBoACrsJrPGEgQgGb/BQYRW+NjlKnXGyGAdqUB6VISVoPpcAoK/UTWm17hqfE6xH2FW6lTHg66hTCBHqU3cCBAwulQ0lRKkryqoA970C7QpYAAHhRdEBOnbwIyp/iFgYHlrwgCloI9pFHHimADl2Un7bQALQoUAaBAvD1maEhdIc2oCzEp37tARXvU5Y8IV4lpYkutFLq+iZc62+gYK3NRhneF+WcNloxSHi9pYCfAEpoFhBTzsAH8ANBIWGADojxJK2VAjDABlDSRjAg4nsgh1/4gneUOQMGgJIRAIYWHhuPi7EmVG0M9Dai5jwAACAASURBVMEYJoOIMYCv+IgG3wN3UQjA4DsykTxGgK8NACg8z7MTZmZEAVT9UQcQQbvn8F+ffSYygO/4S4YYROhVhzEyXp7DC4WMqo9MAVw8wQN0WTIQvuah4w0vlpySA0aYeWG+kBff8S4VHil+mBP6ZhzwmLFl/jDqRDUYGwwjMqUPKaKhfXJkbvDm0cdA0YZ+ehYwK/pIXvCX4ahez5i/DEfAm4zWuq6fVib6MtiuTKP1BdBaGdgCQgqla9euBVWU4NixYwuABQKUHmBh3VPmfvMikrfGyk4eprVQYT4TnAJjvVO8FAqQA2AUMOBVF0WuLkqSAlGXdShgB2Q8I2zMI04hXgpQPQAlFcqNN8YrZgzwHLzLcKDghOgoJsqRMuOR8PIoJ6E5Bgd6KTLKnqeANmFIgA+EPcPbS+BHeTIMrOkCDzzQVwALeHmOgJmypwD1TQgR/yhQtOmnkLwwJZDm8VP6+KgOfE+eozC+ELwQZVo31X8KWegYDXjDGxUyVniN2kZzCtP7HHDhQ2mYWugfKPkM//xmZKCJQQAkkveWADW9z4BgRKX/gRoDQDHWgMC42+Cl/2gR+SB7yXjxLCBkNDCYyBCZQRMeCRFbF9Z/BoTQvPFgxDCahOQZUMCcYcZ4A4qAS1/JoPEHgIk/xtZYqIsXrn+MIG1rV7/SvCCjPFGygQbLCgCTvPtN9hTGFc/bWPGy9WX69OkFP4C7yA+vXCieUUMu8UGUwLwzluYC+fSeZ/XPb+PGqEl8I9s8cnPI+DAo9JkxxXDB+1xqnwO1BrbCHtZccqk/HKAEhVQpEmHBXOo2BwCrcCZFWvEIUt2mfNmpA+6ASPRjZSu8/BTqB8orogBnHrf5zShh/Fl6EWFifOVS+xxgBIs0fL4ccXyjRo2uWlwrjSpruqysrIwFJSxR0zNstd+dXGNtcgDYmoQs9nzurjY5u3zqSsejeJsNrazMfTfPABxjgbe7IoqQsTkt0gLs8Y+BxovOZflwQGTHxjW70SNi6cBWWMwuUOtdudQvDghLCk+Wbg4p7aEQW1IQJnBNzjGm87Mmu3Chn7pW9E0fKaMVSV9lZ4TxDJ8XV9JYpIsrloaXqa9+VxyTxbVt7JTFedJ4J8y6rF52qZwYh5rWi4YEKIknK4LupeF/bb+jn2lO4psx9Xtxl6csa9vLeq490VrTeZb0h3FeXn1bVt54nx61LPf5Tv6lA1sxf7vf0vpDbRBWnTrKIiK53KV/V+fd/Ez1OFDV0R/rfMJf1sIoVGuUNmVUZ7KYmM682ihiA4tNQGSoOiXtVq3Os9V5pqr6rBU6gmH9bsCAAdWpbpmfSZtxrLGlzVwqtfkIHeZbxSiSNXLrizwVG3OsOVoDrFgq66vPbVyyxm0DkTOsQrKMLSWdKbbB7HPLvPjcOqeNT+kcbml71j/JhneWVrnbVGcd3Jqm9UXHlWw2EnGx3ludkKe1VRuthElTsZvbWvBBBx30X7SliyJ4IIu7pGRxg1vb8rjMAlRSgU18ZMguaEePhKnJhrXl2oxWkTs7wvEs7VSvaT+MrU1vznBXt5BLGwmth1tGsT5vw2Bl5Yscq1pbs60p2NYWOF7zzAfxxNufxM2HFq55LrXMgcrA1uT69re/XWwusWGH4qL8KGmTzcYO5wht+LFLNm2McjbRrltCb4es+ikD1p5NO35sArLxSF12RtqwY7OT3Z52Mttkoj7P2iBiQ5W6/G3zimMXNkOZdDZ92Kjju1KAclQJCPjMphL/U8DWPL0rSkPhpo0rzgTbZW0jFsDThmM9Njh5Jp2f9dvmGBuP7Bq1j8HcsD6GXzai4JPNV5QEIwMP7bIGBoCF0gAOgA7gKowTESTgYP3cTlubo2yssiELHUBWyN9mHgBod+3iig1drm60cYYBQVE5z2m3rc09LHBKWh02vFkDRqPNM84EW8NPt0c5luNzm22MB8PJeGvDTnQGgqNaNu3gWzqmQl5sVsMvR8Ps4kW/MKYomd3qxlq/8Il8kCm0GGMyggfaTgqeMvM+WtHDaPFZOoJFBtSpGHM0kCXHamzOMgaOQxknIV2749WtPfLFoDEeZIYR5pgMI4NsGl9GiM2Bxtc7xpJse4dc4WfacY5uGwzRaSeyTU54p6+OGzFkbcQDYL6z1oefyUsFMvhn85z5ZhkPWNmomK6mNEfsshYZsAmP/JJHfCAnPmdc2WxlFzJZAMKOkqUrM/GJPOGN40n6lDYb+o0vQBtd5hC5IbdoYxCRY+DJEHfG14Yx42OMrWGimVFowxlZ0i/ryWSQPDCw0Kdty5Xmsr7Yca+kS1noC7JBbhxxQ4+d2pwAMmtu28Ropzpe2aCG9+YuGsmhDWZ4jCf+N//JA56Z73QRmlzIYxxrWlYI2D46elocOnhEDNy4Q7w1eXbhjf7t0E1iwzVWqSm9//X8/IVlceDgESGQdc+RfZaprvzy4jlQGdiauASc0kuXJVBuCuViMphQFI/JSmlSHgSXN2ySOYNocnteVIQHwrOwacMEA3oUgx2VAIuAmxjeMVF4XurkQTmH6/O0W1kblCxAdZSDski3S1F6ziRS/nZpmng8csqc4gOWQrUUtzZNQkBCUZi4vDk7Y9GpHRNUGyY2OtGk33aWMgQoeBtPKCIGgN2mlLB3AReFqp9od1yGUlFnafgeWFFIFCgA8zelRTHbWUsBpHCtZ4BwApbSkbVTmBK0s5aitDOVEmLY4LNxUXe6CcvOXYoTuNjxDHwo/rSRx9gCIQBk1y0FZ6zxCU94tnYp+x9/0Qp4gABPXF+970iOPqifd0MJohEP9JOhwXCjoLWjD4COnNi5S3bShRHA2xjhTTo6o37gnLw5CpUhYSex+rTDmDPWDCpjrX0gpE8MGrwztmSGYWQcGS3aN17kVVTAO4wKPEO3/xkfZNb3aXw9jz82d+EzOXZOlmK3i92xIGMNvESAGJ34zlAlW0AJr/FFGwASH4wferRvZzbwYQiICJBPSp+h4Gw3mtRpDpCbJKdkEjAxcsw5O6DJgf6bP3hr1zLDRL12h3sOGKejS4wu9SWZMP74rZ/knYFiXOy4R6NjgXbRkxuyKBriGTxUt/mKZoYnfpqjDCZ10TXGzfz1DmB0zAyvjCU9YL7qY7qJDD2McboHXcbAWKDZhl8Gs7b123tAWl89uzRX0C53sJ0zf1Gc99D4GPLKRzH27K1j8AuT4qhbRsVN3904tu3eNn75yIT4ePb8WL11s/jDARvEixNmxr0jp0Szxo3i9fdmxU4btY9jtusSoyfPjgsenhARZdF1tZaxgFLeZq3Y//oR8Y1+a8T5e/7vReEZQJedA5WBLe+LsikFW0BpIlKOFCnv0KTgYVHefgNb3hklQHmwnEuv+KMUTDSKiFVJ2P3Ps6TUTDo/gAp4mvwmvAnngo0EtpQysOWxaJOFnK72Y/lTeDwJoIkeQEiZAuzSIzKUDg+ER84bAY68D5Y2JeVzPKIUTWZWur4zJCgNPFC/9k1afwNaBooNE8Bc/1n1vBk8Yp3rl8/TDn/AoM/4wQtkqesz5Uq56Q/lpB+MBGBPOfCgWfmUDkVGQaubNwtgGEX6m24t0jeAR7nwSHi6PtM3AF7xBiltAxzv8+YAFHAw7un2L0d4KGahTOMD8NLYojFdoQhk9I/iZQwBdWNNFvCCR8PbpOiBrT7oCx4z9PRDu+oGoLwex7sYYpQtRZ0K+TCejAT06y9+8FLxirdrHAG6NtOtW7wdMi5CQakzaDwHrMip/pMzSylkRPQjnY82DowDvCDL+o1mAC+qQB6BhfbIFaVv3jCiyBgjIi3RCK/jh7FmvABcoEUG0IAvvEn9N+7kUv/NOUCL1wwSAE2u9MF3+Ah0gLX5pG3znEyQLTLP6zfW5jm5BlD6Rub0D/8BId7qB9qMo76JiOi7uhk8aDcf0GxMeOnAjJfM+2bkML6S7ki8d1TPHGJMATFg6zvjzngHtsaBp++YHq/abwYEncBwNPd8Rk+QS3JlfqBfv8g+/uOjKBXZwAMRpaXZDLzcwXbSzHnx9etHRFlZxE936RbCvmWLyuKyr68fh9z0Ruy9SYfYp3eH2OOa1+InO3eLKbPnxxVPTIzfHbBhPPPO9Pi/UdPiiZM2j6/+8bXYa5P2cdiAzrHTVa9Gny6t4yc7dYsDBo+Mv3xno6KOXGqfA1WFkSkaE46Ha5KaULwYSsN7LFtek4lKeNOE8QywFfYh4CYoRU7whVUBUgJbioE1rq7kSVK8FI/PeKTAgJI1gU0431PiPCYeBkDgJXheSWt4LFzGgglFIZh0PqsMbN1fTMGZ6DwCClKITxs8VpYwa5qiA9AUCeDwnB/XF1L6lA2jwsR2FSAeUcrANiUIoOwo83S5gIsTKBDfe0+feBGsdmFaigpQUYb4pw/GJG0E0m8KkLdD8aCBchSS9iwA5zEYA/VSxKVg69ytNXZjxZsSKVBKwZbiIw/AlvIWDQBkIhBoRx+wsLygTcDNYwI6eApkeGV4xsjBMzKTwFbfeX68C4aKsVdnundaWxQsfgJFP7xQgOnd0lulEthS5KI0xhXYuhQEz9AE7AA+kGC0JHpFH9TLKCLXvqOQyRgDiLIGGuSMXPufkabveKst9aIPz3jxxgL4kGFyiCafAzE/5hC5Eilh1AIUxoK+q18fga02jAEe+GFwABbjrP8AlWeZwNYtVkBAX8gRHjh7zCBAR1pD9b15pb8MK30GnGgqBVvjoT5z1lxghDCKzQ11GB8RFX+n+Ym/jAGAxojxrP6QMfxktJETY0imASMDK1364RkyxwGw74AsoRWdnlWMj/FgvKLRb30kZ4DeswDbuKabyxjMxoUxwrgAsug3lkuzB2G5g+2YKZ/FgEuHxsFbdIph78+KNyfNjpdP6x8Pvzktjv376DhkQKeYMWdhzF1YFpfs0zOOvnV0dFutRVx94AZxzN/fKjzaY7bvEj++/e0Y9/NtY+bchbH9716Jo7frEmu3ax4/uePteOPsbaJDq/9NTVb70NPwaqwMbFn/wIQSZYmysCkWSoRXACQBCS9GqIjiBMaEnCfKgwQowjUmk7N+Jiaw5SFQbCYChU3IKQyhNROLkjGZtGtypnCzkJzJALTSpQRAkULTdgKulPaM5wGcvc9aB25CjaVgS5EBTtYw79JEowgpJe37mxJQ0KzPlCgLmJKk1PTZ+yY5hSCUSBlrkweHD8KS6KaIKVwKCSimSzhMdkBHAaeLHYBLAhjKhtEgnAgsKDoeU8XNajx5xon2eQ/GAg2K/gnV6Zt+iiaw7vGcYrLGCwzRllLbGZsURsZnigsIpnXLdO0mmdA2uVEn0FAv0DMODBF1lXq2FG6KYqS7e/FXX/UB3236Ad4KBcygwk8A4DvKkyHGW6M0093Zohj6C0zITbqZS0jReAGRRDu6KHlAY1d+uj4R6DIsGXaeZSSkJAhkyPgZL6DNaDAWxlAUQnSFrFkDZMgwWPGVjOoPoNFPRpzx5p0aJ+upeCiyAYDtlzAf/CZbZM4YGC9enLoYcsKewIyXilZ9cvELo8KY4xVAM77pfD2A5kEDHQYykBZR0H5KRqEd9QAfgGbuki1LAn7jsbHCf3MBQBsPdRkP/5Nt8pJCtOYbY02/yYN5Yh5ol8HLePMMsPUdHjG+yBWZxl/LFt4H3OaUvpiDZM7Y86bxXd/pAHxn7KGbbjFWvFdjiJ90hgiNtui5mpy6SKix3MH29uEfx7euez0eOXGz6NelTaxx4hPxz58OiPtGTo17R3wc9/2gb3Rp2zwaN24UCxeWxRpnPh2/3He92L9vx9j16uGxdfe20alNs7j+hUnxxhkDwvrvgVcPj3uO3yz+PmxyjJj0aTz2w36x2ioZbJeHKbCkrD8Uu0mgpGwt/k6fp+MjaXs+IfW3Z9MRDs+XCq93Sp8n6OkZ36U60rGSFCYtPeag/kSD7yseP0nHQdRLUaRjAxWfQ2Oqv/QYi7rTUYr0js8ojrTOy/tOnmWiO/HG78SbdNymlAZ1VzzGQBnZ1GJMEs2UJO+SAinlY1VHqRJvARmlCRBSSX0q5X8aJ6Fuxg/wKH2+VO5Kx87nqb7Sfid++c7fFfudeJNoSM+l8UxjW8r3Uvkr5ae6U67cUp5UPM+ajsQkTzIdN0ptl8p0kt2KtCc+JHlN8yH1o5Qf2tGG38lLKpUpnye6k9xVNJzS+xU/rzgGpUdjUj9TH9AE8AEwA0rInfHE2BBFYKymM8ylcyb1LfE68SfRXXH+lx4LSvO/4vxMY5JoTHLg9+LaLpXBJGeJVxXrSm1WrDvNszTHecKMlHTPePqcsSgMz0BIy1E11bfLHWxPu3tM3PrSR/HwCf1i7XYtovtZz8RBAzrF7hu3jx/dMSb6d20TbVo0iR17tovt120XW13wfDx5xoBYpXmT2P5XL8ZV39ko2jRvEoffPCp22XD1mDp7Qbw8YWa8eGr/+Pp1I2K7ddvGZV9bL1o0rXtnNGs6GHXx+SWBbV2k+YukiVIBgDzx0mM7tUUTT4q1njb68Kx5GykBe03ascmG9V7ZGerSuih2XhuvtdTzr0l7+dm6yQERB7LAY7Q2DXCEY3lylZ3prps9WXaqyLmogyhJuvKUAW15SRRucXmNq9vqcgfb6hKSn6ubHMhgWzfHJVOVOZA5sHJxIIPtyjVeK5zaDLYrnOW5wcyBzIF6yIEMtvVwUGuzSxlsa5Obua7MgcyBhsqBDLYNdeSr2e8MttVkVH4scyBzIHOgCg5ksM3iUSUHMthmAckcyBzIHFh2DmSwXXYe1usaMtjW6+HNncscyBxYQRzIYLuCGL2yNpPBdmUduUx35kDmQF3iQAbbujQadZCWDLZ1cFAySZkDmQMrHQcy2K50Q7ZiCc5gu2L5nVvLHMgcqJ8cyGBbP8e11nqVwbbWWJkryhzIHGjAHMhg24AHvzpdz2BbHS7lZzIHMgcyB6rmQAbbLCFVcqAysJXM3N2/7uWVkktGEVlYZAFK6deqqtiF4VVlzpBdQ0YQl4IvTZENR/adlB1kaepI78g0ImuL7C4VU2vJJOJeYpmL0j2yMq3IZSsLjEwqMsrIQiNBwZKKi9Flf5FOUMYVF6irP5fMgcyBlZsDGWxX7vFb7tRXBbZSaAEZKccS2MqTKjuNNFcu8JYaTVq0t99+u8i3Kd+q1GCyhkibJd+mVGKASLo1Kb9mzJhRpK7zvmwbss0ALYmkvaMuKdlciC89ltRYEgBI9wWgZLORwk1+TumxpO6TrQMYSh+nMAykzwKW2k3p93wnBZ539U/+UWn20CGVGNrQoC75fOXkdZG/Z9Aue4qL3KVAk+5NNh5ZctAo36nUZgAViF555ZVFxhVpv/yWGk6WFRlHpCqU87ZFixZFqjwpx+Tj1EfpzvRHHfKRSqun/YrZX5a7cOQGMgcyB6rNgQy21WZVw3ywKrCVNB0YAQg5QZ944okCXHmlcn/yegGPlF3SU/kBLPKiygULnACXZOdSegEz+TrPPvvsIgG0hM7S1AFMHrPMG3J2ysihXc/Ldyk5teTnQEleXHlCJcn2DFCWF1W73pWD1P9yg8rzKYuOBPJAUOGVSsgNCIG6PL0y+ABnqezk5JQTVZ8YFvor3yejQc5TeTS9zziQLxPYak+f0CirCD6pC20ME9lVAGWqTyJ79KlT4eG/9NJLRcJw/dJn7fB45QmVLFyfAXMumQOZA3WTAxls6+a41BmqqgJbHu3VV19dgC1P9O677y48O+m6eJp//etfC3ADPPKgAlCAK1G6ZM4PPfRQEWqVhJ4nJwE0j5SXC1wl9t55551jt912C0m9p02bVgAfj1HdPF4gCeh5x5LAC08Det60RN1AyfOAi9crqbs+AWKJptECWNGiAFeerbAv2iSe5mEDQH3TpgTTnvvkk08KDx4ASpLN2x0wYECcddZZBYjzQkvBlnesTTzjmfKmH3300YI/Eq/74VFr8+ijjy5AGQhLgO5/oCz3bP/+/QtDAZ/8DdTlHk1p9+qM8GRCMgcyB/7DgQy2WRiq5MCSwsgTJkz4z5qttUngJrxpfRMAASif8cz+9re/FX/zdoVoFWuTPEseLQAUkhV2BbY+40XySnlzQq1Tp04tQtbqB3zqt6YKiHr37l08wysEtL/4xS8KIJWDFUCi5+KLLy7Cv4CZUQBseeIPPvhgQY8wMa+VMXDbbbcV7+ABz1Zbcn7ybuUA5XHzbAcOHBj4gDYAC0i1p28JbH3m/ZNPPrl4X6LuiRMnFl4wmhgnjATPA3agKqeodW31Whf3vb6IBDBiALAcm/qbwTZP5MyBus2BDLZ1e3y+cOqqAlvh4Ndff70AAr8BEjAFVDxNodOtttoqLr300gIMhIU9e/nllxchT2uUvDlrr8CUlwgwhVOHDBlSgNDtt99eeK9PPfVUsc7LmxOKBUqAUjgWGPESec48WyFp3qz1WaCsDr+9Z6OTpNDWRW2gEsblaSawZQhYH33rrbcKsAfKaBYqVof1XSBp/ZW3bq2UVy7czRvmcaNBnTxOXqvvedRt2rQp1ph53Yq1ZdEAm6l69uxZhLn1lZEAfHnWQsjAVMJ4/d9ss80KMAfGwBzYAl0ecfZsv/DpkgnIHKiUAxlss3AslWdb2W5iXq1wKc8OOClA01qoNcpUlrQb+YsalmWla1nfX1y/l0edXxR/c7uZAw2VAxlsG+rIV7PfNT1ny3vk5a622mrF0SDFjmXrnjzhXDIHMgcyBxoiBzLYNsRRr0GfKwXbBQsinnkmom/fiNVXj5g9O2Ls2IgePSLefjuie/fyz5emLFwYMXp0RLduEW+9FbHOOhEdOvx3TXPnRgwdGrHttkvTwmLf4UHapCV8bE21YrEJzJpwqdFgxzXDwufCw9Z7W7VqVYSAq1u06z1HgoS4KxYbu4YPHx7bbLNNlWeTq9teVc85XiRMjgc2pVU8V7ykNmwcs8tcyNuOc2vbQvB4kkvmQEPmQAbbhjz61eh7pWA7Y0ZEu3YR554bcc455eB40kkRv/lNxKxZEeut978AWY32ike8f+SREaeeGgF4e/aMWHPN/357zpyI556L+PKXq1VrdUKxvHLrtbvsskuxEalisQ5ro5d12FSc4U1ru9ZR27ZtW6zNOsNbWqpqH8jaPMX7tzmsYrFb25EmG8GAWE1LdfquTiBrc9Zee+1V7M52tOiwww6rUXOiGo4oWcN+5JFHivX7733ve8Xac01LdelO9db0+ZrSk5/PHFgWDmSwXRbuNYB3qwRbnut220VcdllE27YRP/pRxC9+UQ64bksCxj/9aTl47rxzBMV97LERixZFTJ0a4WzrLbdEPPFEOaCeeGLEaadF8ILGjIkYPDji0ksjTjmlHNRXXbX8vY02Km/riCMi7r8/4pBDIqZPj5g/P2KffcrrueeeiH8fsSk87h/8IOK7341TTzstzj///P94WTY4ua3Jjl8XSAAIO5W33XbbYge0yWFDkyNHNmQ5ggNw7Zh27AfoAhabwOyMtiHKDmJA+8orrxRecgJIm6dsIAPOwBgdQNoxISBn85gLMmx2SsUuaTu4nSN2ZIr3mzZ8oRmNzjrbiOaMrx3eNolp285u4O0CDGBn05nNa2kTFWCy2csGMV78e++9V4Cj3dg8dcef7BK33u5Ik+edO9aWvtsRzZvHG5u/9G2nnXYq1upfeOGFgmbv77333kW7NsFZt2fIOM7FgMBfnrBLTtAA6L3vPWv//ubR4wO63AZm85sd3XiBJhvK7IJPBpKxuOOOOwqjBcDzqrWn/3hmfG0sc7yKYYAf6N90000bwGzOXfwiOZDB9ovk/krQdqVgC9x4m1dcEfHXv0b84Q/lQHnhhRHnnRdx+unlQAv49t034tZby0PMgBZAn3xyRJ8+bpGIEJIeNKj8faHjfx+fiQMPjPj1r8u95rPPtnU3YpddIs44I+KrX4341rfK23z66Yj+/SNuvLG8np//vBzsgdaVV0a0aRPx7xuX4q67IiqEdilqYEF5u/GJYnbJhnOzQqiUsTO+wMKZX14lcLKz2pEiV1bOmzcvtthii+JMLLB1vnbDDTeMgw8+uDg2ZCc2IACmwMMOaSBtBzXQdrzITmIK3w1ZdjcrQFrbdkwDLyAhxMvrRIObo1xkAYCcIbaDmdcNNHijQFwo+7vf/W4BVhWv0Bw7dmwBQNddd11RL6MDACqAzjWZjI8DDjig+Mwu7QMPPLA47gRUXTACFIGlPnnfDnShdECNj6eeempxFMrObUWb/fr1K9pTn2NP2rELHf940/42Fo5u2ZHtSJXjVnjBiMBb7eDL6NGjC4MF0HuGYSHEz7CxA9xRKZ+R4XSZirFFnzG1A95+AmeZne/OJXNgeXIgg+3y5G49qLtKsO3YMeKddyLsOv7oI3HIctBMYPud77j7MGLgwHJODBtWDqiKsLPnrMnygE84IYJidxfy179eDsZAF3gCW+DNk+UdH3NMxBprRLiI4sknI9wdDPB5vTxrNGy/fQRvpXnz8rVjRkGF9VBhY0eAgAYAofz9OLNL+QIWHhXv1ueUv7O5vEug6piPMClgLgXbXr16FUd1KHj18u7cduXYEkAFZr5XHPcB3OrjXQJABZgCXkDL8wVSjjrxiHm76YwusAZsvG4087R5lYDWeivP1/eAvbR4XujaeWb9cwwLaKPB845gAat0fzUvltcIZEUBFIDIywX0niUr1mkZFYwHx6wYICIFCk+fQeOKTN4yQwBIMh703251Xq5jUHgEGIE4vgFqR6B4tuoHmAwYhopngDFvGxi7KOTb3/520Q9HwJzVBqjaxBPRCcDtjLSwvyiAMcslc2B5ciCD7fLkbj2oe4lgCzRtJtptt/KQ7V/+Uh7yBY4/+1k5iAoh33RTxIgR5aHgs84qB9I99ywPF/uM5wp8eb68Up4rgOTZ+gHSu+5aXh8wPuqo8vA1zxbY/u1vEVOmxIVeyAAAIABJREFUlIOtH2HmX/6yfO34hhui7IgjYl6zZv91paGzuzwxm5J4iJQvT1TY0a1UAEn4mHdGmVtbFc6l4D3nrDDv1a1RwseABXCoj5coLAy4AZbwscssBg0aVFzKwbMD9gBPG87zAsnk2fKaXT/pe++iwdlfdGjf2VxndBkEgAmYqoM3KUQKtF1rqU3enVu+Sq9z5NGhF9ADQfUAeKAJnIAgYErJFZJnq35ne9XLqwXOzv0KVQNDYCtigBbniH2WwDZ5tvojUQQe8kD1H9/wMJ2tZgAJgzNGrB1rn9erTtde8roZFjx5Xq6bxciqsWA0AFt06QsQthaPH85ve079gD8lvEh8rwdTNnehjnIgg20dHZi6QlalYDt5csTmm5d7lsDSzmAhXgDpPK1wqB3Je+0VMWlSubcpVAdI7SQWEk67lXmcNkRNm1YOpq++GtG+fcT115d7tjZe8W61OWFCxCWXlIeShZq1v9NOEddeW16vdnwvzA3My8rK12733DMG7r573HPvvUVIWLG7mDKm+IGD9VJrnpQ/74lCBzg8Lh4the6CDOFlHhNQAWx2CT/55JOFp8arEgIGHNYorStqz65lQALceI3WS7t27VqsWwrlogMolW5IAiqSDPCO7fAF0upFJ1ADusCQV+o74AnMtSvkq19CvP4GkGi0XpyK+oGkncIMAs/yHNGsAEL1pZ3EDAC0pMs3dtxxx8IgEIrnZeKhvrrdyn3NPEv3QgNABdgyKPRfXbx2HiY+pmQSjIt0kQjQtGbLcNAGY4jxop/4DISF9BkLDBveP4NEONpmNcCM3hTqZxgJHeuXOq3t4rk2rVPnkjmwPDmQwXZ5crce1G19TJiNgvyvIjwM3IRpbXDq2rV8TfbxxyM23LB8rfTNN8vXU4WX3323fOewv99/P2KHHSIefTTC7lrhYYBoIxWwHTKkfLOTTVbAU108WOBtIxWv9uKL3dBf7r3ylAEx75gHPW9e+aYoNNq17PnRo2PQvzMJnXHWWcVmnRVdamOn7NLWwSO3rmkcF5cZiCFgbZYRUdullGYbrHiigDZ5zKm9xfVtaftb233I9WUO1AYHag1sbYIQpsml/nCAV8croqRdUJE8nqKHvB/g9u8wYrFR6fLLy4H0ggvK/+ZZ/u535V4psPQszxcoW5d0rIe88HTtJraGyRP1nGM31lytzfJ47T52JAao8krTZqpGjSLOPLPckwbm11xjIbE8XG2nMzp4vrfdVnjJ89dcM5o1bVp/BqgGPeHdVWZkGFffr4isQcLBPOX/kqUa9CM/mjmwMnKAkSuqYnnj8/0Txzdq1Oj/X6lX0qlGlXWwrKyszM4+oRxhsVzqDwfsvnX3sA0+wpb/Uxo3jgB4zsL6W7HmWtnfvFgg7Zn0t3ebNSuvw3c+933Fv4Fk6TP+1rbn7UL2t3bT54v7u/4MTe5J5kDmwErEAcs0NklaRvp8g+HSga0dhHZXZs92JRr9apIqjGwtr+Ju1mq+nh/LHMgcyBzIHIgo9Kg9MJ8vyS092NrB6QhELvWLAzW9G7l+9T73JnMgcyBzoHY4UGtrtpWB7dwFi2LMx3PKI36NG8XCRWWxyBrRwrI4/4F3Yv/N1ojvbFme23RlLLe9OjkGP/NB/PnQjaNj62b/0wX9f2/6vGjXskl0aN0sLn50Qtzz6uS485h+0aF13V8/zGC7MkplpjlzIHOgrnFguYPtBzPmxU/uGRujPpodL4z5JLbbcPVYZ7UWsW6HVeKKJybGEyduFlt0W7Wu8aVa9ADSg//yRkz7bEH84/Desfoq/wuez4+fGbv+7pW44lu94rABneKGFz+MUR99GhfutW40ZoHU8ZLBto4PUCYvcyBzYKXgwHIH28SFX/3z3TjrvnHx+PGbxQ7rto0/PfdBnP/g+Nioc6t4f8a8+M4WneL0nbrFsPdnxal3jYnpny2ILu1axGX7rRcPvjk1Hhk1NabPWRjbr9s25swvizkLFsWISZ/G9NkL4gfbdYlH35oWoz6cHUduu1Yct0OX+NvLH8UVT74XEY2ib5fW8YcDNoi/Df0orvrXxOi7dpvCCz12uy5x+j1jY/y0OdG6eZO4aO91o89abeKs+8fFU2OnR8+Oq8Qnny2IQXv0iNuHfxwTPpkT132rVwx+flLcN3JK3HDwRrH71cNj116rx9m7dY+LHpsQD705LdZctVksWFgWP/pS1/jZ/eNi5PufxhbrrBrf6r9mPPfOzOjfrXX8aGDXOO+h8fHwqGkxf2FZ7NOnQ5yzW/e48cVJ8fS4GbGwrCyeHz8jjt1+7Thhx7Wj8ReEyxlsV4p5nInMHMgcqOMcWGFge8D1I+KJsdNj3NlbxaotmsY3bxwZ978+NW7/fu+4+ZXJ8fLEGfHw0ZvGRr98MS7ep2fs26djbHjOM3HB/uvHs+/MKEDpvZ9vE/MWlMU2lw+NeQsWxeCDN4oz7hkbE6fMiWsP2ShOu2tMtG7RJI7erksc8/dR8cDR/aJ188bx1WtfizN37R7vTpsT1zz7QTx14ubRu3Or2PTil2K3Xu3jwq/2iA3Pez6+OaBTTPl0fjwx5pMYfvqWcepdY+OhN6bG3Uf1iR/cMio26dw6/vjNDeNbN74RTZs0KrzTrX71YlxzyMbx4rsz49ahH8arPxkQ5zz4Tvz+X+/FqDO3it8/9X48MnpaPHLspjF19oLY8YphcfWBG8S4qXPivAfHx2s/2TJemjAzDr95VNx86Mbx5xcmxaOjP4n7ftA3zn3gnfhwxtx45fQto+kXhLYZbOv4DM7kZQ5kDqwUHFghYMtz3e0Pw2P1Vk3jieP6FWu3vX/1Yhy02Zpx0sC149s3vhGrtmwSXdq2iCsefzfatG5WrOt+b0DnGLRXj+j3yxfim1t2ikv2XS/emjw7trh0aFzzzQ1jwzVaxTcGvx7f37pLHLVt59jm8ldiwDqrxuSZ82LBorJ46JhN49lxM+KQv75RtDV04qxo36pp3HlE77jq6ffjjDvHRKOmjaJ5k8bRr0ub+N3+68d2vx0ap36lW5y3R4/49l/eiInT5sS5e/aI/a8bEefu0SOO2W6t6HDmM3HVN9aPtqs0jVPvHBMX79szfnz32GLtmRd87oPjC8/3sR9uGvsPHhGrr9IsBn+7V4z44NPY65rhMXHQtrHhhS/ENzdfMy7au2f8Y/jkOO62t2LQnuvG4BcmxUGbrRGnfLlrbHv5K7FO+5Zx++GbZLBdKaZTJjJzIHMgc2DxHFghYPvq+7Ni9z+8FicMXDt+uss68em8hbHuOc/GJd9YP3bfqH30vejF+PHO3eLND2fHS+/OioeO6RttWzaNlk0bFyHefpe8FFfsv0EcsXXnIky71x9ejTfP2jre+vizOOjPI+OpEzaLT+ctij3/ODwG7bFu/PXlD6Pr6i3i74duEmc/MC6GDJ0cl++/fpx4+1tx0pe6xskDu8aFj0woQtl3H9knenZoGc2bNIph730aO/zulbhk356x20btY6dLh8b3BnaJgT3bxcE3vRnXHrRhDP/g07jw4fHxz+P6xd2vT4n/G/NJXPjVdeO7N70ZP/py1yIcvuEFz8c3+q0Rgw/uFd1/9nScve96ceQ2a8U5D46Lm4dOjlE/GxBrnv1snLt79zjlS13jsJvfjGHvzorrD+4VO/xmaDx2wuaxVtvmMeCyoXHWbuvESQO75jBynsGZA5kDmQMrMQdWCNje/8bU2P/q4fHPH/WPbXu0LdZTz7h3bAw5bJMCRHa58tW47fu9o2eHVeIrV74aa7RpFi0aRxy+7VrRrmXTOPmOMXHLYRsXoHfm/ePigTemxsPHbBrXPPNBXP3ke/HaTwfEY29NiyNuGBkTfrF93Pbqx0UItlObZtGyeZO4dL+exd2vu1wxLN4dtG2xK9jGrd2vGV6srbZt3iT6dW0Tv95vvfjG4BEx6v1PY8ue7eKRN6fGRfv0jP36dIiNL3wxOq3aLL7at2Nc++wHMezHW8RRQ0ZFz/arxBXf2CCOuPnNePrtT2LghqsXoWce+XE7rB1b/frlmDRzXhz3pa7x+FufRJsWTeLvh20Sl//fxPj14+/GGq2aRrf2qxQ0Pjd+Zpx+59vx5plbxdsfz4ntL34pXj5zq+i7Vs0Tb9eWTOYwcm1xMteTOZA50JA5sELA1gYg3qxQsR248xcsirkLy6JVs8bhyvPZ8xZGq+ZNilDpjDkLi81BvmjZrHERcp4zf1Gx9urvz+YvKo4P2dBkk5S6V23RJOYvKivqabdK0+J77bmIqFmTRsWz6vx0bvn3qcyau7B4T1vWYLXz5kezC3Ab8srk+Ol944qw96ZdWsf0OQvCo2jWrnVn7aFplWaNC7p8zkNeuKicdn+jwzGnFk0aFX0F+uoQ5ta+rnpWHXY3z11Q3h9h9Jlzy3nW5AvctZzBtiGrh9z3zIHMgdriQK2BrQTZm222WW3R9YXU89LET+OgG0bE9uu2K3Yjn79Xj/jOFmt+IbTUlUYz2NaVkch0ZA5kDqzMHJD3WZasZbpBSgJqpbusLCt5Scmyo1FEGVe2gRdXjEmTlu+9buCCkLufOZA5sEwcuO222+Lss89e9kQEU6dOLZJm51J/OCBThRyicqquscYa9adjuSeZA5kDmQMrkAOcuPvuu6/Iab3MiQjy3cgrcORWYFNLCiNPnjw5/PTs2TNatmxZI8qkWZPQW8LxivlNa1TR5w/Pnz8/JkyYUGQoWj0lpl+aiqrxzty5c2PGjBnVMkI8O27cuCJN4YpIY1cN8vMjmQOZAyuYA7W2Zrs8wLYI4pZFsbnJJqHSfUK+sxHKxUo2KX3RBT2vvDurON5z+dfXj/U7rlItkrxXZJ0rK/vCztJWRWhVYCsp+WmnnRbXXHNNkYrvoIMOKqoCogsX2vxVFtL0ser8z1Mu/XvYsGFFWOXGG2+MDh06xIIFC/7rnRTST/X5X5vqVJfPvaP4TE7WV155Jbp161ZEWXzvee8lOkr7mtpTl+8VdHrHZ6kN/6fiOfWefPLJsc4668Qpp5xSPJ+KHMCldXhecvYvf/nL8cQTT8RGcvPmkjmQOdDgOLBCwNaO3PenzyvAcp3VWkbzpuXgOOXTBfHxp/NjlWaNomu7FtF4MaB567DJceLfR8efD9skNl+7TbFDt9tqLYrdwZtf8Hzst2XnuGy/ntG86ef5VGswhI7/2I3cZdXmxW7kZSkfzpxXXGCxdtvmcUtxpKny+oDrqMmzo8fqLYudyL/654T407/ei5Fnb1Psnq5LpSqwnTlzZuy2224xYMCA+Oijj+KWW24pSH/22Wfj1FNPLYBwxx13LJImDxw4MA499NDYf//9Y+utt44f//jHBci+8847xZrw4YcfHkcffXR88sknxXNAPJW77767ADd1qfv444+PE044Ia6//vq46qqrYvr06QXoqVtdhx12WAGUjADeLg9UW1tuueV/6nz99deLevQBaFpP+fDDD+PYY4+NiRMnFukir7322uJztGr76aefjj/96U+F9zxo0KDCe0bXmWeeWazDdOrUKc4///zif/X36NEj7rjjjiLXsxSUDz30UPT6f+ydCZyP1ffHP/ZtGPturDOMfZelUshWoghFZMmaotK+iLQqkZ2yC0UiZEtCdmMbjH2M3RhmjFmN/+99vr6a/CMyo8FzX+Y14/t9nvvce+597ud8zj33nOLFk9LwOm1xJOBI4DZJINHBFvY59Pej6v3dbqVIn9ICVtTxzmLnXJ/8Zof+CAjRfT5ZtLJX+b9lqMRJnrstWOtfqagnx+3Q6QsxWtenkp3PXb4nRL65MyifZ5q/FRegdr1TMzWH+Cm/Z2qLcczRm5stdpTn8k2cmyXWM4kV/ulc7G/7zqnO134KeLuasqVPqVaTdlo9hGhMWlAry7+Ik9RlD7orIoLNLVy4UCNGjNCgQYPUsmVL+7tYsWLq0KGDsdxWrVppwYIFwlO9YcOGBoRNmzZVjRo19OWXXxoYA1q//fabnn/+efu8ffv2IocuIMZvyty5cw3w5syZo4iICAPJkSNHGpAGBARYQmZY7cyZM9WpUycDa8D2q6++0sqVKw2YaX/Xrl3NXE0dHTt2VNmyZU0pmD9/vrDM0N569eqpV69eBvyZM2dWxYoV9e6772rt2rV6/fXXlSFDBuEQ+NBDD1lf+AGI8TSkf/QDGbz44ot6//33FRkZqc6dO6tRo0YO2N7sC+Zc70jgLpJAooNtaGSseny/V0dDo7Ri3zmNaemj9lVzq9esvfp9/zkdORultlVyWeaf92bv0y8vVdCmoDC9Pf+ghjX31shVR3XmQoweLZVNr/+0X9k8Uqlt5VzyypJW36w5pmEtvPXLzhDN3HLKoi49Viqbpm06qZpFPDWwcSG9Onufdp68oJcf9rIEA5nTpbTEASQxmLbxpIVDJDzi89XzWGxlMvgcOhNpUaEeKJpZTcZuV/7MaXTqfIwiYy7qIe8sWnXgnE6di9LP3crJJ0c6bT0arnojtqhDtTwWZ9nNag+fjdKLs/fq2LloO29LHx7yzqznpu62PnF+l7CQxGDOmiGlnQsOOR+tBd3KKk+mNGo/dZeCzkXp1LloNS2fQ11q5NETY3eoeO70xuwHNi5sYSYTs1wLbC9cuKDGjRurXLlyeuaZZ9S3b1+1aNHCwId7BgwYYADrLoBZ69at1axZM1WvXt3AFoDkuhUrVhh4pU+f3ryeASgAG4Bygy31A8o8t23bturevbuBL+ZnGOuQIUP0448/GrC5wRbmi1MC98JCAUv2lc+fP29tox7AkYLyALDCSnEIAzz9/f0NfHFq2LBhg958801j3hMmTDCzsBtsaTufwd75HCCnr+PGjTOABXRRHBxmm5gz1anbkUDSlkCigy2A8/CwLRa+cIbfSXWsmkfVC2cyIGlePodmbz2t9xsU0p6TFzRi1VEd719D7/9ySD9sOalvW5dQx+92G0i1rphT9w/x0yePFbGsPj1+2KP1gWF66cH86jY9QG884qXX63hZYAmeB6gOaFxYj47aZpmAiFUMQM/uUMpGhMQGz0zaqTEti6uOT2Y1A1SzpNHolsUtilXGtMlNKXh20k4NalbMIl9V6b9WXzxTQs3L5VDRN1dp+auVLDkBcY13nrhgyQaITkUhyAUZgWDMRMqib0NWHLFr2k3dZXGgZ3UoZakHK3+yXm82KqxmZbKr2pebNLmNrzYcDtPyva6EBC/N3qvV+89pxnOlVHPQJg15ytvCP96Oci2whTHCZmGNeCrDMLdu3WqMExMw4ApgYlblGkANU2qtWrUMzABbQPWjjz4yEIVNYnbt3bu3mX8BZZyu3GBLnZhw2QN97bXXDPjY7506daqZavkNA47PbAE7WCusGLB94403DGx5LmCdJ08eY620AeAFFIsWLWq/MUkDvj4+PnrvvfeugC1e95MmTdKDDz5o/QBw+RszNQwXppw6dWprG/1m7xhlpEGDBg7Y3o4J6zzDkUASlUCig63/8Quq/MVGzX++jPovClSq5Mm0/9QFNSmXQ4WypNHAxYH6vkMpy3kLQJIkoM7wLUqVLJneeKSgASKZdoiu1GbiTq3oVUFVC2bUg19vUZGsaTS8hY+6TA/Q+sBQ5c+cVou7l9WLs/YamN5f1NMyBvHsuduD9eWvh0X8qBmdSmvujmADwNkdSpupucaXm1Q6bwZjlER++vzxIhqx6pgW7T6jWc+VshCQg5cfll/fKhaTuc6QzfJ/q6olN+gyI0CT2pRQ45LZrgzzsj0hevIbf71Zr6BefTi/sWYY948dSwnzNfGOicE8ft1xvT73gH7pVsaiZzUYsdXCNfp+tM7CV8Kq2cdFkaAvJJ9f06eiCmW9Oc/ffzv/rgW27MNiWp0+fboB4M6dOw0AASZMuIApZl5vb29ji7/++quZdatWrar169cbKFWoUMHYKyCMCRY2GR4ervvuu8/2TgGt+GALsAHqmHubN29u9eLl6+HhoePHj9seK2Zp2oxTFEwXE/PgwYPtGhgn3sA4OO3du1eff/65sdx06dJd2fulTszMmIIBdVg35vFp06YZe2aPFzZOnUuXLrV2w2r5DHA+evSo7VHzG6ClT+xn0x/quRvOov/bueTc50jgXpZAooPtsJVH9c7P+7XixQqatP6kPl94QMXyeWh5z/IauCTQTMlzOpbSw8PIC5tZDUpkNYDtWjOvSufJoL5z9mtL30qavPGk+mPm/fJBM/VW/mSDnq6aS1ULZlL9Elks32z3CTt1bkhtizn8wS+HLCwisY1xqIJxYgpuOHKrZrQvpel+J+V/9Lx+faGCAk5FqP6ILZrWrqQal8xq8wFTcI2vNssLtvtUcXWavltBZ6MsJvNrcw/o172utHkNhm9VjaKe+qpZMXN2cpfl+87piXHbzRz9aMlsajJuu+3lPlMpl6X843oYOsx9x/ELFi951B9HNX7dCW3vW1k531qln7uUVd3imW1nOC7uktpP262Akxc0v0sZy8d7O8o/Hf0BuK4EArnJBt3ovThIwU5hwLlz577Jp9zY5TfalhurzbnKkYAjAUcCf5VAooPtmz8fsHytANmmw2F64ZvtmtijvIFY9+kBypslrT55rLC6zQjQukMkVs9oae0618xrJtatR8It5+08/zN6Y/ZeFcmdQU+Uza5RK4/ow8eK6Pi5aA1deURhEbHGctkTnbX1lNpP2XU5804J7Q+O1BPfbLd4zJiDRz/lI5SAUb8FqbRXRksa/8XyIC3dFaK0aVIYm5z0TAm1GLlVT1TNo/ZVcqn+1356yDer3qjnpRbj/eWbI70iYi+KJAsz25dSxfz/f++UxPQwaCD4iXI59GZdL4uPXOnj9bp4SZrTpYzemLdf93llVK/aBfTCD3uNwZOgfuTqoxq16oglUsiaPpW+bFpU7/18QEVzprNUg7er/BPY3o52cE4VRokp2H1E53Y813mGIwFHAo4EEkoCiQ62CdXQG62HLD6dpgcIM+7S7uXknSOdnWP9yxndf/BSvvpZ8b2O3XUdCI7UA59tUK9HMBMX+H/Ni39P/C+v5SF9rev/rt83c+2Nyu1a1yUFsP3HPnDWFsFSGGjOzCZ08ga813jG5fO4/9gm5wJHAo4EHAnEk8BdBbaEMiYR+9ND/bSpf41/PIJzKzOBZxGIgoAaSe24zq306+p7kzzYhoZKvr7S8eOupqdLJ/3+u1ShQkKKQfr6a2nXLumzz1zPcIojAUcCjgRuQgJ3FdjSbwAw9nJqvbsZBG9ijG/p0iQPtufOSS1aSBMmSNmzS7/+Kn37rfTRR9IPP0inTkmvvy4tWyatWiVVqyY1ayalSiUtWCAtXuz6rGVLaf9+acQIiVCPBNXAQet/R3fsmpMnpUyZXGC7bp30008S0aDatZNIxNG+vcR+Ms9+9FHJiSV9S/POudmRwN0mgbsObO+2Afqv+5PoYOvn5wKsNGmkWbOk/PlvrsuALeA5erSUL580dqx06JD0yCNS165ExHAB5aefSu+84/p59VUpY0bpww+lfv2kTz6R+vSRXnhBGjBAWrJEypBBat1aevZZF4C++64LhKnzvfek116Thg+XHn9c8vGRJk6UypZ1PcsN1DfXE+dqRwKOBO5iCThgexcPbkJ0LVHBNjpa6tRJmjTJtRc6cKDUt+/NNRszco0a0oMPugAS9tm5s7RpkzR4sDR/voutzpsnEa5x5UqpWDHXdVmzSm+/LUVFSXPmSB98IBG16tgxaedOF6hOmSJNniyNGSNt2SJVrOgC9rp1pYAAV1sJU8mzFi6UZsyQMuNB7hRHAo4EHAn8KQEHbJ3ZcF0JJCrY4nCEebdLFyllSpfZt5Qr6MgNF7cZGUDMmfPP2zARA4A//+wyMW/Y4GLAOFMVKOACeMAZxhocLK1d62K1ACzAz3dnzrjAdto0acgQ155trVqudtJm2o/pGGbbv7+0fr3rWU6qyRsePudCRwL3igQcsL1XRvpf9jNRwfZftukvt50/79ojnT5dypXrr2D7+efSokWuvdiePaUGDVz7tph+AVzMwIAn+6+YmWHWgP3hw9L/Ikmpe3epeXPXDyZuIlphIsYUXb68tGOHdP/90r59ruvr1ZO+/FJ64w0pz+2J8JUQInTqcCTgSCDxJeCAbeLL+I5+QpIGW1jq7Nku4IThYjIGVAFXGClOT5GR0urVLicqTME4TA0b5gJhzL5PP+1yqipYUCJFIIw1eXIXQx03zlVv9equeypVknr1kl5+2eVg9cQTLmZOO/hs0CAX6GKuhi0/9ljCH0G6o2eT03hHAveuBBywvXfH/oZ6nuTBFlDFfLt1q9Stm8tz+OxZ6ZlnXIyVfdWXXnLt4e7Z4wLOAwdc11St6nJogqEC2B6XA5MA0O4ztYAme7yenq66YawcK2LvF4cp/gbEOX7EMwFlgBhHqocfviEZOxc5EnAkcPdLwAHbu3+Mb6mHSRps6RmgCKDiXcz+KUDKfitHb2C4ACKOUOy38j2AyjX8zXlZ7oXVApB797pMxZSDB6VChUgH5KqHYz6A8NGjrmvCw6UTJ1xAjJMWjNnb2/Ub0zZ1sg/tFEcCjgQcCYjDDx9a4pLL6Up7JkuWbNjfCeaaR1YvXbp0iYDuZHkhsLxT7i4JJHmwvbvE7fTGkYAjgbtUAg7Y3qUDm1DdSupgS35blD1S9JHsPSEKuW3J3IMCSa7cWyqnT7vO63IkCJaNObtHD5dz1tXKKWeOcerCLH0zUapiYqS33nKd823T5paaeztuJkNSzZo1LSWjr6+vHuFMtFMcCdzlEnDA9i4f4FvtXlIHWxIUkDcWwM1OBCmzLF9SYGCgpfIj1y5J3f/44w9LgRcSEqLQ0FDLU7tjxw7LoUv6Pfd9y5cvtwT1pOcjlR/J4Emld+7cOctbS32k59u2bZs8PT0NNMiRS4pBks1TXyUcqdyFM7vIraK8AAAgAElEQVSlS7s8ltkzfvFFaehQqVw5KSjIFVoSM3ejRtLIkdLHH7sCcWDmxnHr4kWXYxaOV4Axe8wREVLJki7TOOeFH3jABeKYzvGkJi50YKDLsxqvac4R4wzGffXrK87TU9t37LB8vvSHgoLhzkmcLVs26zdJH1avXq1jx46Z1Yr8wsgWeSD3atWqWRpBt+xIK3jw4EH7LlWqVKasUHbt2mXyQublypWzVIfMK3IHk1yCOrZv327P53vyDdM2xnP37t12Tc74x7pudVI79zsS+A8k4IDtfyD0O+mRiQ22hw8ftuTt5MDld0b2Xm+isLDDagFbQIJC/liSwz/66KOWWJ7E87CpoUOHat26dfr5558ttyw5d7t27WoLO4VrARKAhu/JzUt+3dGjR1ve3QULFlh+XOopWbKk5dDNnz+/gc7bb7+tFi1a6IcffrA8uGXKlHH1gpjNME6YLSEk+SEwBkDboYPLY5mAGkSqgqES1WrqVOmrr1zHimDGnBHmrC/3tWrl2hfGw5qAIATUIAIWAA64wYoBJoJ8zJwp/faby0sa0C9eXNq8WXGDB2vXkSPKlSvXFZnRF5Lcv/TSSyYfAPHs2bOaM2eO5ReeO3eu5S4eP3689uzZY3l5US7I/wtgA9Z8/8n/2vL+++9r1qxZ6tSpk7y8vEz+1I0cyQnMWDVo0MDyIaOYkDZx6tSpevjhhy1vcPny5Q3Yn3jiCdvnatmypcoiQ6c4EriDJeCA7R08eLej6YkJtrGxsQaCw4cPN3bIIt0BALqJ8ndgO2PGDMFQhw0bpkWLFhkAsnhjsiShPXlxn3/++StAnD59ensiAENSesyavXv31uOPP25te+ONN8yczOL/9NNPa+PGjVYXQFu1alUDGT5r2LChfvnlFxUuXFgvcxTIDbZ4KhNKEhYIKAJ6gO+oUS4Paryp+T/BMgBQPJ1x4iKKFQz1xx9dzBQA5Tp/f1fADgJzEJSDzwni8dBDruhWAHfbtsZi7ewwwN24sUQ/OScMm8axK145ceKEnnvuObVv397A8/777zcZ0EcUiwkTJhjoYSEA+DDZDx482MAQdg/YInd+kDfgvGXLFmOkWBLIRzxy5EizOGAlqFu3rjZs2GByhdUWK1bMLAkAPMD/zjvv6IMPPtCyZcv07LPPKhMM3imOBO5gCThgewcP3u1oemKCLSZJ2CJsCrPj5MmTb9rJ7u/AFnaE+RMWBVOl3p49e9rv6tWrGzCwoAPw3QC7ywWgYcEHbAEH2BeADcPFjAoQw6IBU+rdv3+/mT1PnTplz6tVq5ZSpkxpAFwa07EbbPkbkzBne0lsAGACngAvZ3s51wsYw7DZz+Ua2sV9Fy64AnFw7Agw5d7t2133jh+v/2korsAc1OcG2+eecx1DAmwJQQkwk2wBqwHP4vurLAjIBCsD40FfUBbGjh2rDBkymKKCrGC4X331lZnKAVv6ivXAzWwB2pkzZxrYzp8/36wImIKjo6PVp08fqw9WfP78+b+ALXu3JUqUMDDHhMyzsDjAejHVP4WMnOJI4A6XgAO2d/gAJnbzExNsaTuAC9ukpCbLzk0WwBZGBmhigoalskCzWAOMY8aMucJIAdN69erZIv7iiy/q448//gu4Yz4FJHDPx6QNyML4MKXCaGFy/fv317x588zUDNimSZPGzMiwcvaOMZ8+9NBDBkJWMN+yd8r+KuZdmCXHhgBVAJU9XJgmR4xgtQTZIDQkYSM5H8wRJGI7b9vmMivDft1gS+ANYjvDbAnowble9n07dnQxW8zKMF2ia3EMiTPGX3yhuMmTFRQdbYDpZozsOWMSxgROH5o0aWJ9X7VqlZ588kmNGjXKAHjlypW2J4sMv/vuO/Xt29f2Yt3MFscyTO2YhTG9w1i5hnqR5+uvv27fYQUAjGG27A1jUuazTz/91AD99OnTdh8ATf1OcSRwp0vAAds7fQQTuf2JDba32nyAGnAIDg62BR+zJYv2kSNHtHjxYjODAp7JkiXTmjVrbI8SZgaDg8HCotzFzbQPHDhgIMx+I/uJmImpv1mzZipQoICZUjGB5suXz0AVJQFnLMCD7wGqKwVmCtix14qHMckXvvnGFTqSc7tEwMK8C+iidGAa5rwu54dhtJicKdTJ3i6eu8RsBnwBV0zQmKfJdAQ7xsTMmWDqIPkCbJc+AswE8mjTRhdz59Yfa9YYQ6cPlIsXL2rFihXmIYzjEjIEBFFAkAcKRZUqVa6AKmweUzDmdIobbDG7o/wwDo0xXYst5w3GlpEp5mlM/Oz5srcO80VmfIYzFM5sWAVwQsPszL66UxwJ3A0ScMD2bhjFROxDUgfbROy6U/VNSACwxQLAXu03KBO3UAB9thYmTpz4pzn+FupzbnUkkBQk4IBtUhiFJNwGB2yT8OAksaZhGaBgRbjVQl0JUc+ttsO535FAQknAAduEkuRdWs+1wNbtUMOiyN8U9v8w015vkcRcyXlMrnN7AV9LdDjWcC3OU5hzMWtGRUWZSZf72S+l0IagoCDbs+UH5yeegykzvpn4Lh0ip1uOBBwJ3AEScMD2Dhik/7KJ1wJbnGTY02zbtq3txbF3yl4be3uA4rXKmTNnbO9v0KBBtpd6vcIxmi5dupjDTP369Q042RvF8Ymzru7oToA9jk3e3t4GvBwf4j72HZ1gCP/l7HGe7UjAkYBbAg7YOnPhuhK4HtjiSMP5S0DNXTgzSRADviOaEGdTAT88eDmKAxjjcERgA86xugvnVN99912lS5fOjnrg7QqoEjiB+giQAJPlOrx+AVt3pCbO67Zp08aO9eAhzN4hASbwUO7cubNFIMLxhr+p3ymOBBwJOBK43RJwwPZ2S/wOe971wBavXgCTM5IUPHMx/XJUhLOumzdvNq9fjohwZpXjOEQHwluXIyJusOWICcwVMAakOW/JERs8YwFzvIjdx4L+Dmx5JkdxiFJUvHhxO8ICuAPoBFQAmGvUqGGBEuiPUxwJOBJwJHC7JeCA7e2W+B32vOuBLcEOiPID0GG+5RjJvn371K5dOwNbPz8/TZkyxcL0YTLmDCVgCwOND7Yc0SFKEwEROKrDkRwCSGCaBmw5NuJmpNcDW87CYkqGIXOWs1+/fnZshaMl7OkSNQoG7BRHAo4EHAncbgk4YHu7JX6HPe+fwHbcuHHGFt3eo7BZwuu5wXbSpEl2DpYzlz169LCISzDg+GZkzsTCdmG2nP1s3bq1xRomeD33xwdbzmwSkILACQA3z8UZiiQB8cGWRAJfEMAhLs6CVwDomJ2JB+wURwKOBBwJ3G4JOGB7uyV+hz3vWmBLyD0i+wBeOC7BQgFUzMHstcJIiY0L6AKYBCzAmYpg80QhAgCvRFmSLAYuZysxFxOpCMAlYhMmaAIeuL2KN23aZAyVgpcy+7gwZiITsdeLGRq2TchAQg0SYpA62VeGPfOZUxwJOBJwJHC7JeCA7e2W+B32vGuBbWKfg0yI+hOijjtsuJzmOhJwJJBEJeCAbRIdmKTSLCeoRVIZCacdjgQcCdzJEnDA9k4evdvQ9iQNtkQsSoBoRTclxpt8ZlJi19drS1Jq502Nh3OxI4E7RAIO2N4hA/VfNTNJg21srDR5sivv64ABbOK6gvSTS5Y8rpeTwieI7EgmQAYeMvFcjlz1d/UOHDjQjj5xxpjcrZztdRfOIJMdiL1tgvXfjkLuWBzFOK+Mt/e1SkREhHlvcybaybJzO0bGeca9JgEHbO+1Eb/J/iZpsKUvgCv5XMn3SgYbwJe8sRMnShs3utLXeXlJBNAgUw4/hJckBd60aa5MO5y9JZn64cOuFHbkeiVFHSn/Vq+W1q6Vdu+WiIz1+eeu7D2SZa0h8D5Hnjw8PMwRCy9qsgORtYbvcd7KkyePJUznnO+FCxfsN7lgFy5cqKxZsxr48jlJ7UmejuMY4SgphKck8w73c1aZusguhKMY3tg4gJGFiKNRpMMjvR9AT1Yexo4oXByDwhOcI1UE/CCKF6kGOWbF/2G11E86Qs5C49VN+5ziSMCRQMJJwAHbhJPlXVlTYoMt53Jhg4R4JIesG2RuWJhRURJhHz/80JWO7tlnXcnRyYH66quu5OykrYP5zp3rAuK+fV05YU+flipVcgE0P5zBJS3c5s1S+fIugOYz2Oy337rAnFyz6dIpPDzcwkgCcgTV+P33380Lmh+8okmSTlxn+kafuJ6XjQAe5GmFbRJNi/6Tpo6/OTKFJzagSJxp6uVoFYALoAOieFVTD8/AU5szxYAkzJT0dd9++61F7eKMM2BM4BFy0eKJzVljjmYRXnPJkiXmEY53OMFASpYsacexevbsacFGrhdy84bHxrnQkYAjgSsScMDWmQzXlUBigi1hFjGrkiDczQrdx3pualjIeQrz5EhQv37S0KEuNgpAYsZds0Y6f17y8HDliQV4uefECal2balqVRfA9u/vAug9e1x5Zt9/X5o61ZULlqTssOLLzBbgI4wkZ4MBxo4dO1pquT59+hg7xGwL4NI/dwEUjx07ZqA4e/ZsffLJJyJpO3UA0kTNAsDdCRoA6wEDBlh4SgAZ8OW6vHnzqnv37ia3kJAQ+wFYyS8LsyVONGeTd+zYYQBOABHq7t27twE9Cd0B31atWhkT55nkl8W0/eabbxoYO8WRgCOBhJWAA7YJK8+7rrbEBFvMl5yhJYYxZ2aJmQzDuumCubh1a6l5c4lztG+9JbE/OWaM1KmTay+XkJJTpmCXlT791GV+9vOTjh2Thg93sd2PP3bt92JCzZFDCg521QPrHTHCxYYvg+2hQ4eugC3slsQHbrClPwAdpuT33nvvL2BLRiLA9vvvvzcQjA+2ACnA+3dgS0hMzjaTTJ1YzwAwjJWEEJiFCRaCafh6YIsigIJAlC1AF0YbH2zbt29vJm7qcoojAUcCCSsBB2wTVp53XW2JCbYJKqxq1aSgIGnePAlmhtNU797Sm2+6zMiA+MmTEk5VH3wgvfKKVKiQa78XMzH3NWkidesmBQS46gKU69SRxo93AXjevNKwYX+akYcMsaAeyZIn18zvv9f306frlb591bBRI4WHhmrl6tVmmk132aGKsJVEywLoYL8kS8CsmzlzZtu3xeRMZCw32GIaHjZsmO3TYkYeP368Rc+Cpb722mvGegFLHJ+IjkVAERIusE9L4BAAn9CZ7BtjMmaPGHDHdEy9xIyG3fJMInfhzEUwEdqSPHnyBB0epzJHAve6BBywvddnwD/0/44B2337XKbi0qVdjkwUHJ727pU8PSXY2pEjLucoQDY0VNqwQQJUAGeuCQmRtmxxfVajhovhArqAb5Ysrh+crZIn16XwcIX/8Yf2586t0JkzlXL+fFVculTHx45V2OrVyjN4sPZ/+qkKS8rGPq+wWp8wUzCxmjH97tq1yyJalSpVyj4HiIk3HR/o2K/FJM1vWD8ma1g1+68AMHuyxH8mjy+gjccz15GAAbDOkSOH1YuZmDzDfM/nJGzgegCZZ8LO8Z6GKcOiHQcpZ2FwJJCwEkgwsMVxg0XDKXeXBHCWwXHpX5l37y5R/KU3kadPa3u7dvLbskXtsmVTcIMGyp09u7R1q+TtLUVGSkePSg884DJdw5id4kjAkcA9KwF8NDhpcBkneyZLlmzY3wkj2bUkdOnSpUs4WEycONH2kpxy90gAJkR8Y/b4nDywV41rsmRKduGCkm3bprjcuZUsd25d2rTJxXxhyf7+rr/Z++V8LkeLYNVOcSTgSOCekwBrKT4cpBy9nJL034Et+1J4MBIE3il3jwSYIOzjEeQfU6NT/j/gmskZEMXLGfO1G1Djf06UK753iiMBRwL3pARYS0eOHGnJWC5bCf892NapU+eeOzJg62cy+3fXluvt2bLPiNPP/v37LSsPuWIB5RkzZth+IGnzklJhn5RMQiSnx+kI56SaNWta5qDrFfZL8RImjV/lypX/lfNQcHCwBZ/gPbnaSkBAi1dffdX2SQlSwRlagmWgwLLXmhCFZ4wYMcICbuD17X5eQtQdvw76iac1gTHYR75WiYyMNIcvjia5HcISui0JUR9HvNasWWNz+UbayXlrUj6S49kpjgTiSyDB9mxvJ9gCcjuOhyv64iWVzJVeaVPdnOfkxbhL2nzkvFKnSK6yef9dyrVVB86p/ZRdeql2AfWolfeGZxX4fCIsWntPR6hivoxKn/rm2n7DD0qgC68FtiyWHHfBxMwZU5x4CLLAuVICLeC8Q/g/AA6nHBaqsmXL2nlaPiNXLeCClufp6WnHV6gDIMKzFk2QwsKFIxH3cWwme/bs9hl1cF4U0OS8LkEcCBzBeVScgoigRAQnrgNMeTaF5PNETho+fLg5BxFcgvCEtIc2eHl5mWcu9+MwhEKBUxJgxX04LwEoRFwi8APPA1T4jProC+3DVORenPk/CgjtBaxxcKJuZEQhwARKCoEt8FBGhrTBfT42/iKPA5Pbg5lnkNqQttNO6qMe2uF2jkIWyIZ2My5o17SVduBE5R6bMmXKWO7fgIAA+5z/M8akRqRPjBNjQuQqZMG4MxZ8z5jhhEX7KYwXMiVgB9fyN+1zjyNnghlrLCaMAwoFfeBajh3hNMb2BYU2ca6YH6JrcfyJfrrnh/saHMYYa9pOuxgXjpYhK+YF/SHKF7KhL8iN9jEmnGfGeY2xJ6IXc4T5VrFiRZMdKSI5lsU8Q170typnsyVzTjt8+LBy585t84T2Mt7U5Q5swrxxrH4JtCDdwdXcFrD1P35Bk9YeU4qUydXj/nzKkym1iWyef7B+3x2ivFnTqkvNvEqb8saBp/LnG5UvQypN7lBKI38/osI50ql5uRw3NBRHQ6P04OebVLFQJk3vcPNOXZExcWo9aaf2BUdoRc/yypwupQDwRbtDtPPkBfV5MP812xEbd0mfLjusj5YEavMrlVQsuyv0X1It1wJbFjG0fTR5PGLdhcWOKEgsiCymnN1kMWUxZoECmDl7CmPgWhZXAixwD4ssCxemluacmZVsoWzatKktlAAQ7NANFCx+LIQAyIoVKwx4WTjxIeCYC8ddYE6EJOQZVapUMXbK8/mMZ3F8hsWRABGlS5e2UIicZWWRJS8vsYJpI8yWQBKABgANQ+SMMP3hvCr9zJkzp7WXzwla4XYYBJg5e0s0KL4nuAQy4xgOfg5YB9zgQT30H+WVIBgs4owBBfBDTnzGIs+17AMxFgAMIMExIM7b8mwYMgCHzABmjgTh7EboRo4GASAAEuNAKEjGh2cxro0aNbJcxAA9QIbVgr9pK0CGnOkTgTA4coQixJgTlIQfjhshe/pBncgb6wf3Va9e3frDkSPkipIzefJkAyjagpLGESYUD0APmbNQwcy5hqNJ8QtyYXyRCdaApUuX2vgvXrzYfjOvkC/jybixbwa4useE41TIhznHPKKNAD+RvABj/FHeeustO5pFYdyQHffQR+YVMnZH/kIhYAxpE3MSJYC/mR9OuXclkOhgGxUbpwGLA/X5okO6mCKZvn+ulJqUyqb1gWFqMcFfh09HqK5vVv3StaxOno9RaGSsmWWzZkilLOlS6tT5GNvuioyNE0CVO2NqgcnHw2KULlVyBZyKUKPR29S5em69UddL2dKnUtDZKLs+ZfJkrutTJNPx0GglT55MF6IvKkv6lAqLvKhsGVIp7tIlXYiOs9+AKJ8BnhExcXYPBCt1yuTWJpQEmOmGwDA98NkGbXq7mnxzpbfZczo8Rm0n71KcLumXLi4WRTlyLkoR0XHKmDaFomIvKVuGlGo+3l/noy5qTEsfUzByZkxtv4+FRtlzKUkFhK8FtpgKWUBYtDlrejXYos0DKIAOCylsjkWY850s9mj9MDqOwWCm47wooQbXr19vAEoUJBZ3Fj0WQRZYTHOcG4UNsSgToIF7a9WqZcDgjqwEc6JNgBv1YDKF8WE+BhgwJW/YsMFYGtcALPSFCEywP8zGsBpAlyT0hFtEDpyNZWGnPxMmTLDvUQIIcQg4LFq0yBZqABhTrZtdISMWbMDzxx9/tOfCXvls7dq1BjqwZOokDjK/YU8oMgCDe5FHXoAWgIlsAAxYJ7+RkzsaFyBMn1Ee+JvrkQfgC5DxHX4W9IO6ASkUFACSvhAsA7kuW7bM9uxhnbQF5gp4AzDIhDGgr4wb7UGRmTJligEjYMSYUqf7qBPXwyYBQ+TdqVMnkz9yRYngOBLtBcABt1mzZpmChUkapQjLCWMOAF8NtgTjgEFzThhlhnEEXKmXeUF7mEPMHawMWC64jvlInShQsF0UNPrD1giWG57LWDK+3Ef/tm7dagob55VRpOgn9WI9YD4AtlhTAHnmHGCLFed6ZvV7F4LunZ4nOtgGh8eo/dTdBlgLdwXrk8eKqEfNfKozfKvSpEymnSfC1al6XjUskUWNx2xXveJZtPPEBaVPlVxT2vqq/UR/HQiN0YNFPTXxj2N6qU4BNSmdXU1HbtVrDQppz6kLmr75pB4rlV1da+bRliPhGrwiSI+VyqY524LVqkIOda2ZV74frVe5fB6qXzyLAd9bP+zVqteqaOL645q07rgeLZ1dK/efU/7MafRrz3J6bupubTl6XhXzZ9TP/sGqXiiTfupU2kCywPtr1OG+3BrYuLDSXGbjmIWrfrHJ+te5eh6bQd9tPqnX5x5Qs7LZtSwgRMdDorSkV3nVGLxZGdOkUNsquYyVD2xSxMC1y4wAPVEuh9KnSqEPGhZS8iSwGXwtsGUxZvH+9ddfzUQGQ8KEBnNjgQNs2bdlkQZUYJEsmjBIgISg+yy47FESyxcApD7MeCyOuMizqLrBlnaw4AG2MBw3g4ZRYHYGVAEUwAKQh5HwLD4niAQmPhZ1jqjFB1uuAaxZbAELAkbA0tjL5TsWWhbQ+GDLgst+I/WwQL/00ku2kAO23EsbWZjdYAu4AmCwQpICYEImKAVgAvsCbJERDJUXkkUZJobsUGoAQgr10x+uQYYwe8ACAASUSEQAgAJY9JnnI1OYP8yXdvE5P/QTFsxxBKwMgO+gQYOugC3P5r4aNWoYI0X5QCaAP8wOtovSRN+RBW1mLJEZSkh8sGVuAPIoPAAR0cJogxtssQwA+vQB8IZFA55usEVhA+CYF3x/dcANFCCuB6wJ0gGIAobUS7Quxp75iBLG/KDfp0+fNjB2gy1txkSPHBgLxgg50i7GkjlG35Ev/UdhQflj/LHgMLb0E4CljyhPKCRkgOK9YDzjm77vHYhxeuqWQKKD7YHgSFUbvElv1vXS2DXH1aJcdqVKmVzj1x03s++k9Sf08kMF9MPWU8Y4Zz1XSsNWHtUnSw/rxQfyacyaY8aE336koHwGrlOL8jlVKnd6vbvggJZ2K6dZ205r2voTWtm7gk6GxajCR+s1ob2vWlfIqTZTdmnf6Qj1rJVPXafv1pzny6ieTxYN/i1I780/qM19K+mZybvkkSaFPZc92IMhkfqqmbdqf7FR/u9WU1hUnFpM2KG2lXPp/fqF1PX7Pfre76R+e6G8Suf+c793y9FwVf5onZb2rqAHimTWrhMXVGf4Fj1bJbc+erSwHh+3w/Zq+zUopEajt6rXA/n1xeNFVfmLTaqQL4Ni4i5p8a4QfdeupGoVyaTktztP6zXeievt2bLQAqiwEBZ6wgHC3GAzLG4sepj1YGuY8zDNwrIAPFgYCzT3YkrElMd3MFtMoyxeFMCWBQvTZnywhVHASDCdYuplHw4zHoACMwGACJ/oZra0E2bNswEvABCghlnBSohZDPgD/MQHxnRJu1hoAVvAH7MjC3t8sAXweIkwwfJcWCzgAwu77OJvZlLY4Lx582wRRxlhPxbWxOIMAwVo3eANK4IJwdZZwFFSKLAtwALmT7uRARYDlAgWeNgc4I0MAHMAEtDDvItZmfFCUUFutAW5cQ8sn71a2sU4oBigHAHEgDLfI2fM15hFsTRwLyEjAU3kgpIEYMHKMbdzn5vZwvapC2bPGKMocB/AybOQG+PMXKPt9BugBGQBYJQBFCHajhUCmVPcgTcYE54F2LqZLWNIWwBo6sIkjbyZb/wGvJkfjBX9pu30DVZN+3kmYwmzR97IjP4iLxQmxghlge8BYczGKG1YGugLign9oG7mFWNIH5xy70og0cF27aFQ1R7qp+UvlFf/xYHaeTxcp89GaWjL4gqJiNVXyw9rQltfPT52h96vX1A978+nXrP2av7203qlrpfeW3hQM9uVVLpUKQy8Pn2siO2Lzt16WnveqaZWE/x1KjxGK14or4GLD6nfokAt615WNQp7qvKgjSqcLZ2Zf+f7B2th17IqnDWtWk3cqVPnozW8uY8ajtyqF2vnNwbcePR2VcjvYaxz2Z4QLe1ezvZhu03brbWvVlZ49EU99LWf3mtQSH0fLnBl1mDmfvPnA5qy8YSWdC8nnxzpNNPvlNpN3aWZ7UuZE1b9kVt1f1FP1S+eVa0m+uvXHuVVPl8Glei/Vr3reKlVxZwaueqIvv79qF54IL/JIing7fW8kdHqWbTZj2XxAexYsNizBKBgRYAIQAy7ADBZjDBb4m0Lw2EBAggAR8yWsBYWcr6DCfAMroU9A+AsbJh7AUOeA4jh8MM1sF1iAwNe1IczC+AJi4ad4SSFWRhGQnsBUgARcyCfY1rEkYY24fiDcgDI0haUCPZuWeipmz1OAAjWwh4kDJIFln5TFwDC/iKFPgAUsF/YHQoF5mOAF6BATgAne8f0H6UCkygLPAwNIHMXWBVygsXTBszx7n1zrqONWBvYR2QsAPqffvrJ6kV+sF3kAfgA1LBlxoSxAdj5DvkiH8zHAA77yoAclgYADNm79ycBGQCOfgA8OGZxD31i3OkLoIgJHDZMu1AMkBnMFXkw/rQRByjmG31jbNzzBTO52/TNvid1IXfaSb8YExIv0E7Gk/7DRJlzsFhkwJi75wUKCaZtxoX9bfrM98gBpYt2oRAwprQVmdMf5i373qoDd0MAACAASURBVIwxigKFOcBcoQ63tzoyYK4xV1GQeK7jnXzvguxtY7aA5ahVR/X7ixU0d3uwXv1ut5pWy62xLYub2fTQ2UjNbFdKdUZs0eOls5v5t+O0XXqmUi6lT5NCQ5cGavd79+mn7cHqOHmnfnupot1XIHMajXrKR83GbbfrfniulH72P6OO3+3W1La+OhQSqaErjmhUSx8NXh6ksxGxWtStrO3jFhmwVs9Vya1HSmRVva/9tPSF8sqaPpVqfLVZ05711bI9Z/XjttP6plVxdft+j4LDorX19Sp6fnqAzkTEakGXMmbmdhfAtsm47caiJ7fxVdb0Kc3bud3kXRrW3FvbjoXr69+C9MWTxRR4JsqY9ZAni2n94TCt2HdOHavlVkRsnGoXzaxO3+3WUxVy6IMGhZM82Dqvj0sCLPaAImyJBRxTJqbQ+CEPWahZ5GFZsFmADVCGNcL2rjYxwvgAx6udgZKSzDGZw9xg5Hg9J0bhGZiIUWQw61IAcQCZrYL/sqDkEF+a8YeBw3oBbKc4Evg7CSQ6s527I9gcltpXza3DZ6M0efVRdX+ogDk3fbf5lLJ7pNKTZbPr9/3ntHh3iOIuXlKtYplV1yezgScMtEPV3FobGKalO8+o7yMFNXzlEZXJk0EPe2cxj+b1h0LlnTO9WlfMqQnrj+tgcKSZYZuXz2HXjf7jmHJ6pFLTMtnNyQpP4I7V8uh4WLSW7z1rJuLoi3Eau/KoXqtf0Jynvl13XOcjL2rF/nPmYNWmUk69OGuvFnQtqxqFMv1FljhNjVh1RMdDY8zRKlWK5OpWM69+2HJKR0Ki5JsnvYLDY/V46Wy2D4xpeteJcOFt9VTFnNbGiWuPKyA4wvaMO1TLo9QpksCG7f809zsmNrLzfjsScCTgSCAJSyDRwTYJ9/1vm8YRniG/H1HJXBnMK7ntJH8NeLSIPl8SqNo+WcwBKimYd2+XXB2wvV2Sdp7jSMCRwN0sAQdsrxpdmCmMe9GuEGOpmLafLJf9bp4D1+2bA7b37NA7HXck4EggASXggG0CCvNurMoB27txVJ0+ORJwJHC7JeCA7e2W+B32PAds77ABc5rrSMCRQJKUgAO2SXJYkk6jHLBNOmPhtMSRgCOBO1cCDtjeuWN3W1rugO1tEbPzEEcCjgTucgk4YHuXD/Ctds8B21uVoHO/IwFHAo4EZJHmSKpyOUGJk8/WmRR/lYADts6McCTgSMCRwK1LwAHbW5fhXV2DA7Z39fA6nXMk4EjgNknAAdvbJOg79TEO2N6pI+e025GAI4GkJAEHbJPSaCTBtlwLbAm27k53RjoxAv2T/YU0Zv9FIdA/2WjcMXpJTkCmGbLIuJO4u9tFIH1i2hKonswtt5r6DFkQ0J+g9uR1TQqFeL3kZiXzDzl8kQ/jRYD9fypk56FPpKD7N4W4z2R+IkvOzciDNpOliYxJFLLzkK2JtHdk8SEBAIWsUAT/R95X57b9N+117nEkcDsk4IDt7ZDyHfyMa4EtGXbIskJ2FlLguQtZaMgAww+ZTwgkTyYV8qkSOJ5sLaRzI8MLweRJR0bmF+4jmDvAR3ozriXbDhlyWLxJoUeQd5KP83/ykfJ/sryQ8o5E3+R+ZQEmAQAp4mg7qdPIabpjxw4DEJ5JqjgSAgA8pJ1DUSAbDvdRL4t5/M+4l3ZxP8BNthx3/0lfR85T0sGRYYZ2knSADEJk4SF7D5lj6DOFeqibLEaAPv3mHrLsUMgSg0yQE4U6yJYD6LhT9iED6nfLlLbQZsCIROVchyLBZyQ9AMBId0jSdrLukKWJOrmGa8lBzHNpAzJHeaKdPJuxANDISkQKO2TuzoRDPxgLxi1+YnRyAzP2/CCzggUL/u0bQD/pP30lm09UVJSlQSRhA8kGSA9IGrzHH3/ccuvyLORPn1CiUO7IoesURwJ3ggQcsL0TRuk/bOM/gS0AQ6o3Up2xWJNSDcAiPRwABrshZR75V2FXLLCkYiMHKwAFaACSpGwDNFnYyf1JGjXS2pFYnTRu69atM2CnLsAbFst3AAhpz3gebJVsO4CAG2xZ+GFBpMUD1EkRR55R8p8CiizY5Lfl/2TYoR1kmDl58qSxMtghgEqKNbL5AEykxyNFHNluyIcKINBe6iYdHH2FTfKbvLWAIOnXyAxEJh+y/JDxB9Ak1ynp4QBOCooL7SWlHLllUR5IB8dzaC9pBbkfUCLfLnUCdKQCpK/IuFq1agZO9IOxIYk5Cc7JywrzJ18r48L/6RPp6OrUqWNMtmXLlqY8AIBcQ5o5cuPOmTPH5EAuVz6DhRYqVMhy1JIejzSFFIAYawGy4W/S1ZF+DvmRIYg5ApCTThDmigUCRWL69OmWmB1lwK10oECRqhBZAq7Ihb7AmhlfsgEhF6c4ErgTJOCA7Z0wSv9hG68HtrAc2BHgRh5VgLdZs2b2GQDar18/S9DOws8CDijA5lg0ASeAAcDkPoAOsIJZkcCbhReQBRgAEvKBYk6kXgALsyIAMXbsWKuT+0kID2OkxAdb7iUZPQnrYdQwJxgvLHfYsGH2HanuMLmS6B5QB9h4Lvl6yZELKPbp08dS6NEG/g9rR2EA/EmJR55ZwA3WjEJBUnrMy7BnXP7JfQpgkUuW6/z9/Q3QAUl3ITcsDBsgpC/cSy5ZGB39ox5ACOBCdrSVROwoKDBulAOegwICo0cpwbRPXl8UCFgiVgPAEMaLksE95AUG9L29ve1vWGaPHj2sH4wV4wEgotygRJGrlXGmPcjQna+VNIMoTdTLeAPKyJx0dMiN7yhYPhhbFApYLcybPrnBFrZMvcwrnsGYwdTpO2MFYDM3kRNg7RRHAkldAg7YJvUR+o/b90/MlgXYbUZmAQQAAQkWShZcAIhF1G0GZWEHyFisYUUs+gsXLrTFGpYCcLPYA7ywGUAU0GBhx9wKAAC2sBqeBTuC7TRs2NAS1V8NtjBLmCvmXBZ0FnMAiudiTgawaAdKAaAEsNAnzKfUCdjCdvv372+MDTCkn/QDdgvYA7pusIXhwb65FiWD++k/9wESmFQBevoMSAPItWrV+gvYYsYF3OgL7BIZkNQekzrKDDKgL8gYlg4LRjGhzexTozAAetQbH2xh3SgQgCVtYAxQWlCEaDPsH9Px1WCLwgBIDho0yBQl7gfM3WCLDN1gi7mca7E0AN4kcofVw84ZP2TnNskDtsgGVo/C0LNnT7uGpPEwdsYdkzd9pg2ALfcgB+pALhMnTrTxd4ojgaQuAQdsk/oI/cftuxbYsofHni0LK0DiLpiRYU6YUFlsWUABJhZkTJ+wHRgin/EbFgfA1a1b1+phzxEHGRZzwGTNmjVmAsVkikmRe/LmzWuLMc8CXFjIAV4WXsyubjMy7BFQAbhY0GFQ3AfQUR/AAOgCpIAVDArQAOACAwNtPxHWC+jxomD6BugwfbJXiHkVVg57A/BgbrQXxsi1MGmu535ADgDE9MoeMOZa9oyREWzeXWC9/B9zLcCMaZcxYP+TuvlBEcGUyjNRSFAkaDtgC3ACtrBmTLcwWkAXhQE5A160G+UA2VSoUMFAC1MtZm3kBDOH2SIHErYDmMgWpQWzP7KmPbQPZQYZuBUGxg+gZXxhs4wPY85+K/fwTApmZICeOQSL5R7GiTnCeLM/jPmdH8AWpQ2w5Xs/Pz9rB6yf+XerDm7/8SvmPP4ekYADtvfIQP/bbl4LbDHdwkQBSfZC3QWgYXGFlbDArly5Utu3bzcWyaIJMLGHB9DBCGGZMD4cdLgWMAoLCzNwwMQK66TwHEAFMyYOMoAEoAJTBXzZG2QBx+SKeZu9VdgQoIjpl2vZLwTgAAaej2MR4MBzMK/yHW1dsWKFsTb6zne0kX1NnIkAYepibxkWWLp0aQMdGC5yAKxpI8AHiNAe+gnQAYiAB/0D3NgvvdrjF2BDbjBkGDbmYy8vL9vjBRRRGObOnWtmcpQa5ISzE8+kvi1btth3gCzXIU+AC0UAUGK/lf7BYvPkyWNKAMoD7YMFo6gwPowTzwYwYfgAHbLBigEYA8qMASZwTLw8x11gqfQVsL9eQQ6waxQAnok1gL/pPz+Y+WHFzAsUJ8YLxynqBpyZE3zuFEcCd4IEEgRsMS+x8LDo8JI45e6QAE5PmIJhE7DHhBxb6sYBCiDDwQggTMj6k+oIwBgxgeM8BMtzeyEn1fZe3S4sEbBiwJExRAlh39XtPc31ADbslH1tt8fy9fqHlYQ1hL16FJTrFRQGt8KD6ds5+nOnzJx7u53MW7Z82P5hq0TSvwvXyKKBiQxN2Sl3jwSYIIAhLCsx9sUwl7J44yxzLwAtM8N99Ie/79R+M25ukMNqgJXj6gLIoljcyLgiE+qjrvigfa03CZBn3nD9jdR/97yRTk/uZAlwkoDtNXwe/jXY4iXKXhmeg065uySAswpHTa4ODEEvMWKci4xV5nQpFXdJOhwSqdPhMSCKkkkqmCWNsmX4cz8yoSSz93SECmROozQpkydUlf+qngvRF3XyfIwKZU175f7w6IsKDo9V/sxplBwh3IbCOPifuCDvHGmVOsXNyST64iWdCY9Rdo9USpmADY65eElHzkUpn2capUrxV0FExMQp5EKscmVMpYNnIk1W/+VYngiLVorkyZQ9EeZqYg1/bNwl7T8dqcLZ0v4/+V79TObHwZBIFfBMo5PhMcqbKbXJPf68vfqe0MiL4j0zc37G1DaOETEXdTqR53ZkbJz1KyLWdc6cmeOVJY2NTWBIlDzSJFfW9K41hXfPI3UKpU/955xHLrSbvqVNgPXh1PkYe1a6VMnFnM6SPuW/HlLWUdbTJJmIAIP0xbhLJvDkyV0LuLvwXezFS/aSxF8jWPS5J2WKv17/ryWUQDf+2V4pebLbtAonQNuvtWe79lCo1gaGacnuEL1ex0u+udLr6ck7lSFVcgPYkIhYnY2I1YLny1grGBfGKu7SJdffyVz/pzCOvFrgRArOYMZd0sVLyOnPa/iMRYPJ33jMNv3ao5wypklxuU6A/5LJ9aLt97nq4jnuv+PL3D2v3C8zv93PcwMOLy33WhOTScnlajv1cD/POx4araV7QtSmcq4rzwJg1hwKVbMy2a1t7jqYv9xIvQz/1XOaOuPiXLJxf++WGf/n2RfjXPe55zYy4ZoT56NV7qP1Otivui0K8eXL86+WSfzv/Y6c19Dfj2jYk962aMeXe/xZyj3Wdsmuc8vQXZf7/XTLbV1gmL5cfljjny5xBUiTXx7f8euOa8/pCL37SEFNWH9CT5bNLs/LCpt7zHkOdVHow9WAHf87xpq1mXsZP/e7xr18x5hxvXu+XWTdiLc+9PxhjxqXzKa6Plnsfre8rc7L8r76VUJJodj1Nr9d/48/fnxCmxi3K9cm+1OOVOHul3vs3fPt6vfg6nl5KCRS9Uduk9+rlew9cD/fzjDT18uTiHop320+pWwZUurXvWc1oGFhPT5uu+Z2Km3tvVq2zOFXf9pvQBZ9MU7+xy/YOB4+G6Vpm09qZHPXXLH5ffn9jS9re1fjjRsgdWXOX35/4s+l+LJddSBUfX7cq/L5XNHComIv6Xz0RX33rK8qf7FJVQpk1NdPFrPnv/rjPj1VMaeqFcx0pYrFASEa88cxff2kt7KmT/mX949xoi20DRxmXtgaIde7xZrEPLZ3xt7/S+o1a6/q+2ZV+bweComIUbm8HnY/9zEmjBeyZ64w11zrzd9jT4Ls2cJs8VDEYeLvCg1HY7GJeHny3ojWEXAyQs3H79AjJbLq8yZ/OuHwjGOh0Sr6zmp9066kWlXMeWWiz9p6Wp2n79bGlyupSLY/GUcC4M4tVcFELfvJeg1qWlQdqt055vZrOkjFxumTZUGC3fVvWEj+J8L1+fIgfdiosLFOgLbwB2s187mSWrDzjH7YckqvPFxA3204qc1HwvRstTwa+kQxHT0XrUfHbNOB05HqVTu/3n3ES2/+fEAjVxxR8bweWvtSBXtRW4z315KdZ1StSCbl8Eitt+p66cvfjmhcKx/N9DulDUFhqueTRYN+DdLxsGibE/O2ndaWY+F68YH86tew0BWlDFZVa6ifimZLq+I50+t81EVNWntMVYt4av7zZWyhqj9qq/yCzqt1xVzKnD6lGvtm1ZDfj2hsSx/9tD3YmGSlAh4Ki4zVgTNRWn0wVBsCQ9Wmcm49VCyzMX7atf14uL2oszqU1Kytweo1Y7eqF81si9ikNr5mFaDsOnFBA5YEasWeEFUqkFFZ0qfST9tP6/0GhdS5eh69+fNBjf49SBkzpJLfq5VtIWkzeZfmbT+tqoUyiYBTS7qXVb0RW7XuwDk9VSmXLUprDobq3QWHjGW+VDu/Jq0/od0nwtW+am6biyX6r1VwZKxW9KqgMWuOaeLqY/LN56HF3cvKM62rbSwgn/56WB8uOmSK1NLuZY1BPzN5p/wOh6ndfXn0ZdOiOhcRqzrDtyjgeIQals6qsnk89OKD+VRiwDqdj7mo52vkVe/aBVT20w1Krkv6sHFh+R+P0CsP51fP7/dq6e4zKpPfQyt6lrexqvrlZmVKm0IngiO05a1qV0DhXMRFPTZ2m3J6pNai3Wc0sHFhvfvzAVUt7KmZ7X116Ey0Go7eqrCIi3q7vpdeuD+fHhu7Xb90LavT52P0wNDN+vn5MiqSLZ1gcB2/261dJy/oZFiMvmvnq9rFMuvL5UF6d8EB+eZMr7nPl1HujKmvvP8wLJ93VytFmpTq17iwXn4ov56dvMuUoF0nwhUZe0n3F/XUzuMX9FjpbHrv5wOKibuk2Z1Kq653FjUYtVUV8mfUVwsOaFu/6iqcNa16ztqrHzaeUN2S2WzdeqteQT0/PUCzt57WA0U9NbdzaYVGXdQT3+zQxoOhalgmm2JiL2lWh1LWLhQm1tmmZbLbvBjWvJjSp0qhj5YGyiNNCkXHxtl7mOaS9FqDQloaEKJzkRe17dh5rXmporFdSljURXWfuUcPFvNUp/tc69Rnyw4r6FyUSuXOYKxx3KqjerhEVn37dHEdPhOl+qO3KTQiRq/X9dKrD/P+7tf2o+HafyZSi7uWlc+Ha1Uqj4ceLJZZLcrn0Laj4Xrhhz0G/vvervYXq8bYNcd14Eyk+jcsaGB4NDRabSbt1EePFlbHaQHyyZVOb9b1Us6MqfXO/IO2XhTN7gpBGh17Sc99t9uUuD8OhmrqphPadixc1Qtm0vfPlbJ3rvjA9TodGqUBjxZR79r57Z1mbR657LBaVMutr5/w1pztp9Vn9l5lTJtSeTxTa1yr4vrgl0Pq16CQPlh0yIjEsp1nNKBJEfWslU8fLw3UR78cUu+H82vejjP67YXypgBdXW4L2M7zD9ZT43aox4P5jQmcC4/RnM5lVDpPhusC2G/7zuqZSTtNS2ESxS+BIZECWB8vk90mKwVtqffsfdoYFKafOpX+f2YhNBLA3v376oejDPxbSxoLUnzCevX/NxwOU52vt9gL97C36xD+tdpxLaFcXectof8N3nwtsOUlmLzhhIplT6dahT2143i4es/Zq/uLZFbalMn0x8Ew9bo/r4LORWvhzjM22V+es09VC2bU0xVz2gL3ykNe6vfLQb1Vz0sV83vou02njPEEnLqgyc/42gLidzRcnmlTyCdHOnWtkVdPTfA3Fl27aGYt2HXGFvnX5u43hWz53rMGWmNa+qjLzAA18s2m5uWy65nJu+xFKZfXNd/m+Z9R35/2aV7nMtYHAHFKG1/1W3RIWdKm0K6TEcZy6hXPovsGb9KgJkV1LCxKO09GaGCjwnpz3gHVLJJJGw6f14NFPfX1yqMqkDm1BjcrpudnBOiFWvk0YvVRpUyWTF8395bvR+v1VbNi6rfooH7sUEor94dq4JJDWvFCeQM05u2wlUe1cv85e7Ebjd6qjvflMS36w8WBauibxZjJz51La8Sqo9p27IKypEuhAlnSqkv1PAZ6RbKnk2ealMqcPoW6VM+rPsjaK6N2n4wQ7BWwX7grRFX/xwwwGbeauFMvPpBPP24LNrkEX4jR4t0h+rFjaX26LFCxF6X3G7jCLLLINxy5VR2q5VaDElm16ch5fbf5pB4smlnPVc2tjtMD1LJ8dn289LC618yr5uVyqMynGzSgcSHFxEqVC3gop0cqlft8o/a9VVX1R20zpWX5vrMGcJg0M6VNqffqF1TvH/epYgEPwT5n+J3SN62La9ya46Zc9Kmd39qz+ch5dZ4eoM+aFNHGw2EGIjPbl1SfH/dr4KOFbMFrVSGnmRebjN2hL5oW1Ss/7dWQZt4asiJIDX2zqn6JrFbX1qPhgtl+/FgRRcbEafiqI3quah6NXXNUU9uWNIWHawY0LmxrB2P12a9B6lEzr73vlQdt1Ja+lfXAV356+eH8auCbVWU+2aCRT3mrQYlsGrbyiMmN92HsmmPWx2en7LLfMKCJG06oUn4PnbkQq3ceKWjvBe8UwM22zPDmPur3yyGVzJ1ev+4JUbWCnnqqfA5VG7zJ6n31oQLWj2/WHjcgvL+Ip16du1/Tn/XV91tO21rz6bLDpnDQlkGPF9WB4Ei9t/CQBjctqlUHzplVoV2VXNYe1lXAenJbX3lldoUQZd1hrer7035TShiTXrP26KPGRbQk4KxaV8yhtKmSm0LDPO86M8DawdxoNGqbVr9UQQGnItTpu93qUSufZm09pZntS2n94TD1/+Wglvf8M5766/MOaH1gqCkjGVIn1y+7zujl2q4+giNeWdLaul7HJ7Mp1p82KaIcl83/yBdr09uPFLT5jYL0QcNCajJum3o9kN/e28ltSth7VW/kVo1vXdwUe+TNGoQSOKdjafWavVejnvIxoOb7+Z3L6NmpuzTx6eKqPtjP+p/P0wX2Pe7Pq6ErjpjSM2BxoL3DczqVVvpU/387J9HBFtbwyk/7tPpAmLb2raTBvwWpz+x9WtOnolKnSKau0wN06kKMPNOm0spe5XX6QowB7InQaJtwJ8OiFfjefRq56qiGrDyqdCmTa1KbEpq3I1hrDoRq+FM+tpi8PDNAyVOlUMb0KVW1gIe+aFpMnyw9rCnrjxuCtq2SW/0uLx4M3Pu/HNTqA6Gmqa/fd04v1S2g56vnVdlP16t0Hg9tDgzTxLYljEEj8IuxcSqeO4MmPVPC7nlx9l7N23pavrkzaNhTPjofFatHv96iZKlTKF3qFNrSt5KZRx8Y4md9ypg2hcIiL9ri25MFuXZ+9X4wvx74YpOaVsxpbPCTJYHKmyWNsZQfO5YyNrcl6LyZM0a29JFPzvT2Ihw9F2UTCe2cRSgxy41m/flqRZAwrT1RJru9mDCfvJ6p1XXmHnWrmcf2T96af1BfNS2qglnTmpnqvkKZ9Pq8/Vrfu+IVhtfymx1auv+c7Y2ER11U+XwZzQyK6Yr9Kcw6AC+mpeI50qtRyax6cdZeYwIDlhzSE2VyGBh7D1ir3LZfKEXEXDKgcpumeEkvxFzUm/W85DtwvYEJmih7ibW9Mys0IlZjWhVXLo9Uun+on5msX/hhrzFMXkyADFAZvCLIFrGnJ+7U0h5l5ZU5rR4ZuVWT2/iq9+y9BpwA99OT/DW8hbeW7zlr7UQp+M7vpIY0K6YMqVOYdeD5mQEGkhXzZ1S7qTs15qnimu53Sv7Hw42V9q3jpWpeGTV722lbZABMFpKyeTIYQMHQR60+quDwGFv4MLfzPe/GY6WyGUjCnpYFhJjGmS1dSk19tqTemHdAbz/ipZdm7TVlAsUmPDrOTOOfPObyDGZcQy7EaPy6E7ZQLuxaVmUHrJNSJ1eaFMkUEye1rZzLrBc7Xq9iCmuDUdtsARu3+qhWHgo11sF7gywByhEtvPXVb0cMWOkPiyD7gqwPtH/H8Qtq5JtVTUpns0Wcd8WtpM7ZHiyUV7YvXpq9x8C9UNZ0em3efg17spgpH0FnoxUTG6dK+TNq/DMlTEYskCfPR2tkC58rr8zP/mdMRq88lN+sE6NWH1NoZKwxIxZ19uABt48fLWLtYo5U+GyDbXtERF1UuQIZ9U69gvrisskcAKFfPzxX0uroPj1A52PjzNKBAlXHO7MwlQK2KJqwz9WHQtXnwfxmDv1kaaC8c6TT63MP2B5ppnSu9wBGuPPEBf3UsbSti4+O2W5g1rJCDuvL91tOacW+c1dM6U+Uza7X5h7Q8hfKyXvAOs3uWFofLj5kigfKb6oUyU3p7fZ9gIEZ7wwFIG490V+/dPvTskGfed9e/nGfzXeYcv/Fh/TJo0XUbuouBZ6JUkxcnCrk9dD4NiXU/Ft/e9+GrDhiFqBvWxe3d7jNpF22/zpy9VHbB6bePJlSa13vivZsGCPvGX2C3fO8/o0Kq4pXRlOoS+bOYO18b+FBU2jn7zpj75CbIDUctU2dquexbQnWTnCCNfjpSS5ldPza48rukdIYM3MaK9yKfWc15ElvbT1yXu8uOGjsG6XqtToFtPLAOX3+a5ApJfRpWIti+mJ5kKY846tRa44ZQwdUUdzql8ii4auO2rsKs/47H4REB1sYEPsDOGE8UTaHUXsGl8bxEjFREWb1rzabZjff/4xyZ0qtQY8X0VPj/W2jfFQLHz346Qate6uqTUQWcsx82dOlVKvKudRh2m7TqDA5NRm1TdM7lLIXZ9PhMNN40ZZ+CwjRkp7lbRDRTh/82k+nQ2M0u3NpvbfgoEuLbOGjWkM2q3XFnFbfb/vO6dnJOzW6lY9K5Myg2sP8jCHtOx2huduDzdQGc2BBHLQ8SKNb+phpp+morRr5dAkTfqV8Hhr4WBHV/9pPnh6p1PfhAmo6boctdDUKZVLlzzdo8JPe2nEs3BbL6e1KmjyafbPDTFgfNCpkezNoeUwSGMhvPcubopI6JTuJiVtuBGwB154/7L28qGe50iCYQpspu2wsebF4kbBSxMbFqfP0PZrTsZTKf75Ru96oYlrk2Quxmr75pJ4sl0N1i2fR2D+OqVrBjFb3tGfNg8/kyOY8ewAAIABJREFUgkYKu0B5woSLGWfWc6XUfuouDW5W1PZSmn3jbyZh2MeUDSf0fI08BmyUTtMDbAFFO67w+UaNa1nctN2hvwepVJ4MZjLCMrL3VIRe//mAfulSRs3H+2tEc2/9vv+cgQ5A9M6Cg7bg9/hhjza9XFFL95zTtI0nDJQZ+wlPFzfmuGh3iNpWzqnJG08aE397/kHbW+WlZO8JkzvzcUEXzJzRGrHqmIFR37n7VSp3ensnABQWXMzEmBWX7TmrwU2LKVO6FHp87Hb93quCWozfYRo5mv6UTSfUsERWPT9jj5kUM6VJKZ+B63TgnWpasf+sgQosp8+P+0xODw/bYu9fzcKe+ur3ID1eOrspNVh7ABIWQtoL8+rXsLCZ9lAq0qVObiBbJk8GA7kj71cX+/ltp+wy1rUoIMQUVPbRsFR91qSoKc68R92+32OLNwoU45Y3Uxo1HL3NFJMXf9hrWxCM2XPTdpkVwm2VApAw1RfO6lJ8YLxRsXEa/ccxU1a+33JSS7qVMzC7EB1nDPjlOfv1y+4ztvfHWBtjk4ztYf5+rY6XLeLIDsCsXzyrLfpTNp5U9UKZroDR4BVH7F0d2cJb7afuNqUQpXFz0HlbvFGi9p2OtLnZZvJO2xLAIgPTql88i819tkEYS5Nlg0LWtq418qhs3gxmucEszrvy1RNFVdUrk1kzyuT1MKV/YZcywqHr4aF+2vNOtStzGqsEc65krvQqn9/DxrfjfblNKcdCRP0Ldobo3foF9fGSw2rgm0UV8nuo7eRdGv2Uj4EeBWbYZNx2Y628H4Fno+yde7deQWOWzJF9wREm61pFPDV14wljpgMWHTITNNak6X4nNeYpH2sPc2Np93Km7LisOHFKnzqFXq6dXyg6OVBoi3heAXosOSjBrNOwWlj9yl4V9PBwP41o7mPjgFzPR8epaensal8115X1ptynGzSsubcxdebWr93LmSLVafpu27J4f+EhLelW1szU24+Fm+KM2XpE82JaHHDWLCass1hbMFsD8Gx/FsySVifCYpQ1Q0pFRMfpnUe8LlvpMpklDaKEZaDRGORWWJW9Mv7tupzoYIv5AE2QzmI2ZlDQNth07r/woGoWzWwvCmbEJqWzq/GorVrWs7y96I3HbLfJg4b+5Dc7bDAxAX3ZrJhKDlirdtXzKCgkSmsCQ7X6xQpmVgYcAc2PFgea9sniibbxxeNFbVBZ3NDeWNyerpTTNNZHR28zbb5rzbxqN2WnlnQvZxMJU0NUdJymtfO1/Y3qg1EIvPTuj/v0SXNvM4mgVbHHMWn9cd1XxNNeBJxj8nqmMca1uFtZ68tDX28xACmaPa1e+2m/9r97n2mjHy0J1OwOpfThwkOKlTT/fws7E6H8wHWqVMTTFAhAlhcZc9ZrP+1TscxpNKBpUdXxyZJkwBa2AjsokfPPFHOwgi4zYDE+pumxaLAHBYtEy3+0VFYNXByoJQEhtvB906q4Xdd6kr8pEw18s6lD1dxm6p2/84x9hkbOwvzZr4dtgWPfDcbSpUZe9V90yEzImL0wQQISvNiABBor92Nd6P59gIY+6Xop2ZdtOdFf2dKn0rNVchmoTdpwwl50nCmYswBk5xkB5iXJeNcs4qnaxTz1w5bTNh9xOvm8SVF9vdK1bwYjYt/4ldoF9OWKIPlkT2f7gK0n7rSXF+eWTx4rYvOEgmmux/d7bK6wP5bdI7U6VsttVgxMuQBe49HbzIrRonxOMx1/s+6Y7R0jL34AEUx6LKyAEv2o7OWhz5cFacIzxRUZc8kWHfanYBUZUiazPfLnpu7Wqw8XsPfvyW/9Lz8jh8kCmVD2nIpQt5l7jBGzKKN0APYfLgmUR+rkeuGBfGbWZ3FCaYKhouSw4DIvToXH2PhWyOehlx7Mp7rDt2pUSx9N23TSxgbGhlMMjIm2FM2WzkzSjOWve86a4vzxoy6WjfywigDSjMVXK46Yws4cOhoapacq5LQ1AEU0TYrkql44k96o66W35x/Q4ZAoszZccUq6dMmes/rAOXv/ATuADhmhAFCqeGVS7wfzXdmSwqrUaPR2AwkcY+oVz2r1sSA/WS677fWydmDCBwDfmn/A9paPh0aZ5WxvcISeqZhLXlnT2IL92WNFzWyKqRf2R7tR/lhHMMcC5o+Wyq5nK+fSl78FmXUECwGWmUVdy14Bmk1B520LA3IB65+w7oStKxPWH9fxsBjb6ukzZ6+618xn22xYCsw0/+M+U4BZZygQEdqNpYp5h7Lzep0C5gE8eeMJvV2voL1bmP6xZsBs6X/aVClUs1Amay+ssWetvNYHzK+p/mdZ3BccqbfqFtQjxbOoy8zdJm/WCva7MQ0zZ/2Onrc5wXgyF8AFlFy2gmZvC7b5hNyxbMDS2baBsLgLiijvC/MVJYn3PTQqVmNaFpdPjvQ2P3kGZA2wx+rKu4iVCtk+UCSzMd/u3+81jMKCQB+3HD1vVqWZW06ZcgS4orB/+lgR86p/YfZes7jy3D9eqmBt/LuS6GA7ddNJdZ2+2xwwmMywNLT3+4tmtk16zBX5PdPYy/jb3rOq+7WftrxexfbDOk/aqVHPlDAHFbQYNC6ACO0MwQ15opgWbg/W3pBI084fG7PDNvzxnOs2I0Av1ylg5pmryy+7Qwy8qYfFErDtcX8+Y0T9FhxQ8Ee17O/aw7YoY+oUxqqYtO/O3a/tb1VT/pdXaEq3smpZIaf+OBSqsauPan9IlJb3+PPoE5o82hUOPgDFF8sO68snipm5YvTqYzrSv7otOhERsZrUvqTaTt5pygZKCean+7/cpLUvVzIticIixsuIObbWED+1qpBDQ5/w/ss+cWJw3Bthtonx3KRQJwtWqpTJzNx2KwXwZ4HDfIjJePfJC/qgYWEzqTklcSWA+XbOtmDhpQrTZg1KagXlDusGSleWdKk0oNGf0biSWltvpj1YgVCIWduxWGG1A6gSq+DsxLoN20RJfr564jqiovgtCzhrfiZhUbHGfrGiXMv5N9HBFhPt+FVH5JMvo9KkZH/nkj57rIhpNpgWMqVJYZo5LA1tGpMzAkOD3hgYpgltSthGv9+RMNOm3q9f2PZRBi0/rJ87l3FpvYsPqWw+D9tfhVlg3mUzHDMwGiemLjQyTHKUcWuO2f5O5QKZbI8Lxov2+y7a77loM2/iLPD7vnPmaFMgc1pz+8ZRplqhTMZCthw5bw4qvR7Iq7CoOL06Z59K5EpvmiF7Bg95Z9aTo7crQ4aUpokeOBWhSc/6GiP4ctEh1fyfiQ8tGUUDM1OXGS7zHHstvHjPTdttbUNTLJwtnZm28Y7EcQTGPvHpEsqXOU2SYLaJ9fL81/UGnY0yZnyr++IsNvtPR9j+LYwPa831zjj+1/2+m56PcrMx6Lz5BGDqToqFdQqWhWNh1YKZ/taTNSm2+5/ahMVif3CkHWnDwojPRWJue2H5ZM0EBHN5pL6lM7H/1De+x/IFCcKiAnuHGLmtQf8Js72RRif0Ndfz2uU8FaaNwDORmvd86SvHG+K34Wa9hBO6/TdS3+1q473MbG9kHJxrHAk4EnAkcCMSSHRmeyONuJ3XxFyMU5UvN5mDxcDGRcxRxSnXlsC9Arbsf3J0gv1f2CwevFcXjvOwd9WyvMsDlIKzTr0SWcz5hP2dGZtP2X4ue2g4mLD/GL+wH/jdppN6+aEC//qYmTNfHQk4ErjzJHDPge2dxmD/6yl1LbDFeeLQmQhzHOOYCR6beHFiRsfZJmu6VOZowvlb22cu4ikiCG0IDDPPVrwNvXOkN6c3jndxVhqHCndkHkzphH6s453FHJCol/02vCsx4ePlXihLWvle3hpwy4kgGZybxayDZ+r/sXce4FUVTRj+IAlJIKEECDX03puICAiC0mwUUUCUjooiCij2gl1BAVEpUhQUAZEiICpKE+m9Q6gJoSRAAumF/3/nejGiQToBzj5PniT3nrNndnbPfDOzszNsOcQkJatETl+LTAVQeTZZnthyqJA3i7nj2UeFBqIf65UgwCWrlu2JsowyRIfn8PW0aFuidUvm8rUgKTajOEoCTY9N2am3mhdWdHyKBQQRhDW2bRlT5tyH7tm3LZzdR31mBNvBfJIEOM3hgMOBG4MDNzTY3hhTfHGjTAtsiRTsMnG79h+PszD5TxeH2Z44wERELckROGry7cPlLEsLAQvZfTw0b8dxda2VVwN/4yA4kZMn9cv2oxYw9Oqc3XYsg+QLWw5F66P7SuiLZWEWxcrZ5WkbwnVvhZwWDcn5Oo59cE3pQJf1yJ4+n3H+kCMM7KcQC8DZ0HHtyli0MgEaKAUANZHMnOtc1KuKHX3h/CXnB5+7PcjOnxLRS4ANRx44elLqreXqcFOg7dWgbBDuT0Tu561LWVTmgGZF7Gxj++qBmrY+3KxXxv5JyxKWm5bD73ak4Ifdtk9fq7Ar+M1pDgccDlz/HHDA9vqf44saYVpgS0AH6fRGty1lIfoAb78GBS23Lmf8vu9cTsMWhyk8OkGtKuW2DDicJyTSkkAVstFwLIPIQc4icqC/34xgiyAE6DiPTEBdj0k7tKl/DYtoDItMUPsvt6hqkJ+dbRz5x0HL8gQ4EniEtTt7c4T8vT0tKp1UfCQP4FA7Rz6gcVb3CpayEIsTK5jzqGRy4pgNR3xIvEFE4aS1h+3cJ+f0ONwOuHP+lkh3gvIIsnuybn47ftPp5rx2prByAT/tPRqnfFm9zUrnWMtjk8l0VFz9ZgZbZDxHwkguwXGD1McWLmqSnJsdDjgcSPcccMA23U/R1SUwLbAlsUeTERu0pf9N+vz3MP28/aidI6Rl8/XQ77siLbVcqdw+um/0JjvXN3lduGVjITKUM4QcvXpx1m4NaFrUIn6fnLpTveoVsLPHJJXgiBSJCKZ1rmBgSnTj41N22N4oZxc9PWRn9dyRvSS3OBqdZBHjXy0/qCblAtSuWh5LsEDk9+CWJSxacfzKw3bGGhAFwDlbyb2k+MNljVsYly/HzUgBVzy3r1nX9MH5zgmrD+uP3VGWZs/bK6NCIxNUJMDb0jCSL3l9aLSalwuw1H2c7yTanshmkjUcOZFo5yGxcB038tVd287THQ5cSQ44YHsluX0NPistsP161WGNX31IP3StYIe5yXb0QJVAy3dLZQ7SzA38zZUrl4IBpK8j4xJWLckAuIdzwrcMXm2FAki/yV4oR6ambgi3BBfkbSU7GMn4v1l9xHKwcnSKXL7s7WK9jmlb5jRXSRIeFhlvljKA/Wazopbur/bgtapTLKullyNVIq5dgHXM8oOqVsDP8mtTrov9ZfZtsdRxd1PY4L1f9xnARsQkWXo2QJSsOO/cVcz6IekGCgM5WqGVCHcs+EalslvSk08XHzBaVveprkB/L41dcVAU2ADgneZwwOHAjcMBB2xvnLm+oJGmBbbrDkSLyG6AjbNzJOBeGXJSJXL66K7yOS0BB8nRY+KTVaNQVku7yJ4q2WmI9mXvlUxSpDKk8ADBUuyjEkRFmkfyGNPHgp2RlsGFs6l3lg6wzEwzN0XYMzmTnLpeLoFX7OuSUo2gJFJ7UlOX6wlsIrMLgVak2uRMdm5/LxUL8LFsNfxwJhCw5Wwz+8KALlYufUETqTIBytpFs5pVunxflAVYkZyFQgikI6SAAYf5CRwjQxQZhei7Z538RjtKCVWSOP/tNIcDDgduHA44YHvjzPUFjfRGOfpzQcw5y02uAhy7rG4me7a4wal6QnUZEpk4zeGAw4EbiwMO2N5Y833eo3XA9rxZdtYbrkaZxEs7Aqc3hwMOBy6EAw7YXgjXbqB7HLC9gSbbGarDAYcDl40DDtheNtZeHx07YHt9zKMzCocDDgeuLgccsL26/E/3T3fANt1PkUOgwwGHA9cABxywvQYm6WqS6IDt1eS+82yHAw4HrhcOOGB7vczkZRqHA7aXibFOtw4HHA7cUBxwwPaGmu7zH6wDtufPM+cOhwMOBxwOnMkBB2ydNXFWDjhg6ywQhwMOBxwOXDwHHLC9eB5e1z04YHtdT68zOIcDDgeuEAccsL1CjL5WH+OA7bU6cw7dDgccDqQnDjhgm55mIx3SkibYJidLv/8urVsnpaRIRYpImTJJ2bJJtWtLf/whbd4sNWokFS4sffutVLasVKmSa5TBwdL8+VJ0tOv+oCCpZUtZXsPYWGnuXGnPHsnLS2rRQsqfXzp8WPrpJ6l+falgQdez16yR2raVvP9Mgbhzp7RwoXTypES6Jh8f1/2BgdLYsVLFilL16lJYmPTjj1KbNlKWcyzivm2btHy5dOedUo4c0uLFrmc0bHh5Z273bum336R77pFy5Tr/Z0EjvL7pJsnP7/zvP9sdzPOhQ9Jdd0menv+8cv9+6cQJF79mzHCNIV++S0vDJeiNGsV/7InSmtATeqBqoOXEPt9G7eNFwVG6rURWK/OYulEikgIWDUpk17J9USqQzccKalwvjbFVyu+ntQdO6uZCWVUox3+nJKV8JfnMK+TNrJ+3H7dc5z7kN71OmwO21+nEXqphpQm2cXFS69ZSrVrS44+7wO6ZZyTAbvZs6f77pVmzpEGDXH9XqyYNGeICN9rEiVLXrtKKFVKBAtKtt0rt2kn9+kkPPywdPOgCx/BwF2ADqnx2333SuHEuwHvvPemtt6S9e13CnPb111LfvtIPP7hAvnt3F/Dyf8mSkq+vNHWqC7gB4Y0bXUB+Lm3MGNdYofuNN6QnnpCSklyKxOVs06dLDz4oLVok1ahx/k9iHjp0kFAWcuc+//vPdgdzjtKBMnCm0nLggNSqlWv+n3rKpVhxjYfHpaXhEvRG/WFKPHa9OZ9uL5VdnhkpdXF+bUd4rLp/u12j25a2ghZntsofrLR6yJSFpH8vj/N/xvlRdOWuZmwDmhVVw5I5rA71ufCPilqbwmI0tl1pKx5CgRJ07eu1OWB7vc7sJRpXmmAbGSnlySM1a+YCykcflT79VBo9Wpo0yQVkxYpJAQGua15/3QW+Zf4siQfYduvmAmf6AVhHjHABJQL8m2+kW25xWY6dOklRUdLzz0v33uu6FrB9/33pzTf/Drbc9+yzLhDHmgUYN2yQlixxgW1oqNSzp0tRwMrC+p450/W8+HiXhT1ypAtIt251WdjZs7u4CdhyL9YyoD5hgpSY6Pr92muuZ/r7S1mzSgMHuu7Dah82THrhBRdg4g2AJyVKSD//7LoXK71HDxe9WIrDh0t160oPPOBSNrAEseiXLpV27ZL69JGKFpUKFZJeeUV65BGXdQlvataU3n7bZb3PmyeNHy998YWLZ9yHFY4yw/eUWILn8J8Gj5s2lSpUcM3VO+9IVaq4xoxFjcIDzXgbuK5cOQnLFQmJwgEdzC+0MmfQB8hCU/PmLsUIpQeetW/vUhyOH3cpZCEhLmUL5Qje8rt/f5e3JFWjElPbL7fo9pLZrUxiyzGbrJTi6pATmrX5qHy9MqpQDh+93byIHp6wTX7eGbUzPE7v311U9Yq75jHllDRo/n59vz5c2Xw9rSJU3qxeeu3HvWpSJkAjHyhl120+FKMnv9up8nkza0NYtMa1K2PPGfDzPhXMmknVgvzVv2GQBi8M1dytR5U/ayatPRBttZipeLUu9KSwaPm8ZmF/9Zu+S/1uD9LSvVFmBVJC8tuHy2nr4Rj1m7FLX7Yvoxd+2G3VrtaHndTsbhV1NCZJfWYEW3Uq/p74cFlNWOWqx5zNx2U9Y5VTN5l+IqKT9EDV3KpZOKvuGLRa99fKq+X7TqhLrbxqXy2Pen63Q54ZMmjX0TgNaVlcNQtltT6oZtVu/BYVyOatpOQUszipbPX7nkjN6FJBR04m6pU5e+x7qleNa1daa0JPqtfUnapfIruVyKTgxheLQ/V80yI6GZesL5YdVM4sniqQ3VvNygTohVm7rZoXNaOpb/39hnCrBEYZzhFLw/TrY5X13MxdVl3rQGSCnqibX4H+mdRq+Aa1vTmvft8Tpf63B+mhGn+u11Tr4vDJBDUbscGqcG07HGu1q79dc1hztx2zkp+r9p/Qr49X1tJ9URq8IFR5/DMpJjFZox4opYDMXpdIWp69Gwdsrwibr92HpAm2CP4mTaQvv5Q++8xlRT70kNSliwtEASxAplcvl1BGqAJcbqvGDbY7dkh580q//ir17u0SylOmuKxjwJEGUGE5DR7ssmz/C2wBBwQ91jauaIR/5cquz0qXdgE8FipgsmmTC9Swjl9+2QUMXIMVjTsbGtw0A7aAKNYZFi0uaQAaJYPxL1vm+g5AGzDABa6ALd+jbGzZ4hojlvZXX7nuhw5oXLnSBbR8DtgC9gApigv0Al6//PIXj+kbJQYw+/57F8DDN0ALnnIvSgYKCQoEQIbygMsdoH73XZeygdUJCNP27ZNKlXLRxZwyL/xmbubMcSkEmTO7PAHMJYoDz1+71qWw8FyUFuaWfr77zrVGOnd2eUCgF+UCZQhLG17wHaDP/2wjoAyhQK1cqeRp0xSXydfKKXp7eQhDELBt/9UW1S+ZQw9Wza3WYzfrtcaFNWh+iDrUyKPGZXJo37F4rdh3QlPWH9HkjuUN+H7ZdkzTupS3YYafTFTTkRs0rm0ZA7YuE7fpiwdL6/kfduuZ+gUNyGkj/gjTT9uOanz7stYny+CpqTv14b3FTUDXHLRaw1qX0Ie/heilOwurQNZM6jxxm8Y/VFZUfSqa01vHY5PVaswmAyzAAMv2rZ/3Ghgu3RNlNFNiMkOGDAZkk9Yc1qSO5TT2/7WWZ2yMUMHs3vL2zKh3mhfVzvBYA8Azrb+DUQmmdGBRHz6RqFd+3KPetxXUI+O3aFP/m6ys5YLgSDUtm0PfrQ/XhIfK6vMlB/TN6sNa8lRVGyv1pe8bvVGf319K0fHJBvqLn6qqDhO26PlGhYyeUrkzG2h3+mabbiueTVPWhatttUB1qplXVT5cqRcaFdbnvx/Qo7fm18Q1h/Xc7UGqVSSrKRVB2X2sjjXj6fbtdlUr6CePDBm0OvSknoHWr7dqRJtSVoISS3f9gWh9Sl+18+nRyTu09fmaGr7kgI6cTDBQP7O9/cs+A9RvHi5rShOKCcpIeHSCPmlVUg2GrdOkR8rppTm7dWfpHGpaJkAdJmxThxqBNoYr0RywvRJcvoafkSbYAiIJCS4r78MPXSCBoAUEcDE3aOCyWNijxQpGyA8d+hcnzgRbgAK3MOCDixYAwariOVhBWHh877ZsATSeC6gdPfoXILotW8AatzX7hAAZgAPYYjmvXu0CLgDT7Z7GmmIM7D1DG7/PbG6wBZRfeskFmnfcIT33nMsKxyXNviVWH+AIEGGZo3QA7IAfIMpnWJvwBsUEkI2JcSkFWJRYdIAgVikgxv42/0+e7AI8PAYoD1jR7I/DZ6xE+MP3jBcrkn74n7EDZnyOQoSCwH241KG/cWPXSPkcJQlQxlXP/SgCAC17sgAtoIl1i5KCtwC3P6CLQoRl+/HHrnEAvIAtANuxo4s/9DFqlAtkmWPm9emnpe3bXQAM2KKUwduZM7Vp9gINXnzY6gE/Wju/SgX6mhUHOCLEH6iSW/eP26xX7iysojl9NGRhqHZHxKlS/izKntlLI/8IM6sLkC4bmFmP1XFtF2A1NR6+XnMfrWSg2GHCVn3WuqRenr1bT9cPUqNS2W2KsErHLT+oFftPWP3jvg2C9OyMYLNK8TLjKG5RLVD9Zu7SoHuLK1/WTOaK/rhFcQMr7s+VxUtrQk7q+87l1WS4C2zf/mWv0eWXyUN/7I3Sifhk9bgln1buP6FRf4TpjjIBOpVySuXyZlGnm/Pq4wUhWn/gpJJPSV+1L/MPF23I8XgDW8DkeGySnpoWrCfr5DdQA2x/23FcP287qluKZNNnSw6oXrFsxgf2VRkTbfuRWLUes0lj2pZWeHSiBvy0V3MfrayuE7eq7+1Ben/efuubutNeGaXWVQL16OTtpmQwD7d9slbdb8lvYNv1lnwG5G81L6rqBf2Ml9R+7jN9l/0/PzhSnW/Oa+CLdfzMbUHqNHGrhrYoYdbzhA5lFRwRq9fn7jWrFwVn/bM3aeyKgwo5FmfKzpmt9/c7FZOYok9altDgRaHaGBatfP7eZr2+f3cxNfpsvb7uUFaPTd4uj4wZzPvh7ZFB7WvkMeC/Es0B2yvB5Wv4GWmCLQCBuxILCdADYBHQ7NEhnPmb/VnAkf8BU75zN0ARoAEA2EfkWgDjxRddgM1nWDgE1+Cm5v7y5V3f3Xab9OSTLmAGyOkf64jm3rMFCFAG6BMw4XNct/TP/7hKsUIBXlzAPJ+gL4CBPVLGB9BAg3svEhc54wUQcZsCuoAXlijWIMCPSxjQAbBvvvkvNzLgB0BhdSN96It78AS4xwqIYYkCegAd4MNvrFXAGjc14IRlipsVCx8QBfB4FvdirWKRcx19M97ixV18Y6wAMkCIxYrFDa3ufWCsefgKrSglKA516rjc54wXIEbJgeeAJZ9BH3PEuNhKYC7YBmCMKDooHrjsmUO2FnAjf/KJa72wflAGoBnFgzkAbKEZJYO9YCz2VC055ZRZoADZQzUC1WL0Jo1tW8ast/sq5dTR6CQT2B/eU8xA5+uHymjZvhOKiktWzz/BNjoBa3OzBeQAhh/8tl+jHyytZ6YF65kGBXVHKdf+/6S1R3Q0JlGtK+dW52+26Ym6BTRzU7gq5/fTbcWzGyANvLe4npkerFK5fXVLkazqPmmHfuxRUTUGrtKyp6uZyxSrcFpnl2U7rHVJc2E3KJlDjUrlUPMR61Umd2ZN6lReWw9Fq9fUYHNjL9kTaTRExiXb/i8KxEPjt2rhE5UVnZCirL6epkTQcPm2GL1RfeoHmfX745Zj6n1bAT04brO2vFBTv+44rjlbIkxhgTdYkLiysYhxa7vBtiW8bFfaLP83ftqrnx+rrM7fbDVrf/7OSHMfP1WvgMYsP2i0ExQVEZOkZ28PUuPP1+uDe4rps8WRhat8AAAgAElEQVQH9FT9gvpuXbhZ7cVy+phnITQqXjkze6l3vQJq99UWtakaaErDkt2Rerp+QbNeJz1S1qxmtgVQEHCLP1wjj4H6xudqaszyMKFYvHNXMcUkJCu7719BaLikcVPP6lZRT08LtuCz2MRkxSad0od3F9Ptn67TNx3K6pPFB+Tv46H21QP1xdKDalU5tykAV6I5YHsluHwNPyNNsAXIENyAJUCHVUikKyBKlC/7q7hjATlcoYBLzpx/cQJBiluYfhDMuGs/+MDVF5YqfwNO7A8i0Imkpbldowh8Ip95bupGEBFAD2Cwz4jbEpcnVi40AfgABlYje5rQgIWKtQXYAnDsaWKh8T3jwYKk4U4luAp6sAqx5tijBNhWrXLxA0scwEIhoPE//MDKo08Ay30Nz7z9dpdCAgAtWODqF/pxgWPdA6goBli3jAngBGAZP78BM4AYXrutVyxd5gLQ5nusV1zF8BI+AIYEL6F0oPC490UZP9/jsifgDIsdC599XcbOHjS04ceEFtzmKAzswQKcuIShC8ubZzMm+MuWA8rA+vUunmFpoyhFRLiC31AcmGtc9O69cLd1jjV9RgsOj9Vrc/cqOTlFufwy6bFb89ve32cLQ23P9tXmRVUuT2Z9u+aIvll1SP6+nvq0dUn5e/8VmLXxYIze+mmvAO/+jQoZoH2yOFT3VMj1tyhhrOgjJxLUqHSAetUrIPYGe323UzHxyepep4Calc2h4PA4ffDrPsUmpqhoTl8D9eF/hGnl7kg1KBNgCgDuV9zS7rir2kWzqVnZAHObVi3op7ZVA40W3Lzjlx2Uf2ZPfd6mlFm9/abu1ImEZHWomVd3lsmhoQtD1bNOAeXI/BfYLNoVaZa9f6aM6tewkDL9H4lxpw5pWULrw6K1ct8J9WlQUBNXH9bXqw4re2ZP2yN2twNRCXp/3j49WbeAKSaT1x3RK40La9iiA2paLsAswXd/2af1oSd1S9Gs5lrGK9Dr+2DFJiQpKIeP7iqXUz9uPap21QLNG/HGj3sVGZ9k1nOgv5demLZLGbwyqm6xrPLMmFE1gvz07rz9qlMsm/Yfj7ftgIW7IvXFH2HK5edlz4CWoYtC9XGLEvp1xzGzrivly6IP5+/XV+3L/m1lfDQ/RAu2H1OlIH9TAFCWsJ4fvimvXsW1Xq+AWbVv/7xPO4/EqHHZnKcVsCshoh2wvRJcvoafkSbYnlkF/b+qov/X95eDRxf6TO7DkgaQcAVf7na+vEyLngsd7/mM70o8w03PRTwLyze9B7ZexPDOZ8Yuy7Xwl3YpeXyu/Nh7LE6jlx3S600Knx7bhc73hd53IUx1wPZCuHYD3eMktbiBJtsZqsOBa4gDVxIoLwVbHLC9FFy8jvu4lGDrCjo5pYxX6TCd+/lEfl4KjZyXnT4v4EjmZVkxLnpOidG5BVFarOb4C+1iaWf8KX/O6fnyFBrsngz/tJDOtlYgPSXFtY6u0lI6r/lLPS9no/dSvh+4T+EqzzvfeTlzcLi3rxVen9fEXOGLHbC9wgy/1h53sWCbWvtkD+3r1Yc0rUuFCxIAF6vJEnHJHhznJQncOO2tvACXGLRMXRdu5yFfb/IvkctXaaIJVGleLqeyZMqokMgEvXJnITtWkrohPD9eGGJHIzi2wT7WhTaidOsNXaNRD5a2oKFzbdDQfvxWNS8XYIE0Z7ZpG8Mt2IaI4TMbAU/3jtqgtX1rKG/W88/0dK40XqrrFu+K1LMzd2tKx3LKny1temdvPqr35+7RD49Xtj3Pi2nsURYJ8LH5vZjGmdV6H6zU6pdq2tEkp104BxywvXDe3RB3pgW2nGN8cfZu05yH31/KQu3f+WWfnaP79pFyFo24ZE+URSgOnL/fIg/n7zyuZbuj9HGrEiqfJ4t6T9tpZwg5B5ca/E6D4Clp8e5IO+gOMHBOcmFwpGZuihBBMoT6/9azsl3+3rz9mr4xXHWLZ9cLDYMsWYG7rQ45ac/Kl9VbEdEJGvVAaUt0AP3ZvD3002Mugd5m7GYL1Li7Qk47+3c4OlF9pgXbUYjXmxY5fWSCa9k34kjC8Dal9PXqw9oYFqNdETF2DpLxEC3Z87ud2n44xgJ4Uh/En7U5QpPXhetYTJLeblZEP2w5qmkbwnV7iex68Y7CmryO/qK1LjRaZfNm1oCmRZU5U0YLplm294Qlc3iybn6LGuXIB8DPURiyH9X/ZK0KZsukiY+U08cLQ9W8bICalA3421rF6hm+JExZfTz0YLU8FtWKIUTwSZPh6+Xn7WlJC5jLf2scqeEYRu0i2SzAhChbjt6QBejxuvnVulJuRUQnWqRwJs+M+vz+kiqRy9ciercdjtEdpXMYTa1GblSe7N768dFKCvT7K7EAQTF3jdqgjQeiLcCHyNketfPbGnp1zh690bSI7h610c6qhkXFa1irkiqbJ7MWBB+34yLZfTw1tFWJfwUHjqQQncs8T+hQRqP+OGjrhujgt5oVsSAmAn+4jvO23l4Z7Yzu282L2nEdkldwpjOPv7clRBi8MEQEO3Gc5r1f96tETh/jxVPf77RzpG2rB6pGQX89+8MuS2DB8aAz2/QN4XYv/CaT1fONCuurlYd0NDpRIx4opeV7T2jQghAL4hr/UBlb+099H2yR0kQK31shl531nbEp3KKiCQbjjGoev0x2hIbArd93R6lJmRx2PcFQ/WfuVmRsoiWZeLZhodP8x9tAZO978/apQr4seu/uYir3zgrdXzW31uw/aUFTJP5gvXK2mbPHQ/5/ZIf7Pl4Qqqj4JFtLKKClA3314W/7NW1DhJ1tJciqR+18Fv1NQhHO6hJZfKM0B2xvlJm+wHGmBbZo4S1GbdQvT1Q2Qdp67CYTSDM3Righ+ZQJnMlrw7Xoycp65JttlgGHzwBhzr31nLrDQG9PRKydiyPBQOroSsjFaqr10Wp936WCAZpHRqlcnix25AKh8xkCxT+TCTqEC2cdX56zR7eVyKYn6hSwEXPMo8Gw9fr4vuKWBYhjGAjwx7/boXfvKqY5W44qLDLesgFxlpEzm58tCVOvugUMjMllW7tIVnX8ZpuBvTtn7me/hyk4PMbG3HXSdoUci7cjG22/2mICamHwce0/Fm8H/NuM26zvO5VX5QKuIwbQDb0/dKtg4ElGoMEtiqvHpO1qUyVQu47Gatr6cANMIkCblQswcNh3NF7PNgyy4xHQuelgtHL7ealsniyqM2SNfu9V1bINkSmJzEaT1x4xoBrcosTfZj8p5ZRl/uHYC8ITECMJwM0frTZFiTORi4IjNaZtGWXy/LvVyxGbd+bt09CWJTR+5SEDqY5fb9VrTYooq7eHBvy8V0t6VVOzketN4JJ5iAQHHWrk1aS1h13K128h6tMgSH2mubIPoYyktq4R1vBk3IqDBhz3fbFJn95f0tIb3jdig/7oU001B63R4JbFdTwmST9tP6YP7i6mxybvMHACTJfsjtInrUr8w0IkinnMsoOmpAHOrOP37i5qZ0CxsvF+oAxxVKfu0LV6vE5+UwhX7D1h12GNc14TMOYoDFHPABoKEWc532xWRFPXh9vREpQ05vS7juXTBFuAvf6wddb3bzsjtSj4uDrWzKfeU3foj95VLQr5qanBdlwHfvh6eVhUNck4WlXKZcoBa737pO123AkFNyiHtyauPmK/14acNKWKKGP4813n8hbdWzCbt0U21xu6Vpueu+l0LmPOBLM2Rj1YSl+uPKSsPp768Nf9GnRfcVsjKBsoN2R86nJzXu09Gqdhvx8wC/rxKTsswhlFAeXprvK51OnrrabM3j9ms+qXzKYqBfz1/fojlpii34xgA2EUqRuhOWB7I8zyRYwxLbCds/moJRQ48PotJtSnrj+iWd0r2ssI4DUtm1PzdhzTgp6VLatOsZy+Zn1MXHNErzYurPvHblL1gv6KTUi2FHeLe1X5hyXFObjX5+7R3ldqWfL2l2fvMYGIi3F+zyp2FnDboRiz6kYvDVOlAn7aHBajMnkz2+F/GtZaxfdWaknvKkpIOqVnpu+y9G1zt0ZoUa+qWr43SveN3mSubVxvuXw9Va9EdjUslUMPjNusAtkyycfLQz9vParlz1RT8Vy+1i9WJuf8+tYvqB6Tt7vOa95TXC3GbFLnmnkNUMlMw0/T4Rt0V/kAPVWvoN0L0Jp127G8WZhfLQtTpYL+Wrv/hCoUyKKg7N4Ki0q07ERY8XM2H9OxuEQdj05U0Vy++n1XlPo3CrIjIxwDMWtk3REtfaaauStREPo2KGhp+l6YtUu/POay/t0NsOUsYs7MnpaUALD9iXOqIzfowRp5bD901f6TxpPiuf6e4/fTxQfsKAmKDdY2mYfu/WKjJYUgCUOVD1dp+P0l9ejEbWpUNsBOOf2xO1KDW5XUyKVhyu7toapB/pb4oOvEbaZIPFT9n25kAGvU0jBTYJp87jqfCtjeO2qjgRAAteKZajoUlaDOE7cb+D/41WZLvUgGJI4CzXu8sikjqdsbc/fox23H9PuTVe385ur9J1U+XxatCTmhusWzmUck9DiKU2kVHbDUMiolppzSqKUH1a9BQVsjnKNdf4AUi8GWear3tGCb8wmrD2niw+XsHZiy5rCOxCTZ+vqhW8U0wXb2lqN6Y+5eze5e0WjGIu5ycz71n7lLBwfcoo8WhOjzxQdUu1g2BR+JVRbPDPqwZQn1+Ha7SubyVbub8tj53hdn7dbe8FhLuPHcHYXUY9IOFQ7wtiM/zcrlVJsqudVs+AZTRng/UcZYP01HbNTEDmVPgy1HcTjvS/INlB4SbXBGddvzNbXuwEmzSqd3qWBnbDmKgzJFTuOONfPaMZ7vOpWz86shx+NMCV+8O8oSenAG1t2QHSieG8NOqmRgZjv/eiM0B2xvhFm+iDH+F9juf62WqN4xYO5ezexWwVLMcV7xgSqBmmDp4Kro/rGbLRFAmTyZDZjfbFrENPFx7cvYeUD2hWoXzfqPih9YKFiKIa/W0pytRy07zV3lc1rO0wVPVDGX4Y4jMbZXiIX4cuPCOnwiwYQy7jEaLsmbBq3SL49XNhfdszN26ZGaeTVsUYh+e6KKHZ5HI0dRcCdQ7/L1Ng1pXVL9f9hlVkPFfFm05VCMbi2a1QQLDaGD2xShhfUSkMXLEhzgOiXrz6Q1R1SzkL+63ZLPLKTHaue3s5anwXZThCZ3Kq8vVxyyfLtYgVgJPl4Z7Xwg7lbS/n22OFSHTiaaVVE4h48618prbkQEGfvPHMon41GFd1dq2TPV1Gd6sBqXDrCkBlhugCPWalpg+/Kdhc2q3HQwxqxj0uLhCjwQGa9ahbMZT1I3XMiLdkfq89altCsiVicTks3SBmxxoVf5YKXxEmt+To+KloaJVIeFA3yUkJxic0yKRWh6cdYu3V0+l1mBZ7Yp646YBUpfNQatNssqOfmUKUCAbe3Ba7Xs6araFRFnghyw7TvDlerPK2MGszbJmMT6+gfYbj1mXgASPOCKZd3sOxonfx9PS8DAOmEPutiApfq0dSk7/zpqWZhebVzElJT5PStbsgrOa377SFn7DDrYeyZRRp0hazW1czltPxynJ77brpldK6jPTJcbmTzJqRv5lx+esNXyKZPggbOynW/Op+dmBuvQgNpmQZNjeGzb0qY4xiSkKCCLp7w8MupEXJK9R1M6lTelI7e/l22nlA7MbCCJogjY4rLnfWw+YoOldOS96XZLXlNM6g5dp1ndKpwG208WHdD84GOa0rG8eU6Yuwe+3Kwt/W/SugPRGjg/xNzt5HKGJtbCjA0RtubZRpraqby+WEbyiQRVD/LT+FWHzYuAYpPD10vZfDy0+2icXmtcRAei4u1dRTbcCM0B2xthli9ijGm6kbccVdtxm7X9pZuVx8/LrBQy2YRGxuuNpkXNhUWwzgP/z9Ayc3OE2lXPY+5Ysv+QtQaXLi7AY7GJJojJfsM+ELlt3YEY5MFl3zMqLsnA7qN7i9s+KnldF/4Jtrj9cMF1/HqbgeLmQ9F65Ka8drCehqB8d94+A3TceqT7wxrhM1L7sfeKW5tUeOwvkXSevVTcl1hXMzZFqFB2b0XFJ5tb0p38nb1jUt+ReQiwxkokjRxgC3iwN9d3+i6zhEmsTpajPP4uKwsAdFu2uCIBa7LYkLrvqdsKmuvvqxWHzLrecyzO9jyh/aVZe1QhX2YTglh6A37aZ2ABCM/desySIExZe1j7jyeYdfn1msPy8cygRqUCtPFgtKXVo2HZ9v4+WLn8PHVrkWwmwMmby77fqr1Rikk5pWoF/CwZAIK3xy1/uflsr/r7YBvf1kMxZoWRfhA3L/vwlT5YaVYQ7noSHACu7EWiJJFEAnc91jBpAbHwF+86rkkdyytHqj12aOSaxp+tM4Vk5NKD5kbHk7Bga4QW9K6m5iM32HzHJp4yMCHHLeCZlHzK5or9wp63FrD8yLjmEfI0vCE/bjlqYEtOYoCSQCJ4iiv4h80RllmJNVJiwDIN/X8aR9YQVvnkjuVsD9/TI4O2HI7VI//Pa0xBgPd/3a+Ri0L1e5/qBu7sJ/P83FkyGR9w4+N2ZczELeA6TR1shMeGLQz23rHKO9TMo1dm7NK+AbVt7Xf9drsl6wDQSeDPWoC38Iycw+yDdvi/e5t0lmy94NJnLRfO4W2g27iMC2zvHblBX3Uoa8rd2BWHjMbZm48ZGLpL4vFOkH6S9bxy/0mLDWDM65+rcRpseQ+7frvN0hwePJFo+arJTkVSjO86lTcvwP7jcbbFQorKmwv5Ww5k9vihFU8A7xm5jJEFjAHlkjVypnJ0EaIr3d3qgG26m5L0RVBaYIsAik8+ZUIA2wEBHpeUIv7DvUhDiCNACHbFVYkFxTWUrPTImFFxiSl2HdZcQlKKhi0ONRdo9aA/Mzb9CZaxSSn2jCyZPOw5CFTuAThxoWJ98cLj7iMohe9S2zO4RV19QIOUySOj7XlBi7tfXGakd4MiXniuoW9o5LiSt0dGE7LuhpWB2wyrsm6xbBYoxj2u8f051sQUy2DD56nLqTEG+MdeIC017YwFS23v0XgD9yzeHqctfmhJOnXKLDfuTUxOsf1xxgyfeQbjoH/ACeuIpPMEKSWnuPhk8xIjTZ2WojsbSyNHZNCqVac0dHBGS261cWuyPvpYGvqRhyXWeq5/igoH/b3GaHzSKSWmuMbJ2KAfnmVkfhNTjP8QFJ2YbPz18fSwxGB4AuCmm37ojE9Mu7Qa++30T8Mq5vgJ43OvF9fxJdaCh60x6y/JdaaJdXkyPskq8nStle90YBJrhrl3101NzXvuYR1yeApeQa+Xp+uYGGuLe1zPSLEI79Rrn375P/V8whOScnl6yJQ55onMTIAcWyjuxlpgffI9z2KdseXhfo/oOz6ZZ0pZvNivlfENSnkmfIEmaKMPPuN/eMK8894xV+61iUUZGZtsSiAubKKkc2b5y93OsxNSXPTQF+8xv1nL0MLao3/4SL/MCTQbjzzgUYp9djIhxZRv6CBnNJY/e7tunlN9iLl0vw+s0wuPi09fcvPfqHHANv3P0VWl8GKP/pwr8URMUgWlRiH/v6XVO9f7r/R1iHT29rDQm54R7XsxtCCkSFl3Ij7J3MEXWvOU9H0ILlzfZx79of4CGRhJH00GRqoVkr2SzIikMKbOPEV7qMJHwSGySl6LDbBmfmoV/nt+5as1FrY0KGpwU5CfBR5djQZPCFLEkkehwOon6vhyNKxqtgN4V0rmyqyONfOcU53by0FLeujTAdv0MAvpmIYrBbbpmAXXJWmWjCLFlYoaiwkL7N/+PtcUetclk5xBORy4hBxwwPYSMvN67MoB2+txVp0xORxwOHClOeCA7ZXm+DX2PAdsr7EJc8h1OOBwIF1ywAHbdDkt6YcoB2zTz1w4lDgccDhw7XLAAdtrd+6uCOUO2F4RNjsPcTjgcOA654ADttf5BF/s8BywvVgOOvc7HHA44HBAcsDWWQVn5YADts4CcTjgcMDhwMVzwAHbi+fhdd2DA7bX9fQ6g3M44HDgCnHAAdsrxOhr9TEO2F6rM+fQ7XDA4UB64oADtulpNtIhLQ7YpsNJcUhyOOBw4JrjgAO219yUXVmCHbC9svx2nuZwwOHA9ckBB2yvz3m9ZKM6G9hSHaflmE0qltPHkvzvORZrFUb6NQj62/PJjRoZl6SeU3ZYoYJ37y56uuoJ6QBppAw8s1E/c/CCUH3x/7JgF5Og/M989aef8e3aI/phU8Tpmrepn0tNUmgk3zHlAqnQkveMsmiXgrkR0YlW55eya0MWherZ2//Os397hpM68VJw3unD4cDV4YADtleH79fMU9MCWyquUNNzXehJPVPfVRSdmrLv/7Zf49uX0es/7rEk8A1LZdcz9YPUY/IOzdwQrucaFbLSX58tDFUWr4z6rltFA8HOX29V3mzelqCd/ii51fbLzfL18tD0rhWsGPvKfVEqmzeLqMGauiTbxDWH9dXygwr0z2Tlxfx8PNVn2k4dPpGoNlVzW/1awPqhMZuUwctDR2OTrH5uq0q5rCD9ibhkPd8oSNkye6nVqA0qm89P79xV1MqYUc/2sSk7FBYZr7rFsqvv7QW1LjTaSuRRWYcKKJ+2LmGVV2j7jsXpu/XhViYPHr14ZyFTRt75Zb/+2BNlfw9pWcKA/PfdkVaOb2NYjNHSd+Yuq2lLQfWbgrJq2d4o9apXwAqQU9P0s/tLWQUVpzkccDhw7XHAAdtrb86uKMVpgS1lsqh7mZh0SjcX9rdi1r9sP2Z1Kv28PbT5YIwGNC2iJ6buVJ8GBbX/WLzWhJzUPRVyGnh92a6Mft8dpZ+3H9VLdxRW8+HrNez+UrqjdA6rDEKZr7pD11gN0S+WHjSApO4sxd+pvUkdTNrJ+GQ1GbFBfesXtFJglOyauSlCVQv4qXvtfCr/7krr49Uf9+ih6nns3g4TthqYUvuzZcVcVpWEmqEj2pS0oth9GxQ0ANxyKNqKzxcJ8NVzDYNUd8ga9W9USDvDY/XduiNWP/aj+SFW7JvqOjQK3lPAfUKHspqxMVxUMwKQV+w7oS/bl9FzM3epWkF/Uce2YLZMVpGHEmOrQ6j36a97yufSRwtDVCKnr42DYujUj4X2W4tlvSgL/4ouHOdhDgccDvyNAw7YOgvirBxIC2wp1dV0+AY1KxtgtTBxhXasmVcPVQ/U7Z+uNyDB0sQ6m/hwOX2z5rDqFcumn7cd07ztx1S7aDYr0k3tyzZVA7UoOPJv7mKKhz/y9VYtfLKKGgxbp7FtS1sh9iELQ63g+8B7i58utg2QjV91SPmzeVs93M7fbNNNhfyVJVNGLd4dZYWzsbLHtC1lVvQ9ozZqeJtS+mrlYbNYKTZOXdjPWpfUM9OD7TcWOtVJUQgW96piPMI6r1ogixU2v69iLite/sC4zVYzNpefqx7owPkhypXZS4/UzGOWMeXMGPOsHhWsuPqwxQfMpb7zSKwB+JhlB9W+eh7d+fl6re5b/XTdVRSHlqM36tmGhazg+BtNizgr1eGAw4FrmAMO2F7Dk3clSE8LbMOjE1X74zXa8vxNVpwaN++qkBN65c4i6vLtNg26t7jK5c1sLldAqcOELXq+YSGNXn5IZfNk1qO182n9gWjl8ffSqz/u1S1FsurhGnlO76v+tO2Yvt8QrsEtShgQfdq6pLmfH5+8w/ZTH6wWaEWoAcAaBf30RN0CZp0Wyu5tNUNndq2gY7FJ2hURq6T/F/B+8+e9ZiWu3HdCg+aHqn/DIA1aEKLvO5c3l/C87cfVoGR2Uw7eal5UrcdstmLXHy0I1bzHK7ks6OHr1ad+kKZvDNfrTYvY89/5eZ/Gdyh72uJkH/a+CrnUqHQOPTV1pxWWx6qe2bWiiufyUZeJLkUAy7l/oyANmLtXrzcpomoDV2nnizWtODeF6cvkyax6Q9cqj38mvdqksCrkvTw1R6/EGnKe4XDA4YCTQcpZA//BgbTAFott1NIwzepewfYr9xyN08MTthooUjR67IpDyu7roUr5/PTCHYV052frNe/xytpyKEZPTN2hXFm85JEhg95oVkRPfrdDn7QqqTKBmU9Tw55m/x92aWjLktoRHqvxKw9ZIXXczLiMM3lmFAFDy/edUK+pO1Qgu7cyeWTUJ61K6K2f99ne5/G4JHWvlU+tKudW85Eb7HusypK5ffXc7YXU8eutZpGyt9usbA7lyZpJw5eE6d27i2ngb/s1u3tFvThrj+2t4up9+rYCKpjdR2OXH9S7dxW1Z+M2/uCeYkY39NQdulaB/l5KTj5lNGGBL9kdpc4TtypXlkxqXTmXjROr97Fb8xutIx4opTd/2qtV+08oPDpJQ1uWMOBvOWaz7fF++Gf/zmJ1OOBw4NrlgGPZXrtzd0Uo/6+jP+x3po7ZOfN/A6FU1/zb92dec6kHltYz/+s55xv9y55072nBWvBE5dNd/xlsfV57rbEJKTocnaBeU3dq5AOlFOiX6b9Idb53OOBwIJ1zwAHbdD5BV5u8/wLbq01fenr+oRMJOhiVqMoFLs7li4ueyGUsYKxwpzkccDhw7XPAAdtrfw4v6wgcsL2s7HU6dzjgcOAG4YADtjfIRF/oMB2wvVDOOfc5HHA44HDgLw44YOushrNywAFbZ4E4HHA44HDg4jnggO3F8/C67sEB2+t6ep3BORxwOHCFOOCA7RVi9LX6GAdsr9WZc+h2OOBwID1xwAHb9DQb6ZAWB2zT4aQ4JDkccDhwzXHAAdtrbsquLMEO2F5ZfjtPczjgcOD65IADttfnvF6yUTlge8lY6XTkcMDhwA3MgUsGtnXr1lXlyn9lzrmBeXrdDN3T01P33Xef3nvvPZUoUUKn3MVnr5sROgNxOOBwwOHA5ecA1b3effddtW7dWuXLl+eBT2TIkGHYvz05zSqap06dOvXRRx9pw4YNyp8/vyOQL/+8XbEneHh4aOLEibrzzjuVPXt2Z26vGKXRJ+wAACAASURBVOedBzkccDhwPXEgY8aM+vXXXzVq1CiVLVv2wsH2ww8/VJMmTVShQoXriT/OWCTdc889ppGVK1fub/zAyg0LC7PP+BvNLSAgQD4+PleFb1FRUcqSJYtQENwtKSlJx44dU+7cuf+VJr4PDw9XcnKycuTIIV9fX7n7waq/Xhrji4uLM/5cTIuJiVFsbKzxCuFxNdrx48dN8YuMjFR8fLwCAwMvGRknTpyw+c+bN+/pdcT/0dHRYj1ky5ZNmTL9PU91SkqK0QJv3d/x2dGjR+194L3gft6LM9cUY8mcOfM/+vy3ATFWfrJmddVNTqslJiba87juzDliLF5eXrbOz6fRH2Py9/f/x22sLfj2b8872zN496CHtQSP0mrIFvjL2mNerta6Ox9+pXUtcpRtuYuybAHbhg0bqmrVqpeCJqePdMSBtPZseVEQeo0aNVLp0qVNYHTq1OmqKFyHDx/W/fffr6+++kqFChU6zb0vv/xS06ZN05QpU/7xkvKyjxgxQuPGjTP6aR9//LH69++vxo0bq2XLlmcVAmdOkVvhSEdTZ6QgJL/++msdOHBAzz777AWTRz9ffPGF/fz0009pCv1LwYe0+ti6daseeeQR/fHHH5o1a5a2b9+uPn36XPCYUt+IEvHOO+9o//79GjRokIEArWfPngaSa9eu1YABA1SvXr2/PY/7pk+frtq1a59eexEREWrQoIHmzJmjnDlz6s0331T37t3/tjbhZ/v27e3z+vXr/+da++GHHzRv3jwNHDjwrICzdOlSvf/++2Lt+/n5nVaEIbp3796qWbOm2rVrd148w3PJ+/7qq6/+4759+/bpxRdf1NChQ00enGvbtm2bevTood9+++2sY+e5XAcfASvGdK22S7ZnezawTU45pbATCYpPTFHGjBlUMJu3lUu70PbDpgh9siBEvW8PUpMyAefUDWXS3vpxj2Y/9te+csopWbm0GeuOaFr3iufUz+W6aNqGcI35I0wvNSli9U4vtlFtJvxkopWGo2Ys9VNfn7tHnW/Op+blzo1n0HA2sEUgTZ06Vffee+9pcp9++mmzeNF4UcIAs2XLlqlUqVImzLCwEJAI/5tuukm7du3SG2+8oeeee07PP/+8CTau48UCwFu1aiVvb28988wzatasmV577TXT3Lds2WJWzeeff27fAZyAPcIICwRtGLroE/AESBF+JUuW1MGDB+2Zbm0dq4Q96UWLFtnLP3v2bE2ePPm0Jo91/NJLL9m4eOnZw4aGxx9/XIA2Y0MgAfqdO3e2sSNs+/bta3RCAw0gv/XWW/XLL7/o008/NW29RYsWJkxwMSEkAZp+/fopKCjIhFjx4sW1evVqE8h79uwxfvEsPA2fffaZ0Qrtb7/9tnbv3m18RPAzDp6PxQEfcuXKpcGDB6tp06ZGy8aNG41X0ExfAMn3339v9yHgoAOQgMfMB2BTrFgx2y4C6NwWFlYNvF28eLGBANsOzBdjWb58ufLly2f84jnMO7QWLVpUa9asUUJCgrDE4O3MmTP1+++/27iHDRtmcwN9fMY6oA+UBcaL0Efobt682eYdgHn99deN76+88orx+LHHHjPhv27dOuXJk8doTA0G3Pvyyy/bOKErJCTEeAd/4Ctt+PDhtk7oi2dwHfSwnohPAbQ++eQTAzY8QKwJ+kR5gx+MCf6MGTPGxsjahX933XWX9fnQQw+pW7duxn94HBwcbO8bn+FxYSzMd9euXU3BmT9/vr0XKB3wtm3btraeoREesc7gKcrC7bffbtY5ff3888/GK+jknR0/frwpofCS+6HLbbWiPDDuuXPn2jzi9mSfkXEwt4xrxowZOnnypD2X/6GJtQWAMjYUXpQy3scVK1bYOwqf+c3c01CUoA0ZwFrkft4jxsm9eAJ4X1iTrHf4inLCbxSihx9+2HjVpUsXW6PEDN1yyy32P+8k/KxRo8bFitFLev9lB1uKYU9df0T9ZuxS1YJ+Whocqbk9K6tKgQvXUOZsOaqp68PVt0FBlU5VAzUtzsQkpuilWbs1b8cxrev31wRsOhijhp+uU78GQerToOAlZez5dvbirN0CcOf1rKy8/hdfUi0p+ZQafrbOasZO61LBFvttQ9eqUZmA86qP+l+W7RNPPGHCnZeYF5z9XZ6F0P7222/1wQcfGIjxwiLIEK689AgtrBReOiyv5s2bGzDj5uIl5YXmxUGoATrVq1c3AQAoIBAQArfddpvdy8uFAFy/fr0KFy5srN+0aZO9+IDdzp07VadOHQMJgBZrgr54GRHQCBcAGyEGYCEEFi5caDEICH0E7cqVKw1sAFiAEgDEYgYEvvnmG1MsAEkEzgsvvGCAiuLx6KOPmlAFAPACIPj4HH5B36pVq0zIV6tWTQ8++KAJXmjk+gceeMD6RYg/+eST2rt3r/EQ64R7AVPoBHygE34xTpQb+IIQQ2mABviCcKQx5rFjxxqv6RueQq9byUDgMZfch3DEukPQA3YAfmqwHTlypAEecwwd8Ag6mX9+GCuWHjy54447bDzMe61atYy/rBHACAGLwsH42rRpY8AIQGLNAb4oC7hlUUwAIsbO9d99953dw5rCPQrdzBdzyPjolzUJgKKw0HDHosSxrmjQhEDnN3PAenY35g4BD+/gL7RCP8IdUIUvgBXrgvtZuygU0AHQo4yiQLA2maOnnnrKgg4RvAAMytmCBQtUoEAB+5xnQBd8xYDBYwNQAyRcxzrlM+gA1LC0R48ebesWMGSdoKTAb95NwJB+uQaFDL4DTgAuz2BOeccAbsAZwIcm5o61Cg9REFDAeG/oh/XK++l+H6EJyxaeQz98gSdcB595V+iXfuCvG2xZ37zHNMbIe8U7BG927Nhh7xdjgafIhiFDhpgi3bFjR5MnjIfnMXe8W2XKlDF+45Zm7KzTq7Wt9W/y/7KDbWhkvBp/vl5Fc/pqepcK2h0Rq7xZM6n398EKyOyp/g0LadD8/dp3PF6ftS6p+0ZtVICfl5JSpCEtSmjIohAtDI5UqdyZtTci1iy/hcHHtfNIrMa0K635OyOt8DZtWOuSKpTDW92+3a7QyASVCfTV0ZgkK+7d9dvtKpgtk8Y/ZJvTrgmevVuzNkUYGB08kaiP5u9X5kweWhN6Ur3qFlDrKrmtgDnAtTM8Vo/eml85M3upz/RgeXtmUJk8WfRp6xLK7OXaJ0xIPqWX5+zW4l2UR/PV/mPxeqZBQftNofGUU6e0NjRaPWrnU9da+TR7c4TenbffCqmvCT2hcnmzaM6fFnZ8UooenbxDxXP6akHwcZ2IT9LMbhWVw9dTY5YftCLnOAdqFPLXe3cV0+qQk3pj7l7FJibrzjIB2hURq0mrjxgv21ULNB7U+Wi1KgT56/PWJc9ZF/gvsOWlworDOuSlRbAhBBDACFpe6ooVKwp3E9ooe1lYiLxICEAE6aRJk06DrdsdzUvIi8TLjjWJMEE4AWwIJgQSwggLCq0cgYu1hCVIw9XIi85LDqC5X3oENS85dLHtgRDlB8GOoEIT50VesmSJCUkEpBs0GCsvMZYD1hKWDdZcpUqVDNR+/PFHAwGsc4QxwgZ3NCDAuAAhrGtAjedBN9o61yHQAUh4hzC/+eabrX/ABEDl+0OHDhnIsncFT6GbMQDO8B9BiDBFgeFvQJMfAIp+EU5usMXKAKAQkAhcQAPhCd8mTJhgVgNxGChOWGj0w+eAF+N0W7aADDzmXndDiQFsUETgC8/F+kFI8hyEInQyRuYUnjJ2Yj5YG4DtkSNHbM3wLHdD4LrBGz4zL6wD7udavCb0Da8AHuYF3sIzFAFAh4aVzVqkPxqWIzSyHgGD1K5iQIj+sPLhFXx1gy3PggbWBTxGKWFdo0gxd6xr7gcYWVsogHyHVwerDSAESFD2+I71wPoEtLFSUUTcsRLudcC4eRZ94r3hmbwTeEkAQ0AWUOL9gWbGwpoDkJhnQBtli/6LFClivIAveAYAJnjofs/wSuAipz+3GxnFDCUHBQrFjrFDExY+yhlADdjSHwAKaOIRYNysBfp0gy3X0xd71+xjYm3zPqBYYaGjFDBO+mR9sCbdCgPPRAEHjOE5ihjPhV+ALbxBIeAdTi/tsoMttTm7Ttyu2SsP6qP2ZdSqUm4D22KvL1Wv+kHqUCNQd4/aqOpB/qpfIrvaDt+gr7qWV5sqgXppzm6NXxKmvW/WVp/vg/X5/P3a+OrNenDcFhXN5atuN+dVi9GbNLhlCdUrnl2zt0Toy+WHVCTAW1+2L6taH68Re+8THiqjWz9eq1ebFNbT9V0WLMBY+u3leqJufj1aO78B6Je/h2lKj4pasjtSX608pF8fr6L7Rm9Udl9PLXqyihYER5ri8EO3CoqKS9bD47dodLsyalMltzgV8/GCEL31w26Ff1hXvaft1OBfQzT7sUoatjhUa/ac0JiHy2r47we0KvSkZneroFofrtKwB0vL38dDj0zYqp51Cujt5i43y56jcao/bJ18PTJqdLvS6j5pu+oXz646xbOp84StmvNYJavKfs/IDXrytoKauylClYP8rdg4LTI2SbmfXaT1L99sdVFxmd8yaJWqFs56ycCWF4iXAPByNwAQwENw8YOgRsMMDQ01QEADxooCQNCI+ZsXDncSwh9LC+0fDRWBiGBBiGCl4WbiZSxYsKAJQAQ6Lx904GJGc3ZbtlgSACyfYd1iBaNhY5kh9HkRcR1iJfAclANeUixunoEg5DkIH77HYkN44HZDGKFY4GbDGkaYMy5ABkuQ8SIEebkQVtDI+HDlIRDcY+EeBCJ0ATIIQniJ6xDByP0IXGhxgy0eAMCW8SKUseIQ0Fj3jA0N3w227PMBBvCPOUFQ0nABoiDBW8bBPVimACZKBqCKWxT+Mm5AE6sKBYFrEN5usMVz4X4OgAEPEbQoF8wnvOJ7+kBYMhYsP8aKBYmwxOXndrsyBoQtQpY1AP3wGI8Ic9mrVy8T9G6wBagASOinMR6ACX6hkAAq8Iy5Q4mi4RLFYkVpQpmiT/5mPtICW3jHnqfbZQzQsB7hF0COW5gxAizwmvUGmKPU0TfPRwGDB8wv4MAaAcDhLdcDjLwnWG/QDG9YN7iM4QuKEJYfygH8gdeAOTQBmgAtz2GeUArcrlqAF88J44RuXPBsC6CoAEp4ilAe6Q9QxU0L+GFpomzhCeC9hEbead55eIzixDNZqyjNvM9si8AX+ADAMx7uY4y8FyjHbrDlPUSZQlnkb+ikf/hJ4BjvBB4O3j/GyNjwjrD2AWDeXcAeEOeZKJSMC/7hYSLq92zBV1cahC872DKguMQU/bL9mO4etk7NKudW11vyqcu32zSiTSnVKpxVhV5fqgkdymr6xgitO3BS8x6vbPfUHbxGPesVMDfv09/v1Jytx7Timaqq8N5KszK3Hooxi25p76oGiNM2RKjF6I2a3aOiGpcOUJ0ha1Qpv59aVMyl+0dv1KxHK6lusWzG42/XHtETU3boi7alVa9YNjUbucGsyLFtS6vP9F2atTlC0zqXV9X3V2pKlwqmCPT8boe+XnZQQbl8dSgiVm+1KKFHa+cza3j30TjVG7JW3Wrn0yt3FtZbP+/TqCUHNPvRSkbTA1UD9VS9grpr5AZl8/FU2TyZNXvzUS3qVUXL90Wp8zfb9HGLEmpbzRVduf7ASd38wSqteLaG7XO3Gr3JrNiwyHj7/6dHK2nmpqN6aPwWDWhWRBvDojVmyQHdXiZAn7cppV+2HdMz04O1tl91G9fmQzH27Pur5DZL+FxbWpYtLykgR1AS4ORuCFCEDZ+7hRrCAuGCYEJoYrngYsNViuDBmkTTx62FQAKUeAl50QBPLEMEE3tYCBcEA8IP6wiBhJBCyHItWj6/2WfFqkQAIrB4URHMgB0CAGGFgECgA15YBigA0MpnWEZuQMFixgrD8sDVhjAALBAi0MgLjauaMSEIsHZ5Jn0AhowXMIQWAA6rEkBCkHE9QgZaEFw8A0GFUAQcEFAINcCDMeEKJboaAYOAZ08L3uLyQyDjWUDI8gwsaMbDc/lBuPIMGpYmQM/zoB/rgOcgFOkTpQnBhiUJzShFPBvrHOUIgUbDAnUHuvA/4wWgmUfoYa5QbLDK6RN3PHMAEDJvjJvvsHJ4PrRg+QGCWJB8hqeA9QBfmWcUEuaBsSFUWTeAEPcwx6wRrB4AhrnCQmf++dzdAHGEOHOAwsBYAQ1AGCXD3bD64BP3AyZYhQh5FAYUOtYq1jNATOMZ8BSLCisOpYV3iHeB+1AYWDfMOc/HM4CFCYDSF7SyNuEdgAuIupU1rGWUAd4jwIf+mSvWAYofY2fNQi/vASDJd6wF1gzKBADKd2wjsIYAKBQCt0cIRQaPEvOIsslv5pu5wHrlfeP9YS7hPd9VqVLFrGM8CfAQC5nPoJv5BZyhBaXJbdmiAMMzgBZZgheAdwbPCcoXcw44seZ4Dxgvjb9ZgygO/PBMlD+8DNDDe8kaYr0zjhsKbJfuibKAHyzJ6gNXqViAj2oWyarPfz+grx4qoxkbI/TlikOa1b2iAc5NQX768qGy5iauNXCVBtxdTNUK+uneLzaqadkAvdCwkCq+vULTH62ojxeE6mR8sn5+rJKCw2P107Zj6jcjWMuermZu305jt+jT9qUVejxBw/84oB97VFT5vK7jD+/9ul/DFoVqSqfyypc1k8q9uUzPNCqkFxoVUpl3Vqh15Vy2H/zKnD2a0bWCiuX0NUsWoBvXroz1gUXqmdEV6MXzbhq4WgOaF7V7K7+/UlWD/PXyHYXU6NP1mtq5vAoH+OiOT9fr2YZBWrnvhLYcitEvj1cyUJy1+rD2v1PHAsfocfLaI2ozaqN2vFbLFAos209altSQhSEqny+LxrQtbfeNW35QY9uVsT3wbYdj1HjoWs19soo++z1MuyJi9MtjlZUzi5e+WX1YT07dqSkdy5nicK4tLbBFsLmPyeDqdTc0YIQiLxwLHa0Z65CXByGEcOMzXj60bwQAQovruReLiL7dx1R4EbmHe3kOoEi/XI+Fxm8+R5i5A57cxwNwf2FFImwAO+5FoCGwEDQIfMCf+3gGoI5VzQuLpu1+UfkOVxeNcSDY+O1+Js+HXrf7iv64Bu2cv93XIQgBCWhxH6fgmVzr5ifPwPJgDNBLH+6jO/DAPX7uw9XG/27euvvlfsbF/9DF31zHc9zHPrgXGqAZmngO1/MsrnH3yz3MH3MGr/nePVZohTd8zw80A8J8xv08A95AD/fxPP52H4eBbveeGv3z4x5L6rUDffDOzUuew2fudULfrAWey/P5nv+5BvrdY0+9TrnWHQjm5jdrkmtSH9Fx38t3rE365j73GuNexs530MxzafzPM/jt7o/x0w/8dfPY/T33MU/ww80T1g1zwphS84x+uQYa3OuG793Rx/CdxrqnT7wAXEtf8Jj5c78Pqddu6vnkOvfc8QzoY41Av5tO+M4zodPNa/c8QB9j4zl8Bn1uxZTn0Cd8oy8a88s1qa93rxVogV9uHnAP38FX+mY87vlAIXX3l/oY4LnKu8t53WW3bG/7ZJ1i4pOUIulgZLyW9K6m4Ig4tRqxQbmzZlLNotm0eNdxffVQWQvgeaNZUb10RyFFxSXp4QnbtH7/CQVm91bIsTgDMgJ+ANRVfarrlx3H1H/GbhXN6aOGpXKYS5rn5fX1VNUiWTVzU4SmdiqvjxaEWH9zelRSpj+joAHbEUsO6IduFQ0o23+1RcVy+sjP21PeGaXp3Sqq74xdWrP/hCZ1KqcC2bw1fuUhPTtzl8rnyaykxBQ92SBIrSrnMpro/8nvdmrRjmMqEphZOw7FqG/DQra3+8bsPZr/VFUdOpGgOz9erdB362ru1qPqNXWnqhXwU3gMCy6Dlj1d1cAbxaTbxG1asidK/pk8dDwuSX0aBKnbLfk0ZtlBvTZ3j4oH+Crp/yA08N5iOnIySe//uk9RsUkqktPH9qUHzg/RRz/tVeNKuTW2XWk9PW2nNh2I1h9PVzuv9XQ50zXixkVLxgq5HOdaeREBVzRmN3AiGPiMvZ0zzw0iPNhjQqO/lo8YnNcEOxdflxwAoHDNs7XhPsZ0XQ70GhrUZQfbyLgkcwmbtueZUdl9PC1Q6FhsklJSTimLt4cSkk7Jz9tDXJslk4d8vTLqRHyydkfEmdWJm7XtuC3a9mJNcxfTX1ZfNFsZyCWnSH4+HvL1zKjjsUlKSE453W9WHw9FJySbtejv42m/aYPmh2joolCzqAFRLEksWIK2oAG6sJqh1d/bUxiwiSmnbC+Uo0wcrcnq7WEuZHeLSUjRyfgkeWTMYD+Mg73S2MQUZfPxsL+hL7cFgJ2yv2l2DOqUlM3XlUiBfsq+u0KP35pPnWrmVYaMGYxvXEd0N3yCBh+vjMrq7alkLK8/+ZnZ20NZvDxEgFVUfLIFUe06Gqe7RmzUG02LWHDW+bTLCbbnSselOLt5rs9yrnM44HDA4cDl4MBlB9sLJXr7kVi1+9Pa3HssXveWz6l+twdd1Pnc1LQs3h2lB8Zt1rh2pTXijzCzCn/oXvG0W/hC6b4U9xF8leu5RZr1eGXdUdp1uP5iWssxm5SYmKKx7cuYS/l82pUGW4CV/TmsUvZk2U8jyOZ89l7YRyJoiL3SMxuBHbgW2Q87nz7PlWfsYfIMzray30jAFONwmsMBhwM3NgfSLdi6LMJks16JKMZKxFq8VM3dv7dnRjvaQ8NSTA8NaqLjky/ZmGMSko13jPV829nAlv0sgI29HQImCK7gaA+uYfZYCICiETxE8ALuWfZJCYAhMApXF+djibLkXs5dEixCIBR9E8SDyxc3GEFP7F0RWMH+DgEfnCflOoKXUrvKcE+794n5TcAQgSBELBKQAtgSKckeGgE77PlAK3tx7PGy58X+EoE+PIv76Z9nEiiEu5kgF8CaI0kAO/fCAyKLCX4i4IsgGTetBJrAG/aD6ZugK1zn8IpzsxxzYKzwhecQ3JN6j/F858253uGAw4H0xYF0C7bpi003LjVpgS0g5s7SQ4Ql5wgJngAgCf8nUpTPODvJOUiiBgEYIjo598qxCCIcARr+BmSJhCX6lWhMAiW4n744HsF5UiIRieikPyIbAUGiXQFXjju4A0sIugLE+J/zoVixHGchKIqjIAROcBwDwOV++qJvFASeSWQoUZJEOBJMxTEZIl6JsCY4A3CFbqxXrGciSDn2wnWAOpHSRGVyjAirlqMsfEaELnvCPJdIaSItCQCDHqx3+AlAc26VqFgii53mcMDhwPXBAQdsr495vGyjSAtsAU6OSAA8ABNh9hxN4AgKoIQrmKMCACoAA5hx5hQ3KxYsn/E9UYkAI4FLHFno0KGDWcL0C7CSrIJzmhy9AMg5ssBRE/7myBFgyXccScASpXEEgj6xYLEOORaC9YtLGteu25IF9LBCOVfI0RdAGdo528p10Oc+FsL5PY6HcB6XhgLAMQpAlWMknPNESQDMOfLgPsoE2HKUgchQArUYHyCNQgCAA7TwCKUAJQLLG/5c60nXL9uCdDp2OHCNcsAB22t04q4U2WmBLa5fgBDXKMCIJQb4ATwAIlYq7mCsNc57YgkCcliofIdbmTN4nPnDxUqyCDLIAIxYrG6wxc2M5UpUJYCNKxmwApiIYia7FO5pEjNwNOFMsMVVCyACtiSBgD7owJ2LlQ3dHFGgL1zZACDnYzlQj7XMHjJWOVYmP5wHBcCxYHFtA470SeQn4wZkU4MtzwGAsao5IwqwkgQDIHeDLQDM2UmyIMEreItF7c5jfKXm2nmOwwGHA5ePAw7YXj7eXhc9pwW2BDCxb4mFSVYhzrmx7wlYYsECpIAUSS7cGWbcOW5x7wK2AA5JFgBariPBAxlk2Lfkew79A0zs8eKGdWcVwr1Lggb6x3KkDyxHrFwaf6e2bHk+YI+VimsXFzhp8gBB7uVacvBiqXOongP2WNwoCwAiiQWwQHkWAM3+LZlwuBawRnlwW7bQhbWMMgDA8lxcxViu8AarHLc5oM14UAYAW0CWMfI51jWJH1InC7kuFpMzCIcDNzAHHLC9gSf/XIZ+tgApLEEibwEiAAPLFKsQdyyZYrDMCCIiQxRuWHIaA2iAKQCE1YcFS4YhrEuy8hBQhPUKOLHHSQATGYO4jr8JQuJa3M64qumHvVJ3BhzGBFAT/ARdKAEEZZE2EuuY4CeAEdpQGAh4AvzJgEOQEwFY7KVyH8FPZPKhfxoBXbiY6QPrGkuavlASyIKEaxxXMZmoaARCYXljBcMb+IV1DB/c4+M5gDVKBRYyfbBvi8v6cpw9Ppc5d65xOOBw4NJzwAHbS8/T66rH8zn6A/i5S8VdV0xwBuNwwOGAw4GL5IADthfJwOv99vMB2+udF874HA44HHA4cKEccMD2Qjl3g9zngO0NMtHOMB0OOBy4rBxwwPaysvfa79wB22t/Dp0ROBxwOHD1OeCA7dWfg3RNgQO26Xp6HOIcDjgcuEY44IDtNTJRV4tMB2yvFued5zoccDhwPXHAAdvraTYvw1gcsL0MTHW6dDjgcOCG44ADtjfclJ/fgB2wPT9+OVc7HHA44HDg3zjggK2zLs7KAQdsnQXicMDhgMOBi+eAA7YXz8PrugcHbK/r6XUG53DA4cAV4oADtleI0dfqYxywvVZnzqHb4YDDgfTEAQds09NspENazlZij9y/RYsWtcT+pGmsU6eO5TamHiuf8Zvk/eRG5jtyFlNEgGvOpZF3mILv7gIDZ95DRR6KCFDij3zC5DGmus/5NAoOkA+Z4gLkKSZvM0URzqVRmo+qR1Tz+c926JC0bp1Uv76UKZN05Ig0fz4Jl123+vhI+fJJe/dKGTJIGTNK8fFSqVJSrlzSypVSUpLrWu6nn4MHpU2bpORk1+f587s+9/S0fylyv2zZMitZSGOs5GamhB+NXM3UHSZfNeUI3Y2iDPAV/lJ319/f3wo4MHfkeqYxxWyoNQAACXBJREFUp5QBhO9OczjgcOC/OeCA7X/z6Ia+Ii2wpZYrApfKNyTep+j6a6+9Zgn1WVQk30cYUwSgXr16Vgjgvffes9qzZcuWPS38Efgk9qe4QO7cue1zat4i6KmP667YQ1EBig8AihQMABj5G6ClSAFASzUdCiG4gYNCA1wHIALwgAb9up9JqT2upboPpf8oOEA/FEigkMHx48etHB+FEWJiYgy86JPCBXzG8+ABtWn5Hvroj2Lxf2uJidLbb0vvvCNt2SIVLSr99htFcaUPP5QSEiTAjqpFISHSzz9L27e7vgdsf/xR+uUX6f88NmD18pLq1pVef10KD5dat5bi4qRhwyh5JFWqZI9nDFQRoigEBRLgG+UMqVgE76jnSyEJKhVRmAHeMK8UjQCUKcRAxSMqO1GogevgDY3CExRgaNu27Wlgh68UnoDXzBf38j/rgN/wj9KFzDWgzWfHjh1TfHy80cM98Je/uRZ63fPN5+45hM+sGX6YH37oizlw/31Dv7TO4NMlBxywTZfTkn6ISgtsEayUxkOgUjoOgY6w7tq1q4EqdVvvuecejR492srZUXZv0KBBeu6558xColG/leo5CF/K6K1fv94AgqpBWF8IewCBOrTlypUz65mKPJs2bTIApUg81XYo/A7oYjlTno5raDyLz9etW2fgT+H3rVu36uWXX7ZqQdTBBfxbtGhhSgHAhFJA6b8+ffoYkAIK0A4N1JxFEaCeLaUAu3TpYsBN1R6ehSUPIFDhBzA+3bBiAc7ixSU+f+klafFiqX9/acmSf072yJGYjtLgwZKvrwuo9++XPv3UZfW6W58+Ut68Ur9+EoDeqZPUuLHUvr1ZxvCyb9++Yg4BRgCLCkqUIETxQJGB11OnTrV5gifwAOUhMDDQAIyavtQUfvXVV60vSgbSGDuft2nTxv5nrlCiqCtMiUF4Dqjj4YCn5cuX15dffmllDqlmRPlB6Ondu7cBLmuFH0CcOaI+8JtvvqkJEyaYIof3gT6YQ0B/48aNBtKsQeYwMTHR+uc7ANdpDgfSGwccsE1vM5LO6EkLbLEiELgIxM6dOxvwUX4OgYnwAwApaYdgB3jPBFuAGbDFSgSg6ItC827BTJ1YBDeAAODyXbFixaxY+/jx463+LECKRUppOugEMLA23Q06AEdoAPAp2QcQ+/n5mcVLbVoKvQPQFI8HRKlli1UHoAMu3Lt3714ri4fAd4Ps/fffb4/BTYuygdJATVoAjr7dVrpSUqShQ11uY0C2Th2Xlbphg3TffS7LFaCsVct1HWB6JthiEQ8c6ALrU6ekIkVcViwgPHmyVKCAy3WMdTxlihQQYLS55wgasbYBp6efftrqBDNOrExq5g4cONCUJEAKpQFl42/KgqRWrVrZd2mBLR4B5hteAbBYwlSB4vNevXrZHMJvShqiWOGmhu+4sJkXvmNuuZZ1NHjwYPsOBYxtBOhkrti2YB5QjhgH46Gusq+vr7nLe/bsmc7eIIcchwMuDjhg66yEs3IgLbDFzQcwIsgBqf79+9tPlSpVDAQRgmcDWx6KYKZIOvuyWKoANEL5wQcfNGuze/fuBt5YVwAnoIyFBeDNnz/fLEmegcWL5UYxdoA4Ndiyr4yVCqAAPlhfFGnHBQkwYq1yX7Vq1aw+LW5V6MEKB5SxugFWXJy4lXGVAwq4XWnseWLBYVW98847ZgnPnTv3L+uKPdmKFSX2qdmD5f/33pMKFnRZpPPmuchljxbA/DewBVRDQ12Ay/f84Eru29fVT48eUsuW0l13SYDNn9Yv42XsKALumryMBysQ4MSixcJlXLiKUTKYN8AW9y0NhQi+U/QeK9TtRsbaZG6ou0sDVHFVA6RYtcyH2zpmjlCmhgwZYiBPY/0AoChR8B6LFEAPCQmxusHwn+0J5hs6oQdABZTXrFlje/PMC3PP87DKuR8QdprDgfTIAQds0+OspCOazhaNjPsPAYslgsDEssTKRCjj8jsb2CYlJQnrFQHPvh/X4iLEakGY4ralb37zkxps2VcEbAlmcoNtkyZNzOU4duzYv4EtYIo1hfWE1cOebrdu3cxKBiwQ6CNHjrTvcZsyFvaKAWeK2rMnTWAR7mJACRcpAIH7lc8R9FjNKAoAGC50AJ2+rc2Yof8jtLR6tev/5culQYOkjh2lN944NzfyW2+5gqGGDPmnGzkwEH+5dPSoy4X89ddSiRJ2nduNzD469LobY4Hno0aNMvc6LtkXXnjBvA/MCcFsuJOxPgEw+IeCw34vysj/2rd73ESCIIrj7dw+AwQbIi5AyD0sDoBEjAPfYuUTGEISLDKfACFHyILDsPo1xrJW+60Npq3XkmUZMzM1/xr69atqCKU+vAXGF9f6ILY2jVmYDAaDYoMbEbRYIqbj8bjm1zm4UDwJsoWV8rHyNUdtwcbhOkY+D4dDFV8laP/bbDZV9Imt58hiwoJgsVjUHGaEQBcJRGy7mJUOxfQrsVUu5OY4PaW+4/FYXaLSMvdkwuZEOD8ipU9nkjfBKyMTKpMqN+JH35domvi5Xj1VPUaTMxFQ5nR+7ssmHi6KM95ut/W8ytWz2ezdbenN7vf7Kjom5MlkUkubxFU5st/v176jSZ+4Ona329XfrrNaraooE1DuShnWOZQ4LQSUZi0CuF0ireRp0eE1DrKOh4dS9BBvb89/E8W7u/OuYf1aAvr9eHoq5fX1vCHKeR4fS7GI0L9VRvYagX15KeXmppS3TUrl+fm8mer+vpTr61rOJZKEya7wyyCe+CmTG943nU5rb5R4crGYcP8qDfrlGLovOSa28/m8Cu5F3FQzLGaWy2W9d/1uG88IL7Z6q3rbnhfPionH+zwrcs3l6v9ibDHjWDkSg+P1cJWwxSw3w+Hw/fpaDaPRqOY4IwS6SuC/iS2H4gOQ8bkIcGgmSE61tUFslZEJfhxPa9n7fbxEX+VhvV7XxY4yc0YIdJWAedR8+jaXTq+urr7+KNaf1mZOp9OJ8+AWPn5Xr6s3nLj+nMDl6xTyatNPS0Psen+GSZiTzvh8BLhyw0a7jBDoKoHL19y0Xnq9njD/TWy7eoOJKwRCIARCIAQ6SODvxbaDN5GQQiAEQiAEQqBJAtni12TaEnQIhEAIhEBLBCK2LWUrsYZACIRACDRJIGLbZNoSdAiEQAiEQEsEIrYtZSuxhkAIhEAINEkgYttk2hJ0CIRACIRASwQiti1lK7GGQAiEQAg0SeAblsu7z8G/IVs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33313112" y="2636917"/>
            <a:ext cx="9980715" cy="1951899"/>
          </a:xfrm>
          <a:prstGeom prst="rect">
            <a:avLst/>
          </a:prstGeom>
        </p:spPr>
      </p:pic>
      <p:pic>
        <p:nvPicPr>
          <p:cNvPr id="4" name="Picture 3"/>
          <p:cNvPicPr>
            <a:picLocks noChangeAspect="1"/>
          </p:cNvPicPr>
          <p:nvPr/>
        </p:nvPicPr>
        <p:blipFill>
          <a:blip r:embed="rId4"/>
          <a:stretch>
            <a:fillRect/>
          </a:stretch>
        </p:blipFill>
        <p:spPr>
          <a:xfrm>
            <a:off x="22478999" y="21371340"/>
            <a:ext cx="12088069" cy="849906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srcRect b="45378"/>
          <a:stretch/>
        </p:blipFill>
        <p:spPr>
          <a:xfrm>
            <a:off x="1880888" y="28269619"/>
            <a:ext cx="11830565" cy="3550271"/>
          </a:xfrm>
          <a:prstGeom prst="rect">
            <a:avLst/>
          </a:prstGeom>
          <a:ln>
            <a:noFill/>
          </a:ln>
          <a:effectLst>
            <a:outerShdw blurRad="292100" dist="139700" dir="2700000" algn="tl" rotWithShape="0">
              <a:srgbClr val="333333">
                <a:alpha val="65000"/>
              </a:srgbClr>
            </a:outerShdw>
          </a:effectLst>
        </p:spPr>
      </p:pic>
      <p:pic>
        <p:nvPicPr>
          <p:cNvPr id="30" name="Picture 2" descr="US News Best Hospitals and Magnet Recogniz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033" y="1434460"/>
            <a:ext cx="7955920" cy="435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 12"/>
          <p:cNvGraphicFramePr/>
          <p:nvPr>
            <p:extLst>
              <p:ext uri="{D42A27DB-BD31-4B8C-83A1-F6EECF244321}">
                <p14:modId xmlns:p14="http://schemas.microsoft.com/office/powerpoint/2010/main" val="604220040"/>
              </p:ext>
            </p:extLst>
          </p:nvPr>
        </p:nvGraphicFramePr>
        <p:xfrm>
          <a:off x="12571950" y="21136113"/>
          <a:ext cx="10260854" cy="106531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 2"/>
          <p:cNvGraphicFramePr/>
          <p:nvPr>
            <p:extLst>
              <p:ext uri="{D42A27DB-BD31-4B8C-83A1-F6EECF244321}">
                <p14:modId xmlns:p14="http://schemas.microsoft.com/office/powerpoint/2010/main" val="601906547"/>
              </p:ext>
            </p:extLst>
          </p:nvPr>
        </p:nvGraphicFramePr>
        <p:xfrm>
          <a:off x="31447622" y="21820650"/>
          <a:ext cx="11328288" cy="106036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5" name="Picture 4"/>
          <p:cNvPicPr>
            <a:picLocks noChangeAspect="1"/>
          </p:cNvPicPr>
          <p:nvPr/>
        </p:nvPicPr>
        <p:blipFill>
          <a:blip r:embed="rId17"/>
          <a:stretch>
            <a:fillRect/>
          </a:stretch>
        </p:blipFill>
        <p:spPr>
          <a:xfrm>
            <a:off x="38176200" y="14097000"/>
            <a:ext cx="4032507" cy="3997746"/>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3262</TotalTime>
  <Words>363</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Open Sans</vt:lpstr>
      <vt:lpstr>Titillium Web</vt:lpstr>
      <vt:lpstr>Lucida Grande</vt:lpstr>
      <vt:lpstr>Arial</vt:lpstr>
      <vt:lpstr>Amaranth</vt:lpstr>
      <vt:lpstr>Default Design</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Soliven, R-J Dave H.</cp:lastModifiedBy>
  <cp:revision>89</cp:revision>
  <cp:lastPrinted>2024-03-05T20:45:01Z</cp:lastPrinted>
  <dcterms:modified xsi:type="dcterms:W3CDTF">2024-03-12T21:35:37Z</dcterms:modified>
  <cp:category>science research poster</cp:category>
</cp:coreProperties>
</file>