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
  </p:notesMasterIdLst>
  <p:sldIdLst>
    <p:sldId id="257" r:id="rId2"/>
  </p:sldIdLst>
  <p:sldSz cx="43891200" cy="32918400"/>
  <p:notesSz cx="32100838" cy="43073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5">
          <p15:clr>
            <a:srgbClr val="A4A3A4"/>
          </p15:clr>
        </p15:guide>
        <p15:guide id="2" orient="horz" pos="20196">
          <p15:clr>
            <a:srgbClr val="A4A3A4"/>
          </p15:clr>
        </p15:guide>
        <p15:guide id="3" pos="6912">
          <p15:clr>
            <a:srgbClr val="A4A3A4"/>
          </p15:clr>
        </p15:guide>
        <p15:guide id="4" pos="20736">
          <p15:clr>
            <a:srgbClr val="A4A3A4"/>
          </p15:clr>
        </p15:guide>
        <p15:guide id="5"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a:srgbClr val="9933FF"/>
    <a:srgbClr val="0046D2"/>
    <a:srgbClr val="3366FF"/>
    <a:srgbClr val="0000FF"/>
    <a:srgbClr val="698ED9"/>
    <a:srgbClr val="BC2D00"/>
    <a:srgbClr val="A50021"/>
    <a:srgbClr val="008000"/>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991" autoAdjust="0"/>
    <p:restoredTop sz="94660"/>
  </p:normalViewPr>
  <p:slideViewPr>
    <p:cSldViewPr snapToGrid="0">
      <p:cViewPr varScale="1">
        <p:scale>
          <a:sx n="24" d="100"/>
          <a:sy n="24" d="100"/>
        </p:scale>
        <p:origin x="2034" y="72"/>
      </p:cViewPr>
      <p:guideLst>
        <p:guide orient="horz" pos="10365"/>
        <p:guide orient="horz" pos="20196"/>
        <p:guide pos="6912"/>
        <p:guide pos="20736"/>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5"/>
            <a:ext cx="13910367" cy="2153682"/>
          </a:xfrm>
          <a:prstGeom prst="rect">
            <a:avLst/>
          </a:prstGeom>
          <a:noFill/>
          <a:ln w="9525">
            <a:noFill/>
            <a:miter lim="800000"/>
            <a:headEnd/>
            <a:tailEnd/>
          </a:ln>
          <a:effectLst/>
        </p:spPr>
        <p:txBody>
          <a:bodyPr vert="horz" wrap="square" lIns="430838" tIns="215417" rIns="430838" bIns="215417" numCol="1" anchor="t" anchorCtr="0" compatLnSpc="1">
            <a:prstTxWarp prst="textNoShape">
              <a:avLst/>
            </a:prstTxWarp>
          </a:bodyPr>
          <a:lstStyle>
            <a:lvl1pPr algn="l">
              <a:defRPr sz="5600"/>
            </a:lvl1pPr>
          </a:lstStyle>
          <a:p>
            <a:endParaRPr lang="en-US" dirty="0"/>
          </a:p>
        </p:txBody>
      </p:sp>
      <p:sp>
        <p:nvSpPr>
          <p:cNvPr id="3075" name="Rectangle 3"/>
          <p:cNvSpPr>
            <a:spLocks noGrp="1" noChangeArrowheads="1"/>
          </p:cNvSpPr>
          <p:nvPr>
            <p:ph type="dt" idx="1"/>
          </p:nvPr>
        </p:nvSpPr>
        <p:spPr bwMode="auto">
          <a:xfrm>
            <a:off x="18182887" y="5"/>
            <a:ext cx="13910367" cy="2153682"/>
          </a:xfrm>
          <a:prstGeom prst="rect">
            <a:avLst/>
          </a:prstGeom>
          <a:noFill/>
          <a:ln w="9525">
            <a:noFill/>
            <a:miter lim="800000"/>
            <a:headEnd/>
            <a:tailEnd/>
          </a:ln>
          <a:effectLst/>
        </p:spPr>
        <p:txBody>
          <a:bodyPr vert="horz" wrap="square" lIns="430838" tIns="215417" rIns="430838" bIns="215417" numCol="1" anchor="t" anchorCtr="0" compatLnSpc="1">
            <a:prstTxWarp prst="textNoShape">
              <a:avLst/>
            </a:prstTxWarp>
          </a:bodyPr>
          <a:lstStyle>
            <a:lvl1pPr algn="r">
              <a:defRPr sz="5600"/>
            </a:lvl1pPr>
          </a:lstStyle>
          <a:p>
            <a:endParaRPr lang="en-US" dirty="0"/>
          </a:p>
        </p:txBody>
      </p:sp>
      <p:sp>
        <p:nvSpPr>
          <p:cNvPr id="3076" name="Rectangle 4"/>
          <p:cNvSpPr>
            <a:spLocks noGrp="1" noRot="1" noChangeAspect="1" noChangeArrowheads="1" noTextEdit="1"/>
          </p:cNvSpPr>
          <p:nvPr>
            <p:ph type="sldImg" idx="2"/>
          </p:nvPr>
        </p:nvSpPr>
        <p:spPr bwMode="auto">
          <a:xfrm>
            <a:off x="5284788" y="3225800"/>
            <a:ext cx="21539200" cy="161544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3210089" y="20463681"/>
            <a:ext cx="25680669" cy="19383137"/>
          </a:xfrm>
          <a:prstGeom prst="rect">
            <a:avLst/>
          </a:prstGeom>
          <a:noFill/>
          <a:ln w="9525">
            <a:noFill/>
            <a:miter lim="800000"/>
            <a:headEnd/>
            <a:tailEnd/>
          </a:ln>
          <a:effectLst/>
        </p:spPr>
        <p:txBody>
          <a:bodyPr vert="horz" wrap="square" lIns="430838" tIns="215417" rIns="430838" bIns="21541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40912558"/>
            <a:ext cx="13910367" cy="2153682"/>
          </a:xfrm>
          <a:prstGeom prst="rect">
            <a:avLst/>
          </a:prstGeom>
          <a:noFill/>
          <a:ln w="9525">
            <a:noFill/>
            <a:miter lim="800000"/>
            <a:headEnd/>
            <a:tailEnd/>
          </a:ln>
          <a:effectLst/>
        </p:spPr>
        <p:txBody>
          <a:bodyPr vert="horz" wrap="square" lIns="430838" tIns="215417" rIns="430838" bIns="215417" numCol="1" anchor="b" anchorCtr="0" compatLnSpc="1">
            <a:prstTxWarp prst="textNoShape">
              <a:avLst/>
            </a:prstTxWarp>
          </a:bodyPr>
          <a:lstStyle>
            <a:lvl1pPr algn="l">
              <a:defRPr sz="5600"/>
            </a:lvl1pPr>
          </a:lstStyle>
          <a:p>
            <a:endParaRPr lang="en-US" dirty="0"/>
          </a:p>
        </p:txBody>
      </p:sp>
      <p:sp>
        <p:nvSpPr>
          <p:cNvPr id="3079" name="Rectangle 7"/>
          <p:cNvSpPr>
            <a:spLocks noGrp="1" noChangeArrowheads="1"/>
          </p:cNvSpPr>
          <p:nvPr>
            <p:ph type="sldNum" sz="quarter" idx="5"/>
          </p:nvPr>
        </p:nvSpPr>
        <p:spPr bwMode="auto">
          <a:xfrm>
            <a:off x="18182887" y="40912558"/>
            <a:ext cx="13910367" cy="2153682"/>
          </a:xfrm>
          <a:prstGeom prst="rect">
            <a:avLst/>
          </a:prstGeom>
          <a:noFill/>
          <a:ln w="9525">
            <a:noFill/>
            <a:miter lim="800000"/>
            <a:headEnd/>
            <a:tailEnd/>
          </a:ln>
          <a:effectLst/>
        </p:spPr>
        <p:txBody>
          <a:bodyPr vert="horz" wrap="square" lIns="430838" tIns="215417" rIns="430838" bIns="215417" numCol="1" anchor="b" anchorCtr="0" compatLnSpc="1">
            <a:prstTxWarp prst="textNoShape">
              <a:avLst/>
            </a:prstTxWarp>
          </a:bodyPr>
          <a:lstStyle>
            <a:lvl1pPr algn="r">
              <a:defRPr sz="5600"/>
            </a:lvl1pPr>
          </a:lstStyle>
          <a:p>
            <a:fld id="{1CF43D00-9215-4D61-8FB8-4C30B5785DCF}" type="slidenum">
              <a:rPr lang="en-US"/>
              <a:pPr/>
              <a:t>‹#›</a:t>
            </a:fld>
            <a:endParaRPr lang="en-US" dirty="0"/>
          </a:p>
        </p:txBody>
      </p:sp>
    </p:spTree>
    <p:extLst>
      <p:ext uri="{BB962C8B-B14F-4D97-AF65-F5344CB8AC3E}">
        <p14:creationId xmlns:p14="http://schemas.microsoft.com/office/powerpoint/2010/main" val="204748505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0" y="5387342"/>
            <a:ext cx="32918400" cy="11460480"/>
          </a:xfrm>
        </p:spPr>
        <p:txBody>
          <a:bodyPr anchor="b"/>
          <a:lstStyle>
            <a:lvl1pPr algn="ctr">
              <a:defRPr sz="21600"/>
            </a:lvl1pPr>
          </a:lstStyle>
          <a:p>
            <a:r>
              <a:rPr lang="en-US"/>
              <a:t>Click to edit Master title style</a:t>
            </a:r>
          </a:p>
        </p:txBody>
      </p:sp>
      <p:sp>
        <p:nvSpPr>
          <p:cNvPr id="3" name="Subtitle 2"/>
          <p:cNvSpPr>
            <a:spLocks noGrp="1"/>
          </p:cNvSpPr>
          <p:nvPr>
            <p:ph type="subTitle" idx="1"/>
          </p:nvPr>
        </p:nvSpPr>
        <p:spPr>
          <a:xfrm>
            <a:off x="5486400" y="17289782"/>
            <a:ext cx="32918400" cy="7947658"/>
          </a:xfrm>
        </p:spPr>
        <p:txBody>
          <a:bodyPr/>
          <a:lstStyle>
            <a:lvl1pPr marL="0" indent="0" algn="ctr">
              <a:buNone/>
              <a:defRPr sz="8640"/>
            </a:lvl1pPr>
            <a:lvl2pPr marL="1645920" indent="0" algn="ctr">
              <a:buNone/>
              <a:defRPr sz="7200"/>
            </a:lvl2pPr>
            <a:lvl3pPr marL="3291840" indent="0" algn="ctr">
              <a:buNone/>
              <a:defRPr sz="6480"/>
            </a:lvl3pPr>
            <a:lvl4pPr marL="4937760" indent="0" algn="ctr">
              <a:buNone/>
              <a:defRPr sz="5760"/>
            </a:lvl4pPr>
            <a:lvl5pPr marL="6583680" indent="0" algn="ctr">
              <a:buNone/>
              <a:defRPr sz="5760"/>
            </a:lvl5pPr>
            <a:lvl6pPr marL="8229600" indent="0" algn="ctr">
              <a:buNone/>
              <a:defRPr sz="5760"/>
            </a:lvl6pPr>
            <a:lvl7pPr marL="9875520" indent="0" algn="ctr">
              <a:buNone/>
              <a:defRPr sz="5760"/>
            </a:lvl7pPr>
            <a:lvl8pPr marL="11521440" indent="0" algn="ctr">
              <a:buNone/>
              <a:defRPr sz="5760"/>
            </a:lvl8pPr>
            <a:lvl9pPr marL="13167360" indent="0" algn="ctr">
              <a:buNone/>
              <a:defRPr sz="5760"/>
            </a:lvl9pPr>
          </a:lstStyle>
          <a:p>
            <a:r>
              <a:rPr lang="en-US"/>
              <a:t>Click to edit Master subtitle style</a:t>
            </a:r>
          </a:p>
        </p:txBody>
      </p:sp>
      <p:sp>
        <p:nvSpPr>
          <p:cNvPr id="4" name="Date Placeholder 3"/>
          <p:cNvSpPr>
            <a:spLocks noGrp="1"/>
          </p:cNvSpPr>
          <p:nvPr>
            <p:ph type="dt" sz="half" idx="10"/>
          </p:nvPr>
        </p:nvSpPr>
        <p:spPr/>
        <p:txBody>
          <a:bodyPr/>
          <a:lstStyle/>
          <a:p>
            <a:fld id="{6E63142A-9298-4C2E-81D8-86AE8FD69E33}" type="datetimeFigureOut">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5E9A2-8FC1-40CA-8D08-76AD2A4DB216}" type="slidenum">
              <a:rPr lang="en-US" smtClean="0"/>
              <a:t>‹#›</a:t>
            </a:fld>
            <a:endParaRPr lang="en-US"/>
          </a:p>
        </p:txBody>
      </p:sp>
    </p:spTree>
    <p:extLst>
      <p:ext uri="{BB962C8B-B14F-4D97-AF65-F5344CB8AC3E}">
        <p14:creationId xmlns:p14="http://schemas.microsoft.com/office/powerpoint/2010/main" val="2808188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63142A-9298-4C2E-81D8-86AE8FD69E33}" type="datetimeFigureOut">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5E9A2-8FC1-40CA-8D08-76AD2A4DB216}" type="slidenum">
              <a:rPr lang="en-US" smtClean="0"/>
              <a:t>‹#›</a:t>
            </a:fld>
            <a:endParaRPr lang="en-US"/>
          </a:p>
        </p:txBody>
      </p:sp>
    </p:spTree>
    <p:extLst>
      <p:ext uri="{BB962C8B-B14F-4D97-AF65-F5344CB8AC3E}">
        <p14:creationId xmlns:p14="http://schemas.microsoft.com/office/powerpoint/2010/main" val="1783792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0" y="1752600"/>
            <a:ext cx="9464040" cy="2789682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17520" y="1752600"/>
            <a:ext cx="27843480" cy="2789682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63142A-9298-4C2E-81D8-86AE8FD69E33}" type="datetimeFigureOut">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5E9A2-8FC1-40CA-8D08-76AD2A4DB216}" type="slidenum">
              <a:rPr lang="en-US" smtClean="0"/>
              <a:t>‹#›</a:t>
            </a:fld>
            <a:endParaRPr lang="en-US"/>
          </a:p>
        </p:txBody>
      </p:sp>
    </p:spTree>
    <p:extLst>
      <p:ext uri="{BB962C8B-B14F-4D97-AF65-F5344CB8AC3E}">
        <p14:creationId xmlns:p14="http://schemas.microsoft.com/office/powerpoint/2010/main" val="37242772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7251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63142A-9298-4C2E-81D8-86AE8FD69E33}" type="datetimeFigureOut">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5E9A2-8FC1-40CA-8D08-76AD2A4DB216}" type="slidenum">
              <a:rPr lang="en-US" smtClean="0"/>
              <a:t>‹#›</a:t>
            </a:fld>
            <a:endParaRPr lang="en-US"/>
          </a:p>
        </p:txBody>
      </p:sp>
    </p:spTree>
    <p:extLst>
      <p:ext uri="{BB962C8B-B14F-4D97-AF65-F5344CB8AC3E}">
        <p14:creationId xmlns:p14="http://schemas.microsoft.com/office/powerpoint/2010/main" val="3588686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0" y="8206745"/>
            <a:ext cx="37856160" cy="13693138"/>
          </a:xfrm>
        </p:spPr>
        <p:txBody>
          <a:bodyPr anchor="b"/>
          <a:lstStyle>
            <a:lvl1pPr>
              <a:defRPr sz="21600"/>
            </a:lvl1pPr>
          </a:lstStyle>
          <a:p>
            <a:r>
              <a:rPr lang="en-US"/>
              <a:t>Click to edit Master title style</a:t>
            </a:r>
          </a:p>
        </p:txBody>
      </p:sp>
      <p:sp>
        <p:nvSpPr>
          <p:cNvPr id="3" name="Text Placeholder 2"/>
          <p:cNvSpPr>
            <a:spLocks noGrp="1"/>
          </p:cNvSpPr>
          <p:nvPr>
            <p:ph type="body" idx="1"/>
          </p:nvPr>
        </p:nvSpPr>
        <p:spPr>
          <a:xfrm>
            <a:off x="2994660" y="22029425"/>
            <a:ext cx="37856160" cy="7200898"/>
          </a:xfrm>
        </p:spPr>
        <p:txBody>
          <a:bodyPr/>
          <a:lstStyle>
            <a:lvl1pPr marL="0" indent="0">
              <a:buNone/>
              <a:defRPr sz="8640">
                <a:solidFill>
                  <a:schemeClr val="tx1">
                    <a:tint val="75000"/>
                  </a:schemeClr>
                </a:solidFill>
              </a:defRPr>
            </a:lvl1pPr>
            <a:lvl2pPr marL="1645920" indent="0">
              <a:buNone/>
              <a:defRPr sz="7200">
                <a:solidFill>
                  <a:schemeClr val="tx1">
                    <a:tint val="75000"/>
                  </a:schemeClr>
                </a:solidFill>
              </a:defRPr>
            </a:lvl2pPr>
            <a:lvl3pPr marL="3291840" indent="0">
              <a:buNone/>
              <a:defRPr sz="6480">
                <a:solidFill>
                  <a:schemeClr val="tx1">
                    <a:tint val="75000"/>
                  </a:schemeClr>
                </a:solidFill>
              </a:defRPr>
            </a:lvl3pPr>
            <a:lvl4pPr marL="4937760" indent="0">
              <a:buNone/>
              <a:defRPr sz="5760">
                <a:solidFill>
                  <a:schemeClr val="tx1">
                    <a:tint val="75000"/>
                  </a:schemeClr>
                </a:solidFill>
              </a:defRPr>
            </a:lvl4pPr>
            <a:lvl5pPr marL="6583680" indent="0">
              <a:buNone/>
              <a:defRPr sz="5760">
                <a:solidFill>
                  <a:schemeClr val="tx1">
                    <a:tint val="75000"/>
                  </a:schemeClr>
                </a:solidFill>
              </a:defRPr>
            </a:lvl5pPr>
            <a:lvl6pPr marL="8229600" indent="0">
              <a:buNone/>
              <a:defRPr sz="5760">
                <a:solidFill>
                  <a:schemeClr val="tx1">
                    <a:tint val="75000"/>
                  </a:schemeClr>
                </a:solidFill>
              </a:defRPr>
            </a:lvl6pPr>
            <a:lvl7pPr marL="9875520" indent="0">
              <a:buNone/>
              <a:defRPr sz="5760">
                <a:solidFill>
                  <a:schemeClr val="tx1">
                    <a:tint val="75000"/>
                  </a:schemeClr>
                </a:solidFill>
              </a:defRPr>
            </a:lvl7pPr>
            <a:lvl8pPr marL="11521440" indent="0">
              <a:buNone/>
              <a:defRPr sz="5760">
                <a:solidFill>
                  <a:schemeClr val="tx1">
                    <a:tint val="75000"/>
                  </a:schemeClr>
                </a:solidFill>
              </a:defRPr>
            </a:lvl8pPr>
            <a:lvl9pPr marL="13167360" indent="0">
              <a:buNone/>
              <a:defRPr sz="57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E63142A-9298-4C2E-81D8-86AE8FD69E33}" type="datetimeFigureOut">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5E9A2-8FC1-40CA-8D08-76AD2A4DB216}" type="slidenum">
              <a:rPr lang="en-US" smtClean="0"/>
              <a:t>‹#›</a:t>
            </a:fld>
            <a:endParaRPr lang="en-US"/>
          </a:p>
        </p:txBody>
      </p:sp>
    </p:spTree>
    <p:extLst>
      <p:ext uri="{BB962C8B-B14F-4D97-AF65-F5344CB8AC3E}">
        <p14:creationId xmlns:p14="http://schemas.microsoft.com/office/powerpoint/2010/main" val="148533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175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2199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E63142A-9298-4C2E-81D8-86AE8FD69E33}" type="datetimeFigureOut">
              <a:rPr lang="en-US" smtClean="0"/>
              <a:t>3/7/2024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E5E9A2-8FC1-40CA-8D08-76AD2A4DB216}" type="slidenum">
              <a:rPr lang="en-US" smtClean="0"/>
              <a:t>‹#›</a:t>
            </a:fld>
            <a:endParaRPr lang="en-US"/>
          </a:p>
        </p:txBody>
      </p:sp>
    </p:spTree>
    <p:extLst>
      <p:ext uri="{BB962C8B-B14F-4D97-AF65-F5344CB8AC3E}">
        <p14:creationId xmlns:p14="http://schemas.microsoft.com/office/powerpoint/2010/main" val="2526648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3"/>
            <a:ext cx="37856160" cy="6362702"/>
          </a:xfrm>
        </p:spPr>
        <p:txBody>
          <a:bodyPr/>
          <a:lstStyle/>
          <a:p>
            <a:r>
              <a:rPr lang="en-US"/>
              <a:t>Click to edit Master title style</a:t>
            </a:r>
          </a:p>
        </p:txBody>
      </p:sp>
      <p:sp>
        <p:nvSpPr>
          <p:cNvPr id="3" name="Text Placeholder 2"/>
          <p:cNvSpPr>
            <a:spLocks noGrp="1"/>
          </p:cNvSpPr>
          <p:nvPr>
            <p:ph type="body" idx="1"/>
          </p:nvPr>
        </p:nvSpPr>
        <p:spPr>
          <a:xfrm>
            <a:off x="3023239" y="8069582"/>
            <a:ext cx="18568033" cy="3954778"/>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Edit Master text styles</a:t>
            </a:r>
          </a:p>
        </p:txBody>
      </p:sp>
      <p:sp>
        <p:nvSpPr>
          <p:cNvPr id="4" name="Content Placeholder 3"/>
          <p:cNvSpPr>
            <a:spLocks noGrp="1"/>
          </p:cNvSpPr>
          <p:nvPr>
            <p:ph sz="half" idx="2"/>
          </p:nvPr>
        </p:nvSpPr>
        <p:spPr>
          <a:xfrm>
            <a:off x="3023239" y="12024360"/>
            <a:ext cx="18568033"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19920" y="8069582"/>
            <a:ext cx="18659477" cy="3954778"/>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Edit Master text styles</a:t>
            </a:r>
          </a:p>
        </p:txBody>
      </p:sp>
      <p:sp>
        <p:nvSpPr>
          <p:cNvPr id="6" name="Content Placeholder 5"/>
          <p:cNvSpPr>
            <a:spLocks noGrp="1"/>
          </p:cNvSpPr>
          <p:nvPr>
            <p:ph sz="quarter" idx="4"/>
          </p:nvPr>
        </p:nvSpPr>
        <p:spPr>
          <a:xfrm>
            <a:off x="22219920" y="12024360"/>
            <a:ext cx="18659477"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E63142A-9298-4C2E-81D8-86AE8FD69E33}" type="datetimeFigureOut">
              <a:rPr lang="en-US" smtClean="0"/>
              <a:t>3/7/2024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E5E9A2-8FC1-40CA-8D08-76AD2A4DB216}" type="slidenum">
              <a:rPr lang="en-US" smtClean="0"/>
              <a:t>‹#›</a:t>
            </a:fld>
            <a:endParaRPr lang="en-US"/>
          </a:p>
        </p:txBody>
      </p:sp>
    </p:spTree>
    <p:extLst>
      <p:ext uri="{BB962C8B-B14F-4D97-AF65-F5344CB8AC3E}">
        <p14:creationId xmlns:p14="http://schemas.microsoft.com/office/powerpoint/2010/main" val="151262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E63142A-9298-4C2E-81D8-86AE8FD69E33}" type="datetimeFigureOut">
              <a:rPr lang="en-US" smtClean="0"/>
              <a:t>3/7/2024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E5E9A2-8FC1-40CA-8D08-76AD2A4DB216}" type="slidenum">
              <a:rPr lang="en-US" smtClean="0"/>
              <a:t>‹#›</a:t>
            </a:fld>
            <a:endParaRPr lang="en-US"/>
          </a:p>
        </p:txBody>
      </p:sp>
    </p:spTree>
    <p:extLst>
      <p:ext uri="{BB962C8B-B14F-4D97-AF65-F5344CB8AC3E}">
        <p14:creationId xmlns:p14="http://schemas.microsoft.com/office/powerpoint/2010/main" val="2713858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63142A-9298-4C2E-81D8-86AE8FD69E33}" type="datetimeFigureOut">
              <a:rPr lang="en-US" smtClean="0"/>
              <a:t>3/7/2024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E5E9A2-8FC1-40CA-8D08-76AD2A4DB216}" type="slidenum">
              <a:rPr lang="en-US" smtClean="0"/>
              <a:t>‹#›</a:t>
            </a:fld>
            <a:endParaRPr lang="en-US"/>
          </a:p>
        </p:txBody>
      </p:sp>
    </p:spTree>
    <p:extLst>
      <p:ext uri="{BB962C8B-B14F-4D97-AF65-F5344CB8AC3E}">
        <p14:creationId xmlns:p14="http://schemas.microsoft.com/office/powerpoint/2010/main" val="60854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9" y="2194560"/>
            <a:ext cx="14156053" cy="7680960"/>
          </a:xfrm>
        </p:spPr>
        <p:txBody>
          <a:bodyPr anchor="b"/>
          <a:lstStyle>
            <a:lvl1pPr>
              <a:defRPr sz="11520"/>
            </a:lvl1pPr>
          </a:lstStyle>
          <a:p>
            <a:r>
              <a:rPr lang="en-US"/>
              <a:t>Click to edit Master title style</a:t>
            </a:r>
          </a:p>
        </p:txBody>
      </p:sp>
      <p:sp>
        <p:nvSpPr>
          <p:cNvPr id="3" name="Content Placeholder 2"/>
          <p:cNvSpPr>
            <a:spLocks noGrp="1"/>
          </p:cNvSpPr>
          <p:nvPr>
            <p:ph idx="1"/>
          </p:nvPr>
        </p:nvSpPr>
        <p:spPr>
          <a:xfrm>
            <a:off x="18659477" y="4739642"/>
            <a:ext cx="22219920" cy="23393400"/>
          </a:xfrm>
        </p:spPr>
        <p:txBody>
          <a:bodyPr/>
          <a:lstStyle>
            <a:lvl1pPr>
              <a:defRPr sz="11520"/>
            </a:lvl1pPr>
            <a:lvl2pPr>
              <a:defRPr sz="10080"/>
            </a:lvl2pPr>
            <a:lvl3pPr>
              <a:defRPr sz="8640"/>
            </a:lvl3pPr>
            <a:lvl4pPr>
              <a:defRPr sz="7200"/>
            </a:lvl4pPr>
            <a:lvl5pPr>
              <a:defRPr sz="7200"/>
            </a:lvl5pPr>
            <a:lvl6pPr>
              <a:defRPr sz="7200"/>
            </a:lvl6pPr>
            <a:lvl7pPr>
              <a:defRPr sz="7200"/>
            </a:lvl7pPr>
            <a:lvl8pPr>
              <a:defRPr sz="7200"/>
            </a:lvl8pPr>
            <a:lvl9pPr>
              <a:defRPr sz="7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23239" y="9875520"/>
            <a:ext cx="14156053" cy="18295622"/>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Edit Master text styles</a:t>
            </a:r>
          </a:p>
        </p:txBody>
      </p:sp>
      <p:sp>
        <p:nvSpPr>
          <p:cNvPr id="5" name="Date Placeholder 4"/>
          <p:cNvSpPr>
            <a:spLocks noGrp="1"/>
          </p:cNvSpPr>
          <p:nvPr>
            <p:ph type="dt" sz="half" idx="10"/>
          </p:nvPr>
        </p:nvSpPr>
        <p:spPr/>
        <p:txBody>
          <a:bodyPr/>
          <a:lstStyle/>
          <a:p>
            <a:fld id="{6E63142A-9298-4C2E-81D8-86AE8FD69E33}" type="datetimeFigureOut">
              <a:rPr lang="en-US" smtClean="0"/>
              <a:t>3/7/2024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E5E9A2-8FC1-40CA-8D08-76AD2A4DB216}" type="slidenum">
              <a:rPr lang="en-US" smtClean="0"/>
              <a:t>‹#›</a:t>
            </a:fld>
            <a:endParaRPr lang="en-US"/>
          </a:p>
        </p:txBody>
      </p:sp>
    </p:spTree>
    <p:extLst>
      <p:ext uri="{BB962C8B-B14F-4D97-AF65-F5344CB8AC3E}">
        <p14:creationId xmlns:p14="http://schemas.microsoft.com/office/powerpoint/2010/main" val="2962555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9" y="2194560"/>
            <a:ext cx="14156053" cy="7680960"/>
          </a:xfrm>
        </p:spPr>
        <p:txBody>
          <a:bodyPr anchor="b"/>
          <a:lstStyle>
            <a:lvl1pPr>
              <a:defRPr sz="11520"/>
            </a:lvl1pPr>
          </a:lstStyle>
          <a:p>
            <a:r>
              <a:rPr lang="en-US"/>
              <a:t>Click to edit Master title style</a:t>
            </a:r>
          </a:p>
        </p:txBody>
      </p:sp>
      <p:sp>
        <p:nvSpPr>
          <p:cNvPr id="3" name="Picture Placeholder 2"/>
          <p:cNvSpPr>
            <a:spLocks noGrp="1"/>
          </p:cNvSpPr>
          <p:nvPr>
            <p:ph type="pic" idx="1"/>
          </p:nvPr>
        </p:nvSpPr>
        <p:spPr>
          <a:xfrm>
            <a:off x="18659477" y="4739642"/>
            <a:ext cx="22219920" cy="23393400"/>
          </a:xfrm>
        </p:spPr>
        <p:txBody>
          <a:bodyPr/>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endParaRPr lang="en-US"/>
          </a:p>
        </p:txBody>
      </p:sp>
      <p:sp>
        <p:nvSpPr>
          <p:cNvPr id="4" name="Text Placeholder 3"/>
          <p:cNvSpPr>
            <a:spLocks noGrp="1"/>
          </p:cNvSpPr>
          <p:nvPr>
            <p:ph type="body" sz="half" idx="2"/>
          </p:nvPr>
        </p:nvSpPr>
        <p:spPr>
          <a:xfrm>
            <a:off x="3023239" y="9875520"/>
            <a:ext cx="14156053" cy="18295622"/>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Edit Master text styles</a:t>
            </a:r>
          </a:p>
        </p:txBody>
      </p:sp>
      <p:sp>
        <p:nvSpPr>
          <p:cNvPr id="5" name="Date Placeholder 4"/>
          <p:cNvSpPr>
            <a:spLocks noGrp="1"/>
          </p:cNvSpPr>
          <p:nvPr>
            <p:ph type="dt" sz="half" idx="10"/>
          </p:nvPr>
        </p:nvSpPr>
        <p:spPr/>
        <p:txBody>
          <a:bodyPr/>
          <a:lstStyle/>
          <a:p>
            <a:fld id="{6E63142A-9298-4C2E-81D8-86AE8FD69E33}" type="datetimeFigureOut">
              <a:rPr lang="en-US" smtClean="0"/>
              <a:t>3/7/2024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E5E9A2-8FC1-40CA-8D08-76AD2A4DB216}" type="slidenum">
              <a:rPr lang="en-US" smtClean="0"/>
              <a:t>‹#›</a:t>
            </a:fld>
            <a:endParaRPr lang="en-US"/>
          </a:p>
        </p:txBody>
      </p:sp>
    </p:spTree>
    <p:extLst>
      <p:ext uri="{BB962C8B-B14F-4D97-AF65-F5344CB8AC3E}">
        <p14:creationId xmlns:p14="http://schemas.microsoft.com/office/powerpoint/2010/main" val="3547868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www.megaprint.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3"/>
            <a:ext cx="37856160" cy="6362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17520" y="30510482"/>
            <a:ext cx="9875520" cy="1752600"/>
          </a:xfrm>
          <a:prstGeom prst="rect">
            <a:avLst/>
          </a:prstGeom>
        </p:spPr>
        <p:txBody>
          <a:bodyPr vert="horz" lIns="91440" tIns="45720" rIns="91440" bIns="45720" rtlCol="0" anchor="ctr"/>
          <a:lstStyle>
            <a:lvl1pPr algn="l">
              <a:defRPr sz="4320">
                <a:solidFill>
                  <a:schemeClr val="tx1">
                    <a:tint val="75000"/>
                  </a:schemeClr>
                </a:solidFill>
              </a:defRPr>
            </a:lvl1pPr>
          </a:lstStyle>
          <a:p>
            <a:fld id="{6E63142A-9298-4C2E-81D8-86AE8FD69E33}" type="datetimeFigureOut">
              <a:rPr lang="en-US" smtClean="0"/>
              <a:t>3/7/2024</a:t>
            </a:fld>
            <a:endParaRPr lang="en-US"/>
          </a:p>
        </p:txBody>
      </p:sp>
      <p:sp>
        <p:nvSpPr>
          <p:cNvPr id="5" name="Footer Placeholder 4"/>
          <p:cNvSpPr>
            <a:spLocks noGrp="1"/>
          </p:cNvSpPr>
          <p:nvPr>
            <p:ph type="ftr" sz="quarter" idx="3"/>
          </p:nvPr>
        </p:nvSpPr>
        <p:spPr>
          <a:xfrm>
            <a:off x="14538960" y="30510482"/>
            <a:ext cx="14813280" cy="1752600"/>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2"/>
            <a:ext cx="9875520" cy="1752600"/>
          </a:xfrm>
          <a:prstGeom prst="rect">
            <a:avLst/>
          </a:prstGeom>
        </p:spPr>
        <p:txBody>
          <a:bodyPr vert="horz" lIns="91440" tIns="45720" rIns="91440" bIns="45720" rtlCol="0" anchor="ctr"/>
          <a:lstStyle>
            <a:lvl1pPr algn="r">
              <a:defRPr sz="4320">
                <a:solidFill>
                  <a:schemeClr val="tx1">
                    <a:tint val="75000"/>
                  </a:schemeClr>
                </a:solidFill>
              </a:defRPr>
            </a:lvl1pPr>
          </a:lstStyle>
          <a:p>
            <a:fld id="{94E5E9A2-8FC1-40CA-8D08-76AD2A4DB216}" type="slidenum">
              <a:rPr lang="en-US" smtClean="0"/>
              <a:t>‹#›</a:t>
            </a:fld>
            <a:endParaRPr lang="en-US"/>
          </a:p>
        </p:txBody>
      </p:sp>
      <p:pic>
        <p:nvPicPr>
          <p:cNvPr id="7" name="Picture 6">
            <a:hlinkClick r:id="rId14"/>
          </p:cNvPr>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r="38727"/>
          <a:stretch>
            <a:fillRect/>
          </a:stretch>
        </p:blipFill>
        <p:spPr bwMode="auto">
          <a:xfrm>
            <a:off x="35811743" y="32383849"/>
            <a:ext cx="4141787" cy="212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1"/>
          <p:cNvSpPr txBox="1"/>
          <p:nvPr userDrawn="1"/>
        </p:nvSpPr>
        <p:spPr>
          <a:xfrm>
            <a:off x="39953530" y="32299394"/>
            <a:ext cx="2383858" cy="338554"/>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600" dirty="0">
                <a:solidFill>
                  <a:schemeClr val="bg1"/>
                </a:solidFill>
              </a:rPr>
              <a:t>www.postersession.com</a:t>
            </a:r>
          </a:p>
        </p:txBody>
      </p:sp>
      <p:sp>
        <p:nvSpPr>
          <p:cNvPr id="9" name="TextBox 8">
            <a:extLst>
              <a:ext uri="{FF2B5EF4-FFF2-40B4-BE49-F238E27FC236}">
                <a16:creationId xmlns:a16="http://schemas.microsoft.com/office/drawing/2014/main" id="{D924A4C6-9EF7-4436-8E12-65C90892BC44}"/>
              </a:ext>
            </a:extLst>
          </p:cNvPr>
          <p:cNvSpPr txBox="1"/>
          <p:nvPr userDrawn="1"/>
        </p:nvSpPr>
        <p:spPr>
          <a:xfrm>
            <a:off x="-38100" y="32815917"/>
            <a:ext cx="482824" cy="123111"/>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200" b="1" dirty="0">
                <a:solidFill>
                  <a:srgbClr val="7030A0"/>
                </a:solidFill>
              </a:rPr>
              <a:t>www.postersession.com</a:t>
            </a:r>
          </a:p>
        </p:txBody>
      </p:sp>
    </p:spTree>
    <p:extLst>
      <p:ext uri="{BB962C8B-B14F-4D97-AF65-F5344CB8AC3E}">
        <p14:creationId xmlns:p14="http://schemas.microsoft.com/office/powerpoint/2010/main" val="660320866"/>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txStyles>
    <p:title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microsoft.com/office/2007/relationships/hdphoto" Target="../media/hdphoto1.wdp"/><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ancreas Cells Can Change Identity to Produce Insulin"/>
          <p:cNvPicPr>
            <a:picLocks noChangeAspect="1"/>
          </p:cNvPicPr>
          <p:nvPr/>
        </p:nvPicPr>
        <p:blipFill>
          <a:blip r:embed="rId2">
            <a:extLst>
              <a:ext uri="{BEBA8EAE-BF5A-486C-A8C5-ECC9F3942E4B}">
                <a14:imgProps xmlns:a14="http://schemas.microsoft.com/office/drawing/2010/main">
                  <a14:imgLayer r:embed="rId3">
                    <a14:imgEffect>
                      <a14:colorTemperature colorTemp="4700"/>
                    </a14:imgEffect>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0" y="0"/>
            <a:ext cx="43891200" cy="32735520"/>
          </a:xfrm>
          <a:prstGeom prst="rect">
            <a:avLst/>
          </a:prstGeom>
        </p:spPr>
      </p:pic>
      <p:pic>
        <p:nvPicPr>
          <p:cNvPr id="4" name="Picture 1" descr="image00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9474" y="1121653"/>
            <a:ext cx="6838122" cy="4687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ounded Rectangle 4"/>
          <p:cNvSpPr/>
          <p:nvPr/>
        </p:nvSpPr>
        <p:spPr>
          <a:xfrm>
            <a:off x="621792" y="841248"/>
            <a:ext cx="41221152" cy="4608576"/>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9948672" y="1121654"/>
            <a:ext cx="31565088" cy="3970318"/>
          </a:xfrm>
          <a:prstGeom prst="rect">
            <a:avLst/>
          </a:prstGeom>
          <a:noFill/>
        </p:spPr>
        <p:txBody>
          <a:bodyPr wrap="square" rtlCol="0">
            <a:spAutoFit/>
          </a:bodyPr>
          <a:lstStyle/>
          <a:p>
            <a:r>
              <a:rPr lang="en-US" sz="9600" dirty="0">
                <a:latin typeface="Arial Rounded MT Bold" panose="020F0704030504030204" pitchFamily="34" charset="0"/>
              </a:rPr>
              <a:t>Insulin Education for Everyone!</a:t>
            </a:r>
          </a:p>
          <a:p>
            <a:endParaRPr lang="en-US" sz="9600" dirty="0"/>
          </a:p>
          <a:p>
            <a:r>
              <a:rPr lang="en-US" sz="6000" dirty="0"/>
              <a:t>Ericka Castilletti, MSN, RN, CPN, CDCES, CNE &amp; Melissa Coon, MSN, RN, CPN, CNML</a:t>
            </a:r>
          </a:p>
        </p:txBody>
      </p:sp>
      <p:sp>
        <p:nvSpPr>
          <p:cNvPr id="7" name="AutoShape 4"/>
          <p:cNvSpPr>
            <a:spLocks noChangeArrowheads="1"/>
          </p:cNvSpPr>
          <p:nvPr/>
        </p:nvSpPr>
        <p:spPr bwMode="auto">
          <a:xfrm>
            <a:off x="716739" y="6301804"/>
            <a:ext cx="9883775" cy="25984200"/>
          </a:xfrm>
          <a:prstGeom prst="roundRect">
            <a:avLst>
              <a:gd name="adj" fmla="val 7000"/>
            </a:avLst>
          </a:prstGeom>
          <a:noFill/>
          <a:ln w="9525">
            <a:solidFill>
              <a:schemeClr val="tx1"/>
            </a:solidFill>
            <a:round/>
            <a:headEnd/>
            <a:tailEnd/>
          </a:ln>
          <a:effectLst/>
        </p:spPr>
        <p:txBody>
          <a:bodyPr wrap="none" anchor="ctr"/>
          <a:lstStyle/>
          <a:p>
            <a:endParaRPr lang="en-US" dirty="0"/>
          </a:p>
        </p:txBody>
      </p:sp>
      <p:sp>
        <p:nvSpPr>
          <p:cNvPr id="9" name="Rectangle 8"/>
          <p:cNvSpPr/>
          <p:nvPr/>
        </p:nvSpPr>
        <p:spPr>
          <a:xfrm>
            <a:off x="1145832" y="9031895"/>
            <a:ext cx="8802840" cy="14302377"/>
          </a:xfrm>
          <a:prstGeom prst="rect">
            <a:avLst/>
          </a:prstGeom>
        </p:spPr>
        <p:txBody>
          <a:bodyPr wrap="square">
            <a:spAutoFit/>
          </a:bodyPr>
          <a:lstStyle/>
          <a:p>
            <a:pPr marL="571500" lvl="0" indent="-571500" defTabSz="4389438" eaLnBrk="0" hangingPunct="0">
              <a:lnSpc>
                <a:spcPct val="90000"/>
              </a:lnSpc>
              <a:buFont typeface="Arial" panose="020B0604020202020204" pitchFamily="34" charset="0"/>
              <a:buChar char="•"/>
            </a:pPr>
            <a:r>
              <a:rPr lang="en-US" sz="5400" dirty="0">
                <a:solidFill>
                  <a:prstClr val="black"/>
                </a:solidFill>
              </a:rPr>
              <a:t>After an insulin medication error, a root cause analysis (RCA) was conducted.</a:t>
            </a:r>
          </a:p>
          <a:p>
            <a:pPr lvl="0" defTabSz="4389438" eaLnBrk="0" hangingPunct="0">
              <a:lnSpc>
                <a:spcPct val="90000"/>
              </a:lnSpc>
            </a:pPr>
            <a:endParaRPr lang="en-US" sz="5400" dirty="0">
              <a:solidFill>
                <a:prstClr val="black"/>
              </a:solidFill>
            </a:endParaRPr>
          </a:p>
          <a:p>
            <a:pPr marL="571500" lvl="0" indent="-571500" defTabSz="4389438" eaLnBrk="0" hangingPunct="0">
              <a:lnSpc>
                <a:spcPct val="90000"/>
              </a:lnSpc>
              <a:buFont typeface="Arial" panose="020B0604020202020204" pitchFamily="34" charset="0"/>
              <a:buChar char="•"/>
            </a:pPr>
            <a:r>
              <a:rPr lang="en-US" sz="5400" dirty="0">
                <a:solidFill>
                  <a:prstClr val="black"/>
                </a:solidFill>
              </a:rPr>
              <a:t>Literature review highlighted the use of sliding scales for insulin administration rather than single orders.</a:t>
            </a:r>
          </a:p>
          <a:p>
            <a:pPr lvl="0" defTabSz="4389438" eaLnBrk="0" hangingPunct="0">
              <a:lnSpc>
                <a:spcPct val="90000"/>
              </a:lnSpc>
            </a:pPr>
            <a:endParaRPr lang="en-US" sz="5400" dirty="0">
              <a:solidFill>
                <a:prstClr val="black"/>
              </a:solidFill>
            </a:endParaRPr>
          </a:p>
          <a:p>
            <a:pPr marL="571500" lvl="0" indent="-571500" defTabSz="4389438" eaLnBrk="0" hangingPunct="0">
              <a:lnSpc>
                <a:spcPct val="90000"/>
              </a:lnSpc>
              <a:buFont typeface="Arial" panose="020B0604020202020204" pitchFamily="34" charset="0"/>
              <a:buChar char="•"/>
            </a:pPr>
            <a:r>
              <a:rPr lang="en-US" sz="5400" dirty="0">
                <a:solidFill>
                  <a:prstClr val="black"/>
                </a:solidFill>
              </a:rPr>
              <a:t>Through focus groups and a learning needs survey, a gap in knowledge was identified with respect to types of insulin.</a:t>
            </a:r>
          </a:p>
          <a:p>
            <a:pPr lvl="0" defTabSz="4389438" eaLnBrk="0" hangingPunct="0">
              <a:lnSpc>
                <a:spcPct val="90000"/>
              </a:lnSpc>
            </a:pPr>
            <a:r>
              <a:rPr lang="en-US" sz="5400" dirty="0">
                <a:solidFill>
                  <a:prstClr val="black"/>
                </a:solidFill>
              </a:rPr>
              <a:t> </a:t>
            </a:r>
          </a:p>
          <a:p>
            <a:pPr marL="571500" lvl="0" indent="-571500" defTabSz="4389438" eaLnBrk="0" hangingPunct="0">
              <a:lnSpc>
                <a:spcPct val="90000"/>
              </a:lnSpc>
              <a:buFont typeface="Arial" panose="020B0604020202020204" pitchFamily="34" charset="0"/>
              <a:buChar char="•"/>
            </a:pPr>
            <a:r>
              <a:rPr lang="en-US" sz="5400" dirty="0">
                <a:solidFill>
                  <a:prstClr val="black"/>
                </a:solidFill>
              </a:rPr>
              <a:t>Potential barriers included “buy in” from administration, physicians, IT and pharmacy. </a:t>
            </a:r>
          </a:p>
        </p:txBody>
      </p:sp>
      <p:pic>
        <p:nvPicPr>
          <p:cNvPr id="10" name="Picture 9"/>
          <p:cNvPicPr>
            <a:picLocks noChangeAspect="1"/>
          </p:cNvPicPr>
          <p:nvPr/>
        </p:nvPicPr>
        <p:blipFill>
          <a:blip r:embed="rId5"/>
          <a:stretch>
            <a:fillRect/>
          </a:stretch>
        </p:blipFill>
        <p:spPr>
          <a:xfrm>
            <a:off x="2035782" y="6803924"/>
            <a:ext cx="6498899" cy="2133785"/>
          </a:xfrm>
          <a:prstGeom prst="rect">
            <a:avLst/>
          </a:prstGeom>
        </p:spPr>
      </p:pic>
      <p:pic>
        <p:nvPicPr>
          <p:cNvPr id="11" name="Picture 10"/>
          <p:cNvPicPr>
            <a:picLocks noChangeAspect="1"/>
          </p:cNvPicPr>
          <p:nvPr/>
        </p:nvPicPr>
        <p:blipFill>
          <a:blip r:embed="rId6"/>
          <a:stretch>
            <a:fillRect/>
          </a:stretch>
        </p:blipFill>
        <p:spPr>
          <a:xfrm>
            <a:off x="32963016" y="6284310"/>
            <a:ext cx="9900762" cy="26001694"/>
          </a:xfrm>
          <a:prstGeom prst="rect">
            <a:avLst/>
          </a:prstGeom>
        </p:spPr>
      </p:pic>
      <p:pic>
        <p:nvPicPr>
          <p:cNvPr id="12" name="Picture 11"/>
          <p:cNvPicPr>
            <a:picLocks noChangeAspect="1"/>
          </p:cNvPicPr>
          <p:nvPr/>
        </p:nvPicPr>
        <p:blipFill>
          <a:blip r:embed="rId6"/>
          <a:stretch>
            <a:fillRect/>
          </a:stretch>
        </p:blipFill>
        <p:spPr>
          <a:xfrm>
            <a:off x="22231575" y="6311204"/>
            <a:ext cx="9900762" cy="26001694"/>
          </a:xfrm>
          <a:prstGeom prst="rect">
            <a:avLst/>
          </a:prstGeom>
        </p:spPr>
      </p:pic>
      <p:pic>
        <p:nvPicPr>
          <p:cNvPr id="13" name="Picture 12"/>
          <p:cNvPicPr>
            <a:picLocks noChangeAspect="1"/>
          </p:cNvPicPr>
          <p:nvPr/>
        </p:nvPicPr>
        <p:blipFill>
          <a:blip r:embed="rId6"/>
          <a:stretch>
            <a:fillRect/>
          </a:stretch>
        </p:blipFill>
        <p:spPr>
          <a:xfrm>
            <a:off x="11500135" y="6244814"/>
            <a:ext cx="9900762" cy="26001694"/>
          </a:xfrm>
          <a:prstGeom prst="rect">
            <a:avLst/>
          </a:prstGeom>
        </p:spPr>
      </p:pic>
      <p:sp>
        <p:nvSpPr>
          <p:cNvPr id="14" name="Rectangle 13"/>
          <p:cNvSpPr/>
          <p:nvPr/>
        </p:nvSpPr>
        <p:spPr>
          <a:xfrm>
            <a:off x="11891799" y="8926165"/>
            <a:ext cx="8883370" cy="18512760"/>
          </a:xfrm>
          <a:prstGeom prst="rect">
            <a:avLst/>
          </a:prstGeom>
        </p:spPr>
        <p:txBody>
          <a:bodyPr wrap="square">
            <a:spAutoFit/>
          </a:bodyPr>
          <a:lstStyle/>
          <a:p>
            <a:pPr marL="571500" lvl="0" indent="-571500" defTabSz="4389438" eaLnBrk="0" hangingPunct="0">
              <a:lnSpc>
                <a:spcPct val="90000"/>
              </a:lnSpc>
              <a:buFont typeface="Arial" panose="020B0604020202020204" pitchFamily="34" charset="0"/>
              <a:buChar char="•"/>
            </a:pPr>
            <a:r>
              <a:rPr lang="en-US" sz="5400" dirty="0">
                <a:solidFill>
                  <a:prstClr val="black"/>
                </a:solidFill>
              </a:rPr>
              <a:t>The purpose of this education  and intervention was to provide safe care to children diagnosed with diabetes.</a:t>
            </a:r>
          </a:p>
          <a:p>
            <a:pPr marL="457200" lvl="0" indent="-457200" defTabSz="4389438" eaLnBrk="0" hangingPunct="0">
              <a:lnSpc>
                <a:spcPct val="90000"/>
              </a:lnSpc>
              <a:buFont typeface="Arial" panose="020B0604020202020204" pitchFamily="34" charset="0"/>
              <a:buChar char="•"/>
            </a:pPr>
            <a:endParaRPr lang="en-US" sz="5400" dirty="0">
              <a:solidFill>
                <a:prstClr val="black"/>
              </a:solidFill>
            </a:endParaRPr>
          </a:p>
          <a:p>
            <a:pPr marL="457200" lvl="0" indent="-457200" defTabSz="4389438" eaLnBrk="0" hangingPunct="0">
              <a:lnSpc>
                <a:spcPct val="90000"/>
              </a:lnSpc>
              <a:buFont typeface="Arial" panose="020B0604020202020204" pitchFamily="34" charset="0"/>
              <a:buChar char="•"/>
            </a:pPr>
            <a:r>
              <a:rPr lang="en-US" sz="5400" dirty="0">
                <a:solidFill>
                  <a:prstClr val="black"/>
                </a:solidFill>
              </a:rPr>
              <a:t>This intervention was designed to make ordering and administering insulin safe for the patient and less confusing to the team taking care of them.</a:t>
            </a:r>
          </a:p>
          <a:p>
            <a:pPr marL="457200" lvl="0" indent="-457200" defTabSz="4389438" eaLnBrk="0" hangingPunct="0">
              <a:lnSpc>
                <a:spcPct val="90000"/>
              </a:lnSpc>
              <a:buFont typeface="Arial" panose="020B0604020202020204" pitchFamily="34" charset="0"/>
              <a:buChar char="•"/>
            </a:pPr>
            <a:endParaRPr lang="en-US" sz="5400" dirty="0">
              <a:solidFill>
                <a:prstClr val="black"/>
              </a:solidFill>
            </a:endParaRPr>
          </a:p>
          <a:p>
            <a:pPr marL="457200" lvl="0" indent="-457200" defTabSz="4389438" eaLnBrk="0" hangingPunct="0">
              <a:lnSpc>
                <a:spcPct val="90000"/>
              </a:lnSpc>
              <a:buFont typeface="Arial" panose="020B0604020202020204" pitchFamily="34" charset="0"/>
              <a:buChar char="•"/>
            </a:pPr>
            <a:r>
              <a:rPr lang="en-US" sz="5400" dirty="0">
                <a:solidFill>
                  <a:prstClr val="black"/>
                </a:solidFill>
              </a:rPr>
              <a:t>The pre-survey was meant to get an idea of what knowledge base the nurses had. The education on the learning system was to reinforce information while the escape room was meant to bring it all together in a fun and entertaining way.</a:t>
            </a:r>
          </a:p>
          <a:p>
            <a:pPr lvl="0" defTabSz="4389438" eaLnBrk="0" hangingPunct="0">
              <a:lnSpc>
                <a:spcPct val="90000"/>
              </a:lnSpc>
            </a:pPr>
            <a:endParaRPr lang="en-US" sz="5400" dirty="0">
              <a:solidFill>
                <a:prstClr val="black"/>
              </a:solidFill>
            </a:endParaRPr>
          </a:p>
          <a:p>
            <a:pPr lvl="0" defTabSz="4389438" eaLnBrk="0" hangingPunct="0">
              <a:lnSpc>
                <a:spcPct val="90000"/>
              </a:lnSpc>
            </a:pPr>
            <a:endParaRPr lang="en-US" sz="4400" dirty="0">
              <a:solidFill>
                <a:prstClr val="black"/>
              </a:solidFill>
            </a:endParaRPr>
          </a:p>
          <a:p>
            <a:pPr lvl="0" defTabSz="4389438" eaLnBrk="0" hangingPunct="0">
              <a:lnSpc>
                <a:spcPct val="90000"/>
              </a:lnSpc>
            </a:pPr>
            <a:endParaRPr lang="en-US" sz="4400" dirty="0">
              <a:solidFill>
                <a:prstClr val="black"/>
              </a:solidFill>
            </a:endParaRPr>
          </a:p>
        </p:txBody>
      </p:sp>
      <p:sp>
        <p:nvSpPr>
          <p:cNvPr id="16" name="Rectangle 15"/>
          <p:cNvSpPr/>
          <p:nvPr/>
        </p:nvSpPr>
        <p:spPr>
          <a:xfrm>
            <a:off x="11891798" y="27191850"/>
            <a:ext cx="9233857" cy="4967514"/>
          </a:xfrm>
          <a:prstGeom prst="rect">
            <a:avLst/>
          </a:prstGeom>
        </p:spPr>
        <p:txBody>
          <a:bodyPr wrap="square">
            <a:spAutoFit/>
          </a:bodyPr>
          <a:lstStyle/>
          <a:p>
            <a:pPr marL="457200" lvl="0" indent="-457200" defTabSz="4389438" eaLnBrk="0" hangingPunct="0">
              <a:lnSpc>
                <a:spcPct val="90000"/>
              </a:lnSpc>
              <a:buFont typeface="Arial" panose="020B0604020202020204" pitchFamily="34" charset="0"/>
              <a:buChar char="•"/>
            </a:pPr>
            <a:r>
              <a:rPr lang="en-US" sz="4400" dirty="0">
                <a:solidFill>
                  <a:prstClr val="black"/>
                </a:solidFill>
              </a:rPr>
              <a:t>Educational escape rooms are developed for a specific target group with well-defined learning goals. </a:t>
            </a:r>
          </a:p>
          <a:p>
            <a:pPr marL="457200" lvl="0" indent="-457200" defTabSz="4389438" eaLnBrk="0" hangingPunct="0">
              <a:lnSpc>
                <a:spcPct val="90000"/>
              </a:lnSpc>
              <a:buFont typeface="Arial" panose="020B0604020202020204" pitchFamily="34" charset="0"/>
              <a:buChar char="•"/>
            </a:pPr>
            <a:r>
              <a:rPr lang="en-US" sz="4400" dirty="0"/>
              <a:t>The escape room methodology supports many of the most widely accepted learning theories, including Dee Fink’s Taxonomy of Significant Learning.</a:t>
            </a:r>
            <a:endParaRPr lang="en-US" sz="4400" dirty="0">
              <a:solidFill>
                <a:prstClr val="black"/>
              </a:solidFill>
            </a:endParaRPr>
          </a:p>
        </p:txBody>
      </p:sp>
      <p:pic>
        <p:nvPicPr>
          <p:cNvPr id="17" name="Picture 16"/>
          <p:cNvPicPr>
            <a:picLocks noChangeAspect="1"/>
          </p:cNvPicPr>
          <p:nvPr/>
        </p:nvPicPr>
        <p:blipFill>
          <a:blip r:embed="rId7"/>
          <a:stretch>
            <a:fillRect/>
          </a:stretch>
        </p:blipFill>
        <p:spPr>
          <a:xfrm>
            <a:off x="11783175" y="25630431"/>
            <a:ext cx="9059441" cy="1774090"/>
          </a:xfrm>
          <a:prstGeom prst="rect">
            <a:avLst/>
          </a:prstGeom>
        </p:spPr>
      </p:pic>
      <p:sp>
        <p:nvSpPr>
          <p:cNvPr id="18" name="Rectangle 17"/>
          <p:cNvSpPr/>
          <p:nvPr/>
        </p:nvSpPr>
        <p:spPr>
          <a:xfrm>
            <a:off x="14301251" y="7001176"/>
            <a:ext cx="3672800" cy="1323439"/>
          </a:xfrm>
          <a:prstGeom prst="rect">
            <a:avLst/>
          </a:prstGeom>
        </p:spPr>
        <p:txBody>
          <a:bodyPr wrap="none">
            <a:spAutoFit/>
          </a:bodyPr>
          <a:lstStyle/>
          <a:p>
            <a:pPr lvl="0" algn="ctr" defTabSz="4389438">
              <a:spcBef>
                <a:spcPct val="50000"/>
              </a:spcBef>
            </a:pPr>
            <a:r>
              <a:rPr lang="en-US" sz="8000" b="1" dirty="0">
                <a:solidFill>
                  <a:prstClr val="black"/>
                </a:solidFill>
              </a:rPr>
              <a:t>Purpose</a:t>
            </a:r>
          </a:p>
        </p:txBody>
      </p:sp>
      <p:sp>
        <p:nvSpPr>
          <p:cNvPr id="20" name="Rectangle 19"/>
          <p:cNvSpPr/>
          <p:nvPr/>
        </p:nvSpPr>
        <p:spPr>
          <a:xfrm>
            <a:off x="26989015" y="20939121"/>
            <a:ext cx="4005648" cy="1323439"/>
          </a:xfrm>
          <a:prstGeom prst="rect">
            <a:avLst/>
          </a:prstGeom>
        </p:spPr>
        <p:txBody>
          <a:bodyPr wrap="none">
            <a:spAutoFit/>
          </a:bodyPr>
          <a:lstStyle/>
          <a:p>
            <a:r>
              <a:rPr lang="en-US" sz="8000" b="1" dirty="0">
                <a:solidFill>
                  <a:prstClr val="black"/>
                </a:solidFill>
              </a:rPr>
              <a:t>Methods</a:t>
            </a:r>
            <a:endParaRPr lang="en-US" dirty="0"/>
          </a:p>
        </p:txBody>
      </p:sp>
      <p:sp>
        <p:nvSpPr>
          <p:cNvPr id="22" name="Rectangle 21"/>
          <p:cNvSpPr/>
          <p:nvPr/>
        </p:nvSpPr>
        <p:spPr>
          <a:xfrm>
            <a:off x="33275825" y="16367760"/>
            <a:ext cx="9471887" cy="1323439"/>
          </a:xfrm>
          <a:prstGeom prst="rect">
            <a:avLst/>
          </a:prstGeom>
        </p:spPr>
        <p:txBody>
          <a:bodyPr wrap="none">
            <a:spAutoFit/>
          </a:bodyPr>
          <a:lstStyle/>
          <a:p>
            <a:pPr lvl="0" algn="ctr" defTabSz="4389438">
              <a:spcBef>
                <a:spcPct val="50000"/>
              </a:spcBef>
            </a:pPr>
            <a:r>
              <a:rPr lang="en-US" sz="8000" b="1" dirty="0">
                <a:solidFill>
                  <a:prstClr val="black"/>
                </a:solidFill>
              </a:rPr>
              <a:t>Results &amp; Conclusions</a:t>
            </a:r>
          </a:p>
        </p:txBody>
      </p:sp>
      <p:sp>
        <p:nvSpPr>
          <p:cNvPr id="23" name="Rectangle 22"/>
          <p:cNvSpPr/>
          <p:nvPr/>
        </p:nvSpPr>
        <p:spPr>
          <a:xfrm>
            <a:off x="35486675" y="24908753"/>
            <a:ext cx="4853444" cy="1323439"/>
          </a:xfrm>
          <a:prstGeom prst="rect">
            <a:avLst/>
          </a:prstGeom>
        </p:spPr>
        <p:txBody>
          <a:bodyPr wrap="none">
            <a:spAutoFit/>
          </a:bodyPr>
          <a:lstStyle/>
          <a:p>
            <a:pPr lvl="0" algn="ctr"/>
            <a:r>
              <a:rPr lang="en-US" sz="8000" b="1" dirty="0">
                <a:solidFill>
                  <a:prstClr val="black"/>
                </a:solidFill>
              </a:rPr>
              <a:t>References</a:t>
            </a:r>
          </a:p>
        </p:txBody>
      </p:sp>
      <p:sp>
        <p:nvSpPr>
          <p:cNvPr id="24" name="TextBox 23"/>
          <p:cNvSpPr txBox="1"/>
          <p:nvPr/>
        </p:nvSpPr>
        <p:spPr>
          <a:xfrm>
            <a:off x="33562407" y="26681708"/>
            <a:ext cx="8898722" cy="5324535"/>
          </a:xfrm>
          <a:prstGeom prst="rect">
            <a:avLst/>
          </a:prstGeom>
          <a:noFill/>
        </p:spPr>
        <p:txBody>
          <a:bodyPr wrap="square" rtlCol="0">
            <a:spAutoFit/>
          </a:bodyPr>
          <a:lstStyle/>
          <a:p>
            <a:r>
              <a:rPr lang="en-US" sz="2000" dirty="0" err="1"/>
              <a:t>Eukel</a:t>
            </a:r>
            <a:r>
              <a:rPr lang="en-US" sz="2000" dirty="0"/>
              <a:t>, H., </a:t>
            </a:r>
            <a:r>
              <a:rPr lang="en-US" sz="2000" dirty="0" err="1"/>
              <a:t>Frenzel</a:t>
            </a:r>
            <a:r>
              <a:rPr lang="en-US" sz="2000" dirty="0"/>
              <a:t>, J., &amp; </a:t>
            </a:r>
            <a:r>
              <a:rPr lang="en-US" sz="2000" dirty="0" err="1"/>
              <a:t>Cernusca</a:t>
            </a:r>
            <a:r>
              <a:rPr lang="en-US" sz="2000" dirty="0"/>
              <a:t>, D. Educational gaming for pharmacy students – design and evaluation of a diabetes- themed escape room. American Journal of Pharmaceutical Education. (2017); 81(7): p1-7.</a:t>
            </a:r>
          </a:p>
          <a:p>
            <a:r>
              <a:rPr lang="en-US" sz="2000" dirty="0"/>
              <a:t>Institute for Safe Medication Practices. High alert medication in acute care settings. Available at https://www.ismp.org/tools/instituionalhighAlert.asp </a:t>
            </a:r>
          </a:p>
          <a:p>
            <a:r>
              <a:rPr lang="en-US" sz="2000" dirty="0" err="1"/>
              <a:t>Jieli</a:t>
            </a:r>
            <a:r>
              <a:rPr lang="en-US" sz="2000" dirty="0"/>
              <a:t>, L. &amp; </a:t>
            </a:r>
            <a:r>
              <a:rPr lang="en-US" sz="2000" dirty="0" err="1"/>
              <a:t>Jayasekara</a:t>
            </a:r>
            <a:r>
              <a:rPr lang="en-US" sz="2000" dirty="0"/>
              <a:t>, R. </a:t>
            </a:r>
            <a:r>
              <a:rPr lang="en-US" sz="2000" dirty="0" err="1"/>
              <a:t>Reducting</a:t>
            </a:r>
            <a:r>
              <a:rPr lang="en-US" sz="2000" dirty="0"/>
              <a:t> Insulin Administration Errors in Inpatients for a Nursing Perspective: A Literature Review. American Journal of Biomedical Science &amp; Research. (2019); 6(2): p147-151.</a:t>
            </a:r>
          </a:p>
          <a:p>
            <a:r>
              <a:rPr lang="en-US" sz="2000" dirty="0"/>
              <a:t>Lawson, S., </a:t>
            </a:r>
            <a:r>
              <a:rPr lang="en-US" sz="2000" dirty="0" err="1"/>
              <a:t>Hornung</a:t>
            </a:r>
            <a:r>
              <a:rPr lang="en-US" sz="2000" dirty="0"/>
              <a:t>, L., Lawrence, M., et al.). An initiative to reduce insulin-related adverse drug events in a children’s hospital. Pediatrics, (2022); 149(1) p1-2.</a:t>
            </a:r>
          </a:p>
          <a:p>
            <a:r>
              <a:rPr lang="en-US" sz="2000" dirty="0" err="1"/>
              <a:t>Modic</a:t>
            </a:r>
            <a:r>
              <a:rPr lang="en-US" sz="2000" dirty="0"/>
              <a:t>, M., Albert, N., Sun, Z. et al. Does an insulin double-checking procedure improve patient safety? The Journal of Nursing Administration. (2016); 46(3).</a:t>
            </a:r>
          </a:p>
          <a:p>
            <a:r>
              <a:rPr lang="en-US" sz="2000" dirty="0"/>
              <a:t>Poppy, A., </a:t>
            </a:r>
            <a:r>
              <a:rPr lang="en-US" sz="2000" dirty="0" err="1"/>
              <a:t>Retamal</a:t>
            </a:r>
            <a:r>
              <a:rPr lang="en-US" sz="2000" dirty="0"/>
              <a:t>-Munoz, C., Cree-Green, M. et al. Reduction of insulin related preventable severe hypoglycemic events in hospitalized children. Pediatrics. (2016); 138(1).</a:t>
            </a:r>
          </a:p>
          <a:p>
            <a:r>
              <a:rPr lang="en-US" sz="2000" dirty="0"/>
              <a:t>Perez, A., Ramos, A., &amp; Carreras, G. Insulin therapy in hospitalized patients. American Journal Therapeutics. (2020); 27(1): p71-78.</a:t>
            </a:r>
          </a:p>
        </p:txBody>
      </p:sp>
      <p:pic>
        <p:nvPicPr>
          <p:cNvPr id="26" name="Picture 2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055875" y="26206126"/>
            <a:ext cx="5049396" cy="5049396"/>
          </a:xfrm>
          <a:prstGeom prst="rect">
            <a:avLst/>
          </a:prstGeom>
        </p:spPr>
      </p:pic>
      <p:sp>
        <p:nvSpPr>
          <p:cNvPr id="28" name="TextBox 27"/>
          <p:cNvSpPr txBox="1"/>
          <p:nvPr/>
        </p:nvSpPr>
        <p:spPr>
          <a:xfrm>
            <a:off x="23924556" y="22711265"/>
            <a:ext cx="8336621" cy="8402300"/>
          </a:xfrm>
          <a:prstGeom prst="rect">
            <a:avLst/>
          </a:prstGeom>
          <a:noFill/>
        </p:spPr>
        <p:txBody>
          <a:bodyPr wrap="square" rtlCol="0">
            <a:spAutoFit/>
          </a:bodyPr>
          <a:lstStyle/>
          <a:p>
            <a:pPr marL="285750" indent="-285750">
              <a:buFont typeface="Arial" panose="020B0604020202020204" pitchFamily="34" charset="0"/>
              <a:buChar char="•"/>
            </a:pPr>
            <a:r>
              <a:rPr lang="en-US" sz="5400" dirty="0"/>
              <a:t>Literature review</a:t>
            </a:r>
          </a:p>
          <a:p>
            <a:pPr marL="285750" indent="-285750">
              <a:buFont typeface="Arial" panose="020B0604020202020204" pitchFamily="34" charset="0"/>
              <a:buChar char="•"/>
            </a:pPr>
            <a:r>
              <a:rPr lang="en-US" sz="5400" dirty="0">
                <a:latin typeface="Calibri" panose="020F0502020204030204" pitchFamily="34" charset="0"/>
                <a:cs typeface="Calibri" panose="020F0502020204030204" pitchFamily="34" charset="0"/>
              </a:rPr>
              <a:t>Pre-survey</a:t>
            </a:r>
          </a:p>
          <a:p>
            <a:pPr marL="285750" indent="-285750">
              <a:buFont typeface="Arial" panose="020B0604020202020204" pitchFamily="34" charset="0"/>
              <a:buChar char="•"/>
            </a:pPr>
            <a:r>
              <a:rPr lang="en-US" sz="5400" dirty="0"/>
              <a:t>Dual signatures</a:t>
            </a:r>
          </a:p>
          <a:p>
            <a:pPr marL="285750" indent="-285750">
              <a:buFont typeface="Arial" panose="020B0604020202020204" pitchFamily="34" charset="0"/>
              <a:buChar char="•"/>
            </a:pPr>
            <a:r>
              <a:rPr lang="en-US" sz="5400" dirty="0"/>
              <a:t>Pens</a:t>
            </a:r>
          </a:p>
          <a:p>
            <a:pPr marL="285750" indent="-285750">
              <a:buFont typeface="Arial" panose="020B0604020202020204" pitchFamily="34" charset="0"/>
              <a:buChar char="•"/>
            </a:pPr>
            <a:r>
              <a:rPr lang="en-US" sz="5400" dirty="0"/>
              <a:t>Carbs on menu</a:t>
            </a:r>
          </a:p>
          <a:p>
            <a:pPr marL="285750" indent="-285750">
              <a:buFont typeface="Arial" panose="020B0604020202020204" pitchFamily="34" charset="0"/>
              <a:buChar char="•"/>
            </a:pPr>
            <a:r>
              <a:rPr lang="en-US" sz="5400" dirty="0"/>
              <a:t>Education via LMS</a:t>
            </a:r>
          </a:p>
          <a:p>
            <a:pPr marL="285750" indent="-285750">
              <a:buFont typeface="Arial" panose="020B0604020202020204" pitchFamily="34" charset="0"/>
              <a:buChar char="•"/>
            </a:pPr>
            <a:r>
              <a:rPr lang="en-US" sz="5400" dirty="0"/>
              <a:t>No single orders/order set</a:t>
            </a:r>
          </a:p>
          <a:p>
            <a:pPr marL="285750" indent="-285750">
              <a:buFont typeface="Arial" panose="020B0604020202020204" pitchFamily="34" charset="0"/>
              <a:buChar char="•"/>
            </a:pPr>
            <a:r>
              <a:rPr lang="en-US" sz="5400" dirty="0"/>
              <a:t>Information booklet</a:t>
            </a:r>
          </a:p>
          <a:p>
            <a:pPr marL="285750" indent="-285750">
              <a:buFont typeface="Arial" panose="020B0604020202020204" pitchFamily="34" charset="0"/>
              <a:buChar char="•"/>
            </a:pPr>
            <a:r>
              <a:rPr lang="en-US" sz="5400" dirty="0"/>
              <a:t>Videos</a:t>
            </a:r>
          </a:p>
          <a:p>
            <a:pPr marL="285750" indent="-285750">
              <a:buFont typeface="Arial" panose="020B0604020202020204" pitchFamily="34" charset="0"/>
              <a:buChar char="•"/>
            </a:pPr>
            <a:r>
              <a:rPr lang="en-US" sz="5400" dirty="0"/>
              <a:t>Escape room</a:t>
            </a:r>
          </a:p>
        </p:txBody>
      </p:sp>
      <p:sp>
        <p:nvSpPr>
          <p:cNvPr id="29" name="TextBox 28"/>
          <p:cNvSpPr txBox="1"/>
          <p:nvPr/>
        </p:nvSpPr>
        <p:spPr>
          <a:xfrm>
            <a:off x="33680090" y="18450102"/>
            <a:ext cx="8781039" cy="5632311"/>
          </a:xfrm>
          <a:prstGeom prst="rect">
            <a:avLst/>
          </a:prstGeom>
          <a:noFill/>
        </p:spPr>
        <p:txBody>
          <a:bodyPr wrap="square" rtlCol="0">
            <a:spAutoFit/>
          </a:bodyPr>
          <a:lstStyle/>
          <a:p>
            <a:pPr marL="285750" indent="-285750">
              <a:buFont typeface="Arial" panose="020B0604020202020204" pitchFamily="34" charset="0"/>
              <a:buChar char="•"/>
            </a:pPr>
            <a:r>
              <a:rPr lang="en-US" sz="6000" dirty="0">
                <a:latin typeface="Calibri" panose="020F0502020204030204" pitchFamily="34" charset="0"/>
                <a:cs typeface="Calibri" panose="020F0502020204030204" pitchFamily="34" charset="0"/>
              </a:rPr>
              <a:t> Pre-survey completed by RNs in Pediatrics &amp; PICU</a:t>
            </a:r>
          </a:p>
          <a:p>
            <a:pPr marL="285750" indent="-285750">
              <a:buFont typeface="Arial" panose="020B0604020202020204" pitchFamily="34" charset="0"/>
              <a:buChar char="•"/>
            </a:pPr>
            <a:r>
              <a:rPr lang="en-US" sz="6000" dirty="0">
                <a:latin typeface="Calibri" panose="020F0502020204030204" pitchFamily="34" charset="0"/>
                <a:cs typeface="Calibri" panose="020F0502020204030204" pitchFamily="34" charset="0"/>
              </a:rPr>
              <a:t>Knowledge deficit regarding insulin</a:t>
            </a:r>
          </a:p>
          <a:p>
            <a:pPr marL="285750" indent="-285750">
              <a:buFont typeface="Arial" panose="020B0604020202020204" pitchFamily="34" charset="0"/>
              <a:buChar char="•"/>
            </a:pPr>
            <a:r>
              <a:rPr lang="en-US" sz="6000" dirty="0">
                <a:latin typeface="Calibri" panose="020F0502020204030204" pitchFamily="34" charset="0"/>
                <a:cs typeface="Calibri" panose="020F0502020204030204" pitchFamily="34" charset="0"/>
              </a:rPr>
              <a:t>Positive reaction to escape room</a:t>
            </a:r>
          </a:p>
        </p:txBody>
      </p:sp>
    </p:spTree>
    <p:extLst>
      <p:ext uri="{BB962C8B-B14F-4D97-AF65-F5344CB8AC3E}">
        <p14:creationId xmlns:p14="http://schemas.microsoft.com/office/powerpoint/2010/main" val="30051548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9759</TotalTime>
  <Words>516</Words>
  <Application>Microsoft Office PowerPoint</Application>
  <PresentationFormat>Custom</PresentationFormat>
  <Paragraphs>42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Rounded MT Bold</vt:lpstr>
      <vt:lpstr>Calibri</vt:lpstr>
      <vt:lpstr>Calibri Light</vt:lpstr>
      <vt:lpstr>Office Theme</vt:lpstr>
      <vt:lpstr>PowerPoint Presentation</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Tri-Fold Template</dc:title>
  <dc:creator>Ethan Shulda;www.postersession.com</dc:creator>
  <cp:keywords>www.postersession.com</cp:keywords>
  <dc:description>©MegaPrint Inc. 2009-2015</dc:description>
  <cp:lastModifiedBy>Gonzalez, Pine</cp:lastModifiedBy>
  <cp:revision>99</cp:revision>
  <cp:lastPrinted>2023-10-09T14:52:17Z</cp:lastPrinted>
  <dcterms:created xsi:type="dcterms:W3CDTF">2008-12-04T00:20:37Z</dcterms:created>
  <dcterms:modified xsi:type="dcterms:W3CDTF">2024-03-07T14:58:54Z</dcterms:modified>
  <cp:category>Research Poster</cp:category>
</cp:coreProperties>
</file>